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70"/>
  </p:notesMasterIdLst>
  <p:sldIdLst>
    <p:sldId id="312" r:id="rId2"/>
    <p:sldId id="330" r:id="rId3"/>
    <p:sldId id="1016" r:id="rId4"/>
    <p:sldId id="1099" r:id="rId5"/>
    <p:sldId id="1019" r:id="rId6"/>
    <p:sldId id="1156" r:id="rId7"/>
    <p:sldId id="1157" r:id="rId8"/>
    <p:sldId id="1154" r:id="rId9"/>
    <p:sldId id="1100" r:id="rId10"/>
    <p:sldId id="1151" r:id="rId11"/>
    <p:sldId id="1152" r:id="rId12"/>
    <p:sldId id="1038" r:id="rId13"/>
    <p:sldId id="1146" r:id="rId14"/>
    <p:sldId id="1149" r:id="rId15"/>
    <p:sldId id="1109" r:id="rId16"/>
    <p:sldId id="1159" r:id="rId17"/>
    <p:sldId id="1079" r:id="rId18"/>
    <p:sldId id="1118" r:id="rId19"/>
    <p:sldId id="1160" r:id="rId20"/>
    <p:sldId id="1119" r:id="rId21"/>
    <p:sldId id="1106" r:id="rId22"/>
    <p:sldId id="1114" r:id="rId23"/>
    <p:sldId id="1113" r:id="rId24"/>
    <p:sldId id="1115" r:id="rId25"/>
    <p:sldId id="1116" r:id="rId26"/>
    <p:sldId id="1117" r:id="rId27"/>
    <p:sldId id="1120" r:id="rId28"/>
    <p:sldId id="1121" r:id="rId29"/>
    <p:sldId id="1124" r:id="rId30"/>
    <p:sldId id="1122" r:id="rId31"/>
    <p:sldId id="1123" r:id="rId32"/>
    <p:sldId id="1125" r:id="rId33"/>
    <p:sldId id="1103" r:id="rId34"/>
    <p:sldId id="1104" r:id="rId35"/>
    <p:sldId id="1126" r:id="rId36"/>
    <p:sldId id="1162" r:id="rId37"/>
    <p:sldId id="1163" r:id="rId38"/>
    <p:sldId id="1164" r:id="rId39"/>
    <p:sldId id="1165" r:id="rId40"/>
    <p:sldId id="1166" r:id="rId41"/>
    <p:sldId id="1167" r:id="rId42"/>
    <p:sldId id="1168" r:id="rId43"/>
    <p:sldId id="1169" r:id="rId44"/>
    <p:sldId id="1170" r:id="rId45"/>
    <p:sldId id="1171" r:id="rId46"/>
    <p:sldId id="1172" r:id="rId47"/>
    <p:sldId id="1173" r:id="rId48"/>
    <p:sldId id="1041" r:id="rId49"/>
    <p:sldId id="577" r:id="rId50"/>
    <p:sldId id="663" r:id="rId51"/>
    <p:sldId id="664" r:id="rId52"/>
    <p:sldId id="667" r:id="rId53"/>
    <p:sldId id="665" r:id="rId54"/>
    <p:sldId id="666" r:id="rId55"/>
    <p:sldId id="668" r:id="rId56"/>
    <p:sldId id="669" r:id="rId57"/>
    <p:sldId id="670" r:id="rId58"/>
    <p:sldId id="671" r:id="rId59"/>
    <p:sldId id="672" r:id="rId60"/>
    <p:sldId id="673" r:id="rId61"/>
    <p:sldId id="674" r:id="rId62"/>
    <p:sldId id="675" r:id="rId63"/>
    <p:sldId id="676" r:id="rId64"/>
    <p:sldId id="677" r:id="rId65"/>
    <p:sldId id="678" r:id="rId66"/>
    <p:sldId id="679" r:id="rId67"/>
    <p:sldId id="304" r:id="rId68"/>
    <p:sldId id="311" r:id="rId69"/>
  </p:sldIdLst>
  <p:sldSz cx="18288000" cy="10296525"/>
  <p:notesSz cx="6858000" cy="9144000"/>
  <p:defaultTextStyle>
    <a:defPPr>
      <a:defRPr lang="zh-CN"/>
    </a:defPPr>
    <a:lvl1pPr marL="0" algn="l" defTabSz="914674" rtl="0" eaLnBrk="1" latinLnBrk="0" hangingPunct="1">
      <a:defRPr sz="3600" kern="1200">
        <a:solidFill>
          <a:schemeClr val="tx1"/>
        </a:solidFill>
        <a:latin typeface="+mn-lt"/>
        <a:ea typeface="+mn-ea"/>
        <a:cs typeface="+mn-cs"/>
      </a:defRPr>
    </a:lvl1pPr>
    <a:lvl2pPr marL="914674" algn="l" defTabSz="914674" rtl="0" eaLnBrk="1" latinLnBrk="0" hangingPunct="1">
      <a:defRPr sz="3600" kern="1200">
        <a:solidFill>
          <a:schemeClr val="tx1"/>
        </a:solidFill>
        <a:latin typeface="+mn-lt"/>
        <a:ea typeface="+mn-ea"/>
        <a:cs typeface="+mn-cs"/>
      </a:defRPr>
    </a:lvl2pPr>
    <a:lvl3pPr marL="1829349" algn="l" defTabSz="914674" rtl="0" eaLnBrk="1" latinLnBrk="0" hangingPunct="1">
      <a:defRPr sz="3600" kern="1200">
        <a:solidFill>
          <a:schemeClr val="tx1"/>
        </a:solidFill>
        <a:latin typeface="+mn-lt"/>
        <a:ea typeface="+mn-ea"/>
        <a:cs typeface="+mn-cs"/>
      </a:defRPr>
    </a:lvl3pPr>
    <a:lvl4pPr marL="2744023" algn="l" defTabSz="914674" rtl="0" eaLnBrk="1" latinLnBrk="0" hangingPunct="1">
      <a:defRPr sz="3600" kern="1200">
        <a:solidFill>
          <a:schemeClr val="tx1"/>
        </a:solidFill>
        <a:latin typeface="+mn-lt"/>
        <a:ea typeface="+mn-ea"/>
        <a:cs typeface="+mn-cs"/>
      </a:defRPr>
    </a:lvl4pPr>
    <a:lvl5pPr marL="3658697" algn="l" defTabSz="914674" rtl="0" eaLnBrk="1" latinLnBrk="0" hangingPunct="1">
      <a:defRPr sz="3600" kern="1200">
        <a:solidFill>
          <a:schemeClr val="tx1"/>
        </a:solidFill>
        <a:latin typeface="+mn-lt"/>
        <a:ea typeface="+mn-ea"/>
        <a:cs typeface="+mn-cs"/>
      </a:defRPr>
    </a:lvl5pPr>
    <a:lvl6pPr marL="4573372" algn="l" defTabSz="914674" rtl="0" eaLnBrk="1" latinLnBrk="0" hangingPunct="1">
      <a:defRPr sz="3600" kern="1200">
        <a:solidFill>
          <a:schemeClr val="tx1"/>
        </a:solidFill>
        <a:latin typeface="+mn-lt"/>
        <a:ea typeface="+mn-ea"/>
        <a:cs typeface="+mn-cs"/>
      </a:defRPr>
    </a:lvl6pPr>
    <a:lvl7pPr marL="5488046" algn="l" defTabSz="914674" rtl="0" eaLnBrk="1" latinLnBrk="0" hangingPunct="1">
      <a:defRPr sz="3600" kern="1200">
        <a:solidFill>
          <a:schemeClr val="tx1"/>
        </a:solidFill>
        <a:latin typeface="+mn-lt"/>
        <a:ea typeface="+mn-ea"/>
        <a:cs typeface="+mn-cs"/>
      </a:defRPr>
    </a:lvl7pPr>
    <a:lvl8pPr marL="6402720" algn="l" defTabSz="914674" rtl="0" eaLnBrk="1" latinLnBrk="0" hangingPunct="1">
      <a:defRPr sz="3600" kern="1200">
        <a:solidFill>
          <a:schemeClr val="tx1"/>
        </a:solidFill>
        <a:latin typeface="+mn-lt"/>
        <a:ea typeface="+mn-ea"/>
        <a:cs typeface="+mn-cs"/>
      </a:defRPr>
    </a:lvl8pPr>
    <a:lvl9pPr marL="7317395" algn="l" defTabSz="91467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3">
          <p15:clr>
            <a:srgbClr val="A4A3A4"/>
          </p15:clr>
        </p15:guide>
        <p15:guide id="2" pos="57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lorashi(师明华)" initials="f" lastIdx="1" clrIdx="0">
    <p:extLst>
      <p:ext uri="{19B8F6BF-5375-455C-9EA6-DF929625EA0E}">
        <p15:presenceInfo xmlns:p15="http://schemas.microsoft.com/office/powerpoint/2012/main" userId="S-1-5-21-1333135361-625243220-14044502-2258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6EFF"/>
    <a:srgbClr val="E7EFEC"/>
    <a:srgbClr val="5B9BD5"/>
    <a:srgbClr val="DAE3F3"/>
    <a:srgbClr val="00C6DA"/>
    <a:srgbClr val="FFFFFF"/>
    <a:srgbClr val="17BDD3"/>
    <a:srgbClr val="D9E9FF"/>
    <a:srgbClr val="C6C6C6"/>
    <a:srgbClr val="E8F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3" autoAdjust="0"/>
    <p:restoredTop sz="79884" autoAdjust="0"/>
  </p:normalViewPr>
  <p:slideViewPr>
    <p:cSldViewPr snapToGrid="0" snapToObjects="1">
      <p:cViewPr varScale="1">
        <p:scale>
          <a:sx n="61" d="100"/>
          <a:sy n="61" d="100"/>
        </p:scale>
        <p:origin x="510" y="78"/>
      </p:cViewPr>
      <p:guideLst>
        <p:guide orient="horz" pos="3243"/>
        <p:guide pos="5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70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297858-3E99-411C-BDDF-A3F8F978673A}"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zh-CN" altLang="en-US"/>
        </a:p>
      </dgm:t>
    </dgm:pt>
    <dgm:pt modelId="{1330FB30-D137-45C3-B466-8740F808A748}">
      <dgm:prSet phldrT="[文本]" custT="1"/>
      <dgm:spPr/>
      <dgm:t>
        <a:bodyPr/>
        <a:lstStyle/>
        <a:p>
          <a:r>
            <a:rPr lang="zh-CN" altLang="en-US" sz="1200" b="1" dirty="0">
              <a:latin typeface="微软雅黑" panose="020B0503020204020204" pitchFamily="34" charset="-122"/>
              <a:ea typeface="微软雅黑" panose="020B0503020204020204" pitchFamily="34" charset="-122"/>
            </a:rPr>
            <a:t>部署方案设计</a:t>
          </a:r>
        </a:p>
      </dgm:t>
    </dgm:pt>
    <dgm:pt modelId="{5E21C7DF-A000-4E76-9F94-BB88DF5B05BE}" type="parTrans" cxnId="{DFE7A9F2-4CAA-4F9C-AC02-9DBD6CC8F6BF}">
      <dgm:prSet/>
      <dgm:spPr/>
      <dgm:t>
        <a:bodyPr/>
        <a:lstStyle/>
        <a:p>
          <a:endParaRPr lang="zh-CN" altLang="en-US">
            <a:latin typeface="微软雅黑" panose="020B0503020204020204" pitchFamily="34" charset="-122"/>
            <a:ea typeface="微软雅黑" panose="020B0503020204020204" pitchFamily="34" charset="-122"/>
          </a:endParaRPr>
        </a:p>
      </dgm:t>
    </dgm:pt>
    <dgm:pt modelId="{3739543C-68E1-4878-B714-23810DB0F474}" type="sibTrans" cxnId="{DFE7A9F2-4CAA-4F9C-AC02-9DBD6CC8F6BF}">
      <dgm:prSet/>
      <dgm:spPr/>
      <dgm:t>
        <a:bodyPr/>
        <a:lstStyle/>
        <a:p>
          <a:endParaRPr lang="zh-CN" altLang="en-US">
            <a:latin typeface="微软雅黑" panose="020B0503020204020204" pitchFamily="34" charset="-122"/>
            <a:ea typeface="微软雅黑" panose="020B0503020204020204" pitchFamily="34" charset="-122"/>
          </a:endParaRPr>
        </a:p>
      </dgm:t>
    </dgm:pt>
    <dgm:pt modelId="{DAA983F2-CF91-4E84-A148-CE4D5DD6869E}">
      <dgm:prSet phldrT="[文本]"/>
      <dgm:spPr/>
      <dgm:t>
        <a:bodyPr/>
        <a:lstStyle/>
        <a:p>
          <a:r>
            <a:rPr lang="zh-CN" altLang="en-US" b="0" i="0" u="none" dirty="0"/>
            <a:t>项目背景与需求调研、部署方案输出</a:t>
          </a:r>
          <a:endParaRPr lang="zh-CN" altLang="en-US" dirty="0">
            <a:latin typeface="微软雅黑" panose="020B0503020204020204" pitchFamily="34" charset="-122"/>
            <a:ea typeface="微软雅黑" panose="020B0503020204020204" pitchFamily="34" charset="-122"/>
          </a:endParaRPr>
        </a:p>
      </dgm:t>
    </dgm:pt>
    <dgm:pt modelId="{AEB62F87-6164-415D-88F8-85F48E49EA73}" type="parTrans" cxnId="{49A4981C-0E90-4D2F-A562-A90B29FE6A24}">
      <dgm:prSet/>
      <dgm:spPr/>
      <dgm:t>
        <a:bodyPr/>
        <a:lstStyle/>
        <a:p>
          <a:endParaRPr lang="zh-CN" altLang="en-US">
            <a:latin typeface="微软雅黑" panose="020B0503020204020204" pitchFamily="34" charset="-122"/>
            <a:ea typeface="微软雅黑" panose="020B0503020204020204" pitchFamily="34" charset="-122"/>
          </a:endParaRPr>
        </a:p>
      </dgm:t>
    </dgm:pt>
    <dgm:pt modelId="{4A86DE48-1332-4731-8535-96A6BB312604}" type="sibTrans" cxnId="{49A4981C-0E90-4D2F-A562-A90B29FE6A24}">
      <dgm:prSet/>
      <dgm:spPr/>
      <dgm:t>
        <a:bodyPr/>
        <a:lstStyle/>
        <a:p>
          <a:endParaRPr lang="zh-CN" altLang="en-US">
            <a:latin typeface="微软雅黑" panose="020B0503020204020204" pitchFamily="34" charset="-122"/>
            <a:ea typeface="微软雅黑" panose="020B0503020204020204" pitchFamily="34" charset="-122"/>
          </a:endParaRPr>
        </a:p>
      </dgm:t>
    </dgm:pt>
    <dgm:pt modelId="{302D53B2-8BDB-4316-9A01-CC5675ABDE5F}">
      <dgm:prSet phldrT="[文本]" custT="1"/>
      <dgm:spPr/>
      <dgm:t>
        <a:bodyPr/>
        <a:lstStyle/>
        <a:p>
          <a:r>
            <a:rPr lang="zh-CN" altLang="en-US" sz="1200" b="1" dirty="0">
              <a:latin typeface="微软雅黑" panose="020B0503020204020204" pitchFamily="34" charset="-122"/>
              <a:ea typeface="微软雅黑" panose="020B0503020204020204" pitchFamily="34" charset="-122"/>
            </a:rPr>
            <a:t>部署前置事项</a:t>
          </a:r>
        </a:p>
      </dgm:t>
    </dgm:pt>
    <dgm:pt modelId="{29045A29-24F1-433D-8F7F-038503D60710}" type="parTrans" cxnId="{FFB1AAB9-7505-4F3D-9BDA-AE210131774B}">
      <dgm:prSet/>
      <dgm:spPr/>
      <dgm:t>
        <a:bodyPr/>
        <a:lstStyle/>
        <a:p>
          <a:endParaRPr lang="zh-CN" altLang="en-US">
            <a:latin typeface="微软雅黑" panose="020B0503020204020204" pitchFamily="34" charset="-122"/>
            <a:ea typeface="微软雅黑" panose="020B0503020204020204" pitchFamily="34" charset="-122"/>
          </a:endParaRPr>
        </a:p>
      </dgm:t>
    </dgm:pt>
    <dgm:pt modelId="{83116A3D-C8C4-4CFB-AABB-C6FC5EF553CF}" type="sibTrans" cxnId="{FFB1AAB9-7505-4F3D-9BDA-AE210131774B}">
      <dgm:prSet/>
      <dgm:spPr/>
      <dgm:t>
        <a:bodyPr/>
        <a:lstStyle/>
        <a:p>
          <a:endParaRPr lang="zh-CN" altLang="en-US">
            <a:latin typeface="微软雅黑" panose="020B0503020204020204" pitchFamily="34" charset="-122"/>
            <a:ea typeface="微软雅黑" panose="020B0503020204020204" pitchFamily="34" charset="-122"/>
          </a:endParaRPr>
        </a:p>
      </dgm:t>
    </dgm:pt>
    <dgm:pt modelId="{CC98F3C3-30E9-4E4A-BD7A-D031C2061272}">
      <dgm:prSet phldrT="[文本]"/>
      <dgm:spPr/>
      <dgm:t>
        <a:bodyPr/>
        <a:lstStyle/>
        <a:p>
          <a:r>
            <a:rPr lang="zh-CN" altLang="en-US" b="0" i="0" u="none" dirty="0"/>
            <a:t>包括系统环境检查与初始化、软件授权等事项（参见表</a:t>
          </a:r>
          <a:r>
            <a:rPr lang="en-US" altLang="zh-CN" b="0" i="0" u="none" dirty="0"/>
            <a:t>《</a:t>
          </a:r>
          <a:r>
            <a:rPr lang="zh-CN" altLang="en-US" b="0" i="0" u="none" dirty="0"/>
            <a:t>部署前置事项</a:t>
          </a:r>
          <a:r>
            <a:rPr lang="en-US" altLang="zh-CN" b="0" i="0" u="none" dirty="0"/>
            <a:t>》</a:t>
          </a:r>
          <a:r>
            <a:rPr lang="zh-CN" altLang="en-US" b="0" i="0" u="none" dirty="0"/>
            <a:t>）</a:t>
          </a:r>
          <a:endParaRPr lang="zh-CN" altLang="en-US" dirty="0">
            <a:latin typeface="微软雅黑" panose="020B0503020204020204" pitchFamily="34" charset="-122"/>
            <a:ea typeface="微软雅黑" panose="020B0503020204020204" pitchFamily="34" charset="-122"/>
          </a:endParaRPr>
        </a:p>
      </dgm:t>
    </dgm:pt>
    <dgm:pt modelId="{26BD8071-7FCE-4878-AEFC-7B7E0D579F9B}" type="parTrans" cxnId="{36321BBF-EA40-43A7-81E6-B75B880B5905}">
      <dgm:prSet/>
      <dgm:spPr/>
      <dgm:t>
        <a:bodyPr/>
        <a:lstStyle/>
        <a:p>
          <a:endParaRPr lang="zh-CN" altLang="en-US">
            <a:latin typeface="微软雅黑" panose="020B0503020204020204" pitchFamily="34" charset="-122"/>
            <a:ea typeface="微软雅黑" panose="020B0503020204020204" pitchFamily="34" charset="-122"/>
          </a:endParaRPr>
        </a:p>
      </dgm:t>
    </dgm:pt>
    <dgm:pt modelId="{676962F8-1E0E-4D92-A812-2E1FC33ACBA7}" type="sibTrans" cxnId="{36321BBF-EA40-43A7-81E6-B75B880B5905}">
      <dgm:prSet/>
      <dgm:spPr/>
      <dgm:t>
        <a:bodyPr/>
        <a:lstStyle/>
        <a:p>
          <a:endParaRPr lang="zh-CN" altLang="en-US">
            <a:latin typeface="微软雅黑" panose="020B0503020204020204" pitchFamily="34" charset="-122"/>
            <a:ea typeface="微软雅黑" panose="020B0503020204020204" pitchFamily="34" charset="-122"/>
          </a:endParaRPr>
        </a:p>
      </dgm:t>
    </dgm:pt>
    <dgm:pt modelId="{ADDC6661-3B0F-4996-8B6A-F6D3A55345E4}">
      <dgm:prSet phldrT="[文本]" custT="1"/>
      <dgm:spPr/>
      <dgm:t>
        <a:bodyPr/>
        <a:lstStyle/>
        <a:p>
          <a:r>
            <a:rPr lang="zh-CN" altLang="en-US" sz="1200" b="1" dirty="0">
              <a:latin typeface="微软雅黑" panose="020B0503020204020204" pitchFamily="34" charset="-122"/>
              <a:ea typeface="微软雅黑" panose="020B0503020204020204" pitchFamily="34" charset="-122"/>
            </a:rPr>
            <a:t>产品部署</a:t>
          </a:r>
        </a:p>
      </dgm:t>
    </dgm:pt>
    <dgm:pt modelId="{2F0C6A66-36A8-4B8F-9120-52FEC2496F2C}" type="parTrans" cxnId="{B58D45D1-5AA5-451E-A72D-9B847B493D00}">
      <dgm:prSet/>
      <dgm:spPr/>
      <dgm:t>
        <a:bodyPr/>
        <a:lstStyle/>
        <a:p>
          <a:endParaRPr lang="zh-CN" altLang="en-US">
            <a:latin typeface="微软雅黑" panose="020B0503020204020204" pitchFamily="34" charset="-122"/>
            <a:ea typeface="微软雅黑" panose="020B0503020204020204" pitchFamily="34" charset="-122"/>
          </a:endParaRPr>
        </a:p>
      </dgm:t>
    </dgm:pt>
    <dgm:pt modelId="{FBD1C2DF-5293-4927-B6AE-0A18ACE63855}" type="sibTrans" cxnId="{B58D45D1-5AA5-451E-A72D-9B847B493D00}">
      <dgm:prSet/>
      <dgm:spPr/>
      <dgm:t>
        <a:bodyPr/>
        <a:lstStyle/>
        <a:p>
          <a:endParaRPr lang="zh-CN" altLang="en-US">
            <a:latin typeface="微软雅黑" panose="020B0503020204020204" pitchFamily="34" charset="-122"/>
            <a:ea typeface="微软雅黑" panose="020B0503020204020204" pitchFamily="34" charset="-122"/>
          </a:endParaRPr>
        </a:p>
      </dgm:t>
    </dgm:pt>
    <dgm:pt modelId="{2DAA3AA0-33F8-48E1-A0BE-ED50ECD99B94}">
      <dgm:prSet phldrT="[文本]"/>
      <dgm:spPr/>
      <dgm:t>
        <a:bodyPr/>
        <a:lstStyle/>
        <a:p>
          <a:r>
            <a:rPr lang="zh-CN" altLang="en-US" b="0" i="0" u="none" dirty="0"/>
            <a:t>按照</a:t>
          </a:r>
          <a:r>
            <a:rPr lang="en-US" altLang="zh-CN" b="0" i="0" u="none" dirty="0"/>
            <a:t>《</a:t>
          </a:r>
          <a:r>
            <a:rPr lang="zh-CN" altLang="en-US" b="0" i="0" u="none" dirty="0"/>
            <a:t>部署文档</a:t>
          </a:r>
          <a:r>
            <a:rPr lang="en-US" altLang="zh-CN" b="0" i="0" u="none" dirty="0"/>
            <a:t>》</a:t>
          </a:r>
          <a:r>
            <a:rPr lang="zh-CN" altLang="en-US" b="0" i="0" u="none" dirty="0"/>
            <a:t>进行软件安装</a:t>
          </a:r>
          <a:endParaRPr lang="zh-CN" altLang="en-US" dirty="0">
            <a:latin typeface="微软雅黑" panose="020B0503020204020204" pitchFamily="34" charset="-122"/>
            <a:ea typeface="微软雅黑" panose="020B0503020204020204" pitchFamily="34" charset="-122"/>
          </a:endParaRPr>
        </a:p>
      </dgm:t>
    </dgm:pt>
    <dgm:pt modelId="{6FB3A0AE-7D85-408B-9DAF-3BB05A56183F}" type="parTrans" cxnId="{267DE727-AA90-429C-AD4E-59990BFD9B37}">
      <dgm:prSet/>
      <dgm:spPr/>
      <dgm:t>
        <a:bodyPr/>
        <a:lstStyle/>
        <a:p>
          <a:endParaRPr lang="zh-CN" altLang="en-US">
            <a:latin typeface="微软雅黑" panose="020B0503020204020204" pitchFamily="34" charset="-122"/>
            <a:ea typeface="微软雅黑" panose="020B0503020204020204" pitchFamily="34" charset="-122"/>
          </a:endParaRPr>
        </a:p>
      </dgm:t>
    </dgm:pt>
    <dgm:pt modelId="{C473556D-1A61-4192-8603-FD94776B0CCE}" type="sibTrans" cxnId="{267DE727-AA90-429C-AD4E-59990BFD9B37}">
      <dgm:prSet/>
      <dgm:spPr/>
      <dgm:t>
        <a:bodyPr/>
        <a:lstStyle/>
        <a:p>
          <a:endParaRPr lang="zh-CN" altLang="en-US">
            <a:latin typeface="微软雅黑" panose="020B0503020204020204" pitchFamily="34" charset="-122"/>
            <a:ea typeface="微软雅黑" panose="020B0503020204020204" pitchFamily="34" charset="-122"/>
          </a:endParaRPr>
        </a:p>
      </dgm:t>
    </dgm:pt>
    <dgm:pt modelId="{02D6332F-B667-412C-9603-1981E048267A}">
      <dgm:prSet phldrT="[文本]" custT="1"/>
      <dgm:spPr/>
      <dgm:t>
        <a:bodyPr/>
        <a:lstStyle/>
        <a:p>
          <a:r>
            <a:rPr lang="zh-CN" altLang="en-US" sz="1200" b="1" dirty="0">
              <a:latin typeface="微软雅黑" panose="020B0503020204020204" pitchFamily="34" charset="-122"/>
              <a:ea typeface="微软雅黑" panose="020B0503020204020204" pitchFamily="34" charset="-122"/>
            </a:rPr>
            <a:t>产品验收</a:t>
          </a:r>
        </a:p>
      </dgm:t>
    </dgm:pt>
    <dgm:pt modelId="{C0492943-F288-4E2D-A899-D1C11F714777}" type="parTrans" cxnId="{1FC637C9-55EE-4FCD-9EEC-CFB866C9155B}">
      <dgm:prSet/>
      <dgm:spPr/>
      <dgm:t>
        <a:bodyPr/>
        <a:lstStyle/>
        <a:p>
          <a:endParaRPr lang="zh-CN" altLang="en-US">
            <a:latin typeface="微软雅黑" panose="020B0503020204020204" pitchFamily="34" charset="-122"/>
            <a:ea typeface="微软雅黑" panose="020B0503020204020204" pitchFamily="34" charset="-122"/>
          </a:endParaRPr>
        </a:p>
      </dgm:t>
    </dgm:pt>
    <dgm:pt modelId="{7BEEEB8B-68D7-4700-A0D6-32933A601681}" type="sibTrans" cxnId="{1FC637C9-55EE-4FCD-9EEC-CFB866C9155B}">
      <dgm:prSet/>
      <dgm:spPr/>
      <dgm:t>
        <a:bodyPr/>
        <a:lstStyle/>
        <a:p>
          <a:endParaRPr lang="zh-CN" altLang="en-US">
            <a:latin typeface="微软雅黑" panose="020B0503020204020204" pitchFamily="34" charset="-122"/>
            <a:ea typeface="微软雅黑" panose="020B0503020204020204" pitchFamily="34" charset="-122"/>
          </a:endParaRPr>
        </a:p>
      </dgm:t>
    </dgm:pt>
    <dgm:pt modelId="{96740FEA-6CD6-4931-9DA3-8F5DEAD8E55B}">
      <dgm:prSet phldrT="[文本]" custT="1"/>
      <dgm:spPr/>
      <dgm:t>
        <a:bodyPr/>
        <a:lstStyle/>
        <a:p>
          <a:r>
            <a:rPr lang="zh-CN" altLang="en-US" sz="1200" b="1" dirty="0">
              <a:latin typeface="微软雅黑" panose="020B0503020204020204" pitchFamily="34" charset="-122"/>
              <a:ea typeface="微软雅黑" panose="020B0503020204020204" pitchFamily="34" charset="-122"/>
            </a:rPr>
            <a:t>整理交付文档</a:t>
          </a:r>
          <a:endParaRPr lang="en-US" altLang="zh-CN" sz="1200" b="1" dirty="0">
            <a:latin typeface="微软雅黑" panose="020B0503020204020204" pitchFamily="34" charset="-122"/>
            <a:ea typeface="微软雅黑" panose="020B0503020204020204" pitchFamily="34" charset="-122"/>
          </a:endParaRPr>
        </a:p>
      </dgm:t>
    </dgm:pt>
    <dgm:pt modelId="{C40DE463-3419-4A13-B63D-B55F31C9F4C8}" type="parTrans" cxnId="{50665169-0E84-4CF5-8FA5-0D9EBFE0B335}">
      <dgm:prSet/>
      <dgm:spPr/>
      <dgm:t>
        <a:bodyPr/>
        <a:lstStyle/>
        <a:p>
          <a:endParaRPr lang="zh-CN" altLang="en-US">
            <a:latin typeface="微软雅黑" panose="020B0503020204020204" pitchFamily="34" charset="-122"/>
            <a:ea typeface="微软雅黑" panose="020B0503020204020204" pitchFamily="34" charset="-122"/>
          </a:endParaRPr>
        </a:p>
      </dgm:t>
    </dgm:pt>
    <dgm:pt modelId="{9D5FAD99-3C74-451A-8CD7-085FA2865BA5}" type="sibTrans" cxnId="{50665169-0E84-4CF5-8FA5-0D9EBFE0B335}">
      <dgm:prSet/>
      <dgm:spPr/>
      <dgm:t>
        <a:bodyPr/>
        <a:lstStyle/>
        <a:p>
          <a:endParaRPr lang="zh-CN" altLang="en-US">
            <a:latin typeface="微软雅黑" panose="020B0503020204020204" pitchFamily="34" charset="-122"/>
            <a:ea typeface="微软雅黑" panose="020B0503020204020204" pitchFamily="34" charset="-122"/>
          </a:endParaRPr>
        </a:p>
      </dgm:t>
    </dgm:pt>
    <dgm:pt modelId="{088DAEEC-5065-4B84-B03F-D8135AA4A1E6}">
      <dgm:prSet phldrT="[文本]"/>
      <dgm:spPr/>
      <dgm:t>
        <a:bodyPr/>
        <a:lstStyle/>
        <a:p>
          <a:r>
            <a:rPr lang="zh-CN" altLang="en-US" b="0" i="0" u="none" dirty="0"/>
            <a:t>按照验收指引相关文档，检查产品功能是否正常，执行验收测试用例并记录到报告模板中</a:t>
          </a:r>
          <a:endParaRPr lang="zh-CN" altLang="en-US" dirty="0">
            <a:latin typeface="微软雅黑" panose="020B0503020204020204" pitchFamily="34" charset="-122"/>
            <a:ea typeface="微软雅黑" panose="020B0503020204020204" pitchFamily="34" charset="-122"/>
          </a:endParaRPr>
        </a:p>
      </dgm:t>
    </dgm:pt>
    <dgm:pt modelId="{8FC1D56C-D8AF-44A5-BD7D-7E59D14BC83D}" type="parTrans" cxnId="{D89DF8D2-D90C-4A5E-A8BD-9751B57FCC31}">
      <dgm:prSet/>
      <dgm:spPr/>
      <dgm:t>
        <a:bodyPr/>
        <a:lstStyle/>
        <a:p>
          <a:endParaRPr lang="zh-CN" altLang="en-US">
            <a:latin typeface="微软雅黑" panose="020B0503020204020204" pitchFamily="34" charset="-122"/>
            <a:ea typeface="微软雅黑" panose="020B0503020204020204" pitchFamily="34" charset="-122"/>
          </a:endParaRPr>
        </a:p>
      </dgm:t>
    </dgm:pt>
    <dgm:pt modelId="{651C5767-C292-4686-AB12-B75FFC3E2574}" type="sibTrans" cxnId="{D89DF8D2-D90C-4A5E-A8BD-9751B57FCC31}">
      <dgm:prSet/>
      <dgm:spPr/>
      <dgm:t>
        <a:bodyPr/>
        <a:lstStyle/>
        <a:p>
          <a:endParaRPr lang="zh-CN" altLang="en-US">
            <a:latin typeface="微软雅黑" panose="020B0503020204020204" pitchFamily="34" charset="-122"/>
            <a:ea typeface="微软雅黑" panose="020B0503020204020204" pitchFamily="34" charset="-122"/>
          </a:endParaRPr>
        </a:p>
      </dgm:t>
    </dgm:pt>
    <dgm:pt modelId="{74965293-D984-4B0A-9657-1C648221A16C}">
      <dgm:prSet phldrT="[文本]"/>
      <dgm:spPr/>
      <dgm:t>
        <a:bodyPr/>
        <a:lstStyle/>
        <a:p>
          <a:r>
            <a:rPr lang="zh-CN" altLang="en-US" b="0" i="0" u="none" dirty="0"/>
            <a:t>参见交付清单模板列表，整理相关交付文档，并提供客户签字确认</a:t>
          </a:r>
          <a:endParaRPr lang="en-US" altLang="zh-CN" dirty="0">
            <a:latin typeface="微软雅黑" panose="020B0503020204020204" pitchFamily="34" charset="-122"/>
            <a:ea typeface="微软雅黑" panose="020B0503020204020204" pitchFamily="34" charset="-122"/>
          </a:endParaRPr>
        </a:p>
      </dgm:t>
    </dgm:pt>
    <dgm:pt modelId="{88C846C6-B0DE-4E24-AF31-1461F9B3C2BD}" type="parTrans" cxnId="{4DF125EF-26EF-4470-9904-A46891BFDF70}">
      <dgm:prSet/>
      <dgm:spPr/>
      <dgm:t>
        <a:bodyPr/>
        <a:lstStyle/>
        <a:p>
          <a:endParaRPr lang="zh-CN" altLang="en-US">
            <a:latin typeface="微软雅黑" panose="020B0503020204020204" pitchFamily="34" charset="-122"/>
            <a:ea typeface="微软雅黑" panose="020B0503020204020204" pitchFamily="34" charset="-122"/>
          </a:endParaRPr>
        </a:p>
      </dgm:t>
    </dgm:pt>
    <dgm:pt modelId="{70A55906-2D95-4530-885D-9C65D261A2C3}" type="sibTrans" cxnId="{4DF125EF-26EF-4470-9904-A46891BFDF70}">
      <dgm:prSet/>
      <dgm:spPr/>
      <dgm:t>
        <a:bodyPr/>
        <a:lstStyle/>
        <a:p>
          <a:endParaRPr lang="zh-CN" altLang="en-US">
            <a:latin typeface="微软雅黑" panose="020B0503020204020204" pitchFamily="34" charset="-122"/>
            <a:ea typeface="微软雅黑" panose="020B0503020204020204" pitchFamily="34" charset="-122"/>
          </a:endParaRPr>
        </a:p>
      </dgm:t>
    </dgm:pt>
    <dgm:pt modelId="{B19CCDA3-8C0F-4296-BEA0-AD36E8EC6007}" type="pres">
      <dgm:prSet presAssocID="{76297858-3E99-411C-BDDF-A3F8F978673A}" presName="linearFlow" presStyleCnt="0">
        <dgm:presLayoutVars>
          <dgm:dir/>
          <dgm:animLvl val="lvl"/>
          <dgm:resizeHandles val="exact"/>
        </dgm:presLayoutVars>
      </dgm:prSet>
      <dgm:spPr/>
    </dgm:pt>
    <dgm:pt modelId="{1F89B4B6-2B14-40AD-9F8A-0FF238CD01F0}" type="pres">
      <dgm:prSet presAssocID="{1330FB30-D137-45C3-B466-8740F808A748}" presName="composite" presStyleCnt="0"/>
      <dgm:spPr/>
    </dgm:pt>
    <dgm:pt modelId="{F2B826CD-BA77-4B10-9BA7-8D401F7FF81A}" type="pres">
      <dgm:prSet presAssocID="{1330FB30-D137-45C3-B466-8740F808A748}" presName="parTx" presStyleLbl="node1" presStyleIdx="0" presStyleCnt="5">
        <dgm:presLayoutVars>
          <dgm:chMax val="0"/>
          <dgm:chPref val="0"/>
          <dgm:bulletEnabled val="1"/>
        </dgm:presLayoutVars>
      </dgm:prSet>
      <dgm:spPr/>
    </dgm:pt>
    <dgm:pt modelId="{A016DB49-D321-4EE7-837C-8108061C6B6D}" type="pres">
      <dgm:prSet presAssocID="{1330FB30-D137-45C3-B466-8740F808A748}" presName="parSh" presStyleLbl="node1" presStyleIdx="0" presStyleCnt="5" custLinFactNeighborX="2036"/>
      <dgm:spPr/>
    </dgm:pt>
    <dgm:pt modelId="{AB070485-2F1D-49FE-BFA2-3AE0C1C8A7E5}" type="pres">
      <dgm:prSet presAssocID="{1330FB30-D137-45C3-B466-8740F808A748}" presName="desTx" presStyleLbl="fgAcc1" presStyleIdx="0" presStyleCnt="5" custScaleX="130726">
        <dgm:presLayoutVars>
          <dgm:bulletEnabled val="1"/>
        </dgm:presLayoutVars>
      </dgm:prSet>
      <dgm:spPr/>
    </dgm:pt>
    <dgm:pt modelId="{E5C387B0-A0C4-4AE1-AD54-63D6D0BAAE5D}" type="pres">
      <dgm:prSet presAssocID="{3739543C-68E1-4878-B714-23810DB0F474}" presName="sibTrans" presStyleLbl="sibTrans2D1" presStyleIdx="0" presStyleCnt="4"/>
      <dgm:spPr/>
    </dgm:pt>
    <dgm:pt modelId="{6CA41EF6-AEC9-4E31-BC81-F979A9497D2F}" type="pres">
      <dgm:prSet presAssocID="{3739543C-68E1-4878-B714-23810DB0F474}" presName="connTx" presStyleLbl="sibTrans2D1" presStyleIdx="0" presStyleCnt="4"/>
      <dgm:spPr/>
    </dgm:pt>
    <dgm:pt modelId="{FBB1DE91-D798-47F8-B492-6B655C7AF491}" type="pres">
      <dgm:prSet presAssocID="{302D53B2-8BDB-4316-9A01-CC5675ABDE5F}" presName="composite" presStyleCnt="0"/>
      <dgm:spPr/>
    </dgm:pt>
    <dgm:pt modelId="{1267CFE0-181A-4EE5-95B5-138F83721F29}" type="pres">
      <dgm:prSet presAssocID="{302D53B2-8BDB-4316-9A01-CC5675ABDE5F}" presName="parTx" presStyleLbl="node1" presStyleIdx="0" presStyleCnt="5">
        <dgm:presLayoutVars>
          <dgm:chMax val="0"/>
          <dgm:chPref val="0"/>
          <dgm:bulletEnabled val="1"/>
        </dgm:presLayoutVars>
      </dgm:prSet>
      <dgm:spPr/>
    </dgm:pt>
    <dgm:pt modelId="{01F4B019-8B78-4501-9B02-171EC98B38E6}" type="pres">
      <dgm:prSet presAssocID="{302D53B2-8BDB-4316-9A01-CC5675ABDE5F}" presName="parSh" presStyleLbl="node1" presStyleIdx="1" presStyleCnt="5" custLinFactNeighborX="2036"/>
      <dgm:spPr/>
    </dgm:pt>
    <dgm:pt modelId="{424C183A-BD8E-4356-9648-B3928B0C6C46}" type="pres">
      <dgm:prSet presAssocID="{302D53B2-8BDB-4316-9A01-CC5675ABDE5F}" presName="desTx" presStyleLbl="fgAcc1" presStyleIdx="1" presStyleCnt="5" custScaleX="130872">
        <dgm:presLayoutVars>
          <dgm:bulletEnabled val="1"/>
        </dgm:presLayoutVars>
      </dgm:prSet>
      <dgm:spPr/>
    </dgm:pt>
    <dgm:pt modelId="{C2155ABA-3ED8-4F93-98E8-63F3451A24D8}" type="pres">
      <dgm:prSet presAssocID="{83116A3D-C8C4-4CFB-AABB-C6FC5EF553CF}" presName="sibTrans" presStyleLbl="sibTrans2D1" presStyleIdx="1" presStyleCnt="4"/>
      <dgm:spPr/>
    </dgm:pt>
    <dgm:pt modelId="{63DEF4CB-9EBA-41BC-8425-AB0615C3FFB1}" type="pres">
      <dgm:prSet presAssocID="{83116A3D-C8C4-4CFB-AABB-C6FC5EF553CF}" presName="connTx" presStyleLbl="sibTrans2D1" presStyleIdx="1" presStyleCnt="4"/>
      <dgm:spPr/>
    </dgm:pt>
    <dgm:pt modelId="{ED06C38C-1DED-417E-88EC-3079B02E3EB4}" type="pres">
      <dgm:prSet presAssocID="{ADDC6661-3B0F-4996-8B6A-F6D3A55345E4}" presName="composite" presStyleCnt="0"/>
      <dgm:spPr/>
    </dgm:pt>
    <dgm:pt modelId="{A2660859-007E-487C-B670-BDF3E7E1D2B8}" type="pres">
      <dgm:prSet presAssocID="{ADDC6661-3B0F-4996-8B6A-F6D3A55345E4}" presName="parTx" presStyleLbl="node1" presStyleIdx="1" presStyleCnt="5">
        <dgm:presLayoutVars>
          <dgm:chMax val="0"/>
          <dgm:chPref val="0"/>
          <dgm:bulletEnabled val="1"/>
        </dgm:presLayoutVars>
      </dgm:prSet>
      <dgm:spPr/>
    </dgm:pt>
    <dgm:pt modelId="{F8D525C4-0087-4660-94FB-C825855DC63B}" type="pres">
      <dgm:prSet presAssocID="{ADDC6661-3B0F-4996-8B6A-F6D3A55345E4}" presName="parSh" presStyleLbl="node1" presStyleIdx="2" presStyleCnt="5" custLinFactNeighborX="1018"/>
      <dgm:spPr/>
    </dgm:pt>
    <dgm:pt modelId="{0885BA1E-C747-4C98-B4E1-AB00177C7F0D}" type="pres">
      <dgm:prSet presAssocID="{ADDC6661-3B0F-4996-8B6A-F6D3A55345E4}" presName="desTx" presStyleLbl="fgAcc1" presStyleIdx="2" presStyleCnt="5" custScaleX="132646">
        <dgm:presLayoutVars>
          <dgm:bulletEnabled val="1"/>
        </dgm:presLayoutVars>
      </dgm:prSet>
      <dgm:spPr/>
    </dgm:pt>
    <dgm:pt modelId="{391A2D25-6F6C-494E-BB23-8D1A41085440}" type="pres">
      <dgm:prSet presAssocID="{FBD1C2DF-5293-4927-B6AE-0A18ACE63855}" presName="sibTrans" presStyleLbl="sibTrans2D1" presStyleIdx="2" presStyleCnt="4"/>
      <dgm:spPr/>
    </dgm:pt>
    <dgm:pt modelId="{E2CB0B60-ED7A-45BC-B572-A14C7D094054}" type="pres">
      <dgm:prSet presAssocID="{FBD1C2DF-5293-4927-B6AE-0A18ACE63855}" presName="connTx" presStyleLbl="sibTrans2D1" presStyleIdx="2" presStyleCnt="4"/>
      <dgm:spPr/>
    </dgm:pt>
    <dgm:pt modelId="{E926821E-BD8A-4603-8B90-A066717296A8}" type="pres">
      <dgm:prSet presAssocID="{02D6332F-B667-412C-9603-1981E048267A}" presName="composite" presStyleCnt="0"/>
      <dgm:spPr/>
    </dgm:pt>
    <dgm:pt modelId="{7CB74A02-BD3C-4E26-AE1E-EB5EA72C6D82}" type="pres">
      <dgm:prSet presAssocID="{02D6332F-B667-412C-9603-1981E048267A}" presName="parTx" presStyleLbl="node1" presStyleIdx="2" presStyleCnt="5">
        <dgm:presLayoutVars>
          <dgm:chMax val="0"/>
          <dgm:chPref val="0"/>
          <dgm:bulletEnabled val="1"/>
        </dgm:presLayoutVars>
      </dgm:prSet>
      <dgm:spPr/>
    </dgm:pt>
    <dgm:pt modelId="{C905596C-9892-4CA5-9E48-9CBF28E5E60E}" type="pres">
      <dgm:prSet presAssocID="{02D6332F-B667-412C-9603-1981E048267A}" presName="parSh" presStyleLbl="node1" presStyleIdx="3" presStyleCnt="5" custLinFactNeighborX="1018"/>
      <dgm:spPr/>
    </dgm:pt>
    <dgm:pt modelId="{11134827-BDD1-471A-8267-AC8817026CB5}" type="pres">
      <dgm:prSet presAssocID="{02D6332F-B667-412C-9603-1981E048267A}" presName="desTx" presStyleLbl="fgAcc1" presStyleIdx="3" presStyleCnt="5" custScaleX="134624">
        <dgm:presLayoutVars>
          <dgm:bulletEnabled val="1"/>
        </dgm:presLayoutVars>
      </dgm:prSet>
      <dgm:spPr/>
    </dgm:pt>
    <dgm:pt modelId="{D8AD089A-86BC-43A0-8FD9-D713000CE359}" type="pres">
      <dgm:prSet presAssocID="{7BEEEB8B-68D7-4700-A0D6-32933A601681}" presName="sibTrans" presStyleLbl="sibTrans2D1" presStyleIdx="3" presStyleCnt="4"/>
      <dgm:spPr/>
    </dgm:pt>
    <dgm:pt modelId="{9F22C813-2ED0-4477-A5D4-AA0ADFF6CC1B}" type="pres">
      <dgm:prSet presAssocID="{7BEEEB8B-68D7-4700-A0D6-32933A601681}" presName="connTx" presStyleLbl="sibTrans2D1" presStyleIdx="3" presStyleCnt="4"/>
      <dgm:spPr/>
    </dgm:pt>
    <dgm:pt modelId="{B245979A-E905-49C5-84C6-FA7FF702FFE4}" type="pres">
      <dgm:prSet presAssocID="{96740FEA-6CD6-4931-9DA3-8F5DEAD8E55B}" presName="composite" presStyleCnt="0"/>
      <dgm:spPr/>
    </dgm:pt>
    <dgm:pt modelId="{3DD25D28-412C-4853-8F85-32E4DDBC39B9}" type="pres">
      <dgm:prSet presAssocID="{96740FEA-6CD6-4931-9DA3-8F5DEAD8E55B}" presName="parTx" presStyleLbl="node1" presStyleIdx="3" presStyleCnt="5">
        <dgm:presLayoutVars>
          <dgm:chMax val="0"/>
          <dgm:chPref val="0"/>
          <dgm:bulletEnabled val="1"/>
        </dgm:presLayoutVars>
      </dgm:prSet>
      <dgm:spPr/>
    </dgm:pt>
    <dgm:pt modelId="{34304472-8C79-49A9-AF46-E67345D3FA5D}" type="pres">
      <dgm:prSet presAssocID="{96740FEA-6CD6-4931-9DA3-8F5DEAD8E55B}" presName="parSh" presStyleLbl="node1" presStyleIdx="4" presStyleCnt="5" custLinFactNeighborX="-1018"/>
      <dgm:spPr/>
    </dgm:pt>
    <dgm:pt modelId="{DC136568-7F3B-42DE-872F-9B66658A5927}" type="pres">
      <dgm:prSet presAssocID="{96740FEA-6CD6-4931-9DA3-8F5DEAD8E55B}" presName="desTx" presStyleLbl="fgAcc1" presStyleIdx="4" presStyleCnt="5" custScaleX="136661">
        <dgm:presLayoutVars>
          <dgm:bulletEnabled val="1"/>
        </dgm:presLayoutVars>
      </dgm:prSet>
      <dgm:spPr/>
    </dgm:pt>
  </dgm:ptLst>
  <dgm:cxnLst>
    <dgm:cxn modelId="{DFA47205-348E-4CFE-A64F-763078523CD5}" type="presOf" srcId="{83116A3D-C8C4-4CFB-AABB-C6FC5EF553CF}" destId="{63DEF4CB-9EBA-41BC-8425-AB0615C3FFB1}" srcOrd="1" destOrd="0" presId="urn:microsoft.com/office/officeart/2005/8/layout/process3"/>
    <dgm:cxn modelId="{9483BE13-ED1E-4BF0-80CC-96FC284FA80A}" type="presOf" srcId="{FBD1C2DF-5293-4927-B6AE-0A18ACE63855}" destId="{391A2D25-6F6C-494E-BB23-8D1A41085440}" srcOrd="0" destOrd="0" presId="urn:microsoft.com/office/officeart/2005/8/layout/process3"/>
    <dgm:cxn modelId="{DC86FF18-4C12-4956-BEEF-ABD61F267F9B}" type="presOf" srcId="{3739543C-68E1-4878-B714-23810DB0F474}" destId="{E5C387B0-A0C4-4AE1-AD54-63D6D0BAAE5D}" srcOrd="0" destOrd="0" presId="urn:microsoft.com/office/officeart/2005/8/layout/process3"/>
    <dgm:cxn modelId="{1E988C19-5FCF-40CA-91A9-67683CB15B1F}" type="presOf" srcId="{2DAA3AA0-33F8-48E1-A0BE-ED50ECD99B94}" destId="{0885BA1E-C747-4C98-B4E1-AB00177C7F0D}" srcOrd="0" destOrd="0" presId="urn:microsoft.com/office/officeart/2005/8/layout/process3"/>
    <dgm:cxn modelId="{49A4981C-0E90-4D2F-A562-A90B29FE6A24}" srcId="{1330FB30-D137-45C3-B466-8740F808A748}" destId="{DAA983F2-CF91-4E84-A148-CE4D5DD6869E}" srcOrd="0" destOrd="0" parTransId="{AEB62F87-6164-415D-88F8-85F48E49EA73}" sibTransId="{4A86DE48-1332-4731-8535-96A6BB312604}"/>
    <dgm:cxn modelId="{267DE727-AA90-429C-AD4E-59990BFD9B37}" srcId="{ADDC6661-3B0F-4996-8B6A-F6D3A55345E4}" destId="{2DAA3AA0-33F8-48E1-A0BE-ED50ECD99B94}" srcOrd="0" destOrd="0" parTransId="{6FB3A0AE-7D85-408B-9DAF-3BB05A56183F}" sibTransId="{C473556D-1A61-4192-8603-FD94776B0CCE}"/>
    <dgm:cxn modelId="{F75D2D32-A14D-4B36-B7AE-597FC40F0869}" type="presOf" srcId="{02D6332F-B667-412C-9603-1981E048267A}" destId="{C905596C-9892-4CA5-9E48-9CBF28E5E60E}" srcOrd="1" destOrd="0" presId="urn:microsoft.com/office/officeart/2005/8/layout/process3"/>
    <dgm:cxn modelId="{3B5B4438-7362-4FFC-9666-8C14E35F8421}" type="presOf" srcId="{DAA983F2-CF91-4E84-A148-CE4D5DD6869E}" destId="{AB070485-2F1D-49FE-BFA2-3AE0C1C8A7E5}" srcOrd="0" destOrd="0" presId="urn:microsoft.com/office/officeart/2005/8/layout/process3"/>
    <dgm:cxn modelId="{24BF8743-E417-48E2-A9CA-9167D3DEADD5}" type="presOf" srcId="{ADDC6661-3B0F-4996-8B6A-F6D3A55345E4}" destId="{A2660859-007E-487C-B670-BDF3E7E1D2B8}" srcOrd="0" destOrd="0" presId="urn:microsoft.com/office/officeart/2005/8/layout/process3"/>
    <dgm:cxn modelId="{8E50B046-8416-4A37-A2ED-2A127790B1B6}" type="presOf" srcId="{FBD1C2DF-5293-4927-B6AE-0A18ACE63855}" destId="{E2CB0B60-ED7A-45BC-B572-A14C7D094054}" srcOrd="1" destOrd="0" presId="urn:microsoft.com/office/officeart/2005/8/layout/process3"/>
    <dgm:cxn modelId="{50665169-0E84-4CF5-8FA5-0D9EBFE0B335}" srcId="{76297858-3E99-411C-BDDF-A3F8F978673A}" destId="{96740FEA-6CD6-4931-9DA3-8F5DEAD8E55B}" srcOrd="4" destOrd="0" parTransId="{C40DE463-3419-4A13-B63D-B55F31C9F4C8}" sibTransId="{9D5FAD99-3C74-451A-8CD7-085FA2865BA5}"/>
    <dgm:cxn modelId="{61E78949-F336-498E-A7E0-962CFD96DF42}" type="presOf" srcId="{83116A3D-C8C4-4CFB-AABB-C6FC5EF553CF}" destId="{C2155ABA-3ED8-4F93-98E8-63F3451A24D8}" srcOrd="0" destOrd="0" presId="urn:microsoft.com/office/officeart/2005/8/layout/process3"/>
    <dgm:cxn modelId="{76C1C156-C34D-49F7-9A08-7C5C7EF0D857}" type="presOf" srcId="{7BEEEB8B-68D7-4700-A0D6-32933A601681}" destId="{D8AD089A-86BC-43A0-8FD9-D713000CE359}" srcOrd="0" destOrd="0" presId="urn:microsoft.com/office/officeart/2005/8/layout/process3"/>
    <dgm:cxn modelId="{A148887A-A815-4CEF-B71F-108A646BD9A0}" type="presOf" srcId="{3739543C-68E1-4878-B714-23810DB0F474}" destId="{6CA41EF6-AEC9-4E31-BC81-F979A9497D2F}" srcOrd="1" destOrd="0" presId="urn:microsoft.com/office/officeart/2005/8/layout/process3"/>
    <dgm:cxn modelId="{CA79D487-740F-438B-AB8A-CDDA6722C1F0}" type="presOf" srcId="{1330FB30-D137-45C3-B466-8740F808A748}" destId="{F2B826CD-BA77-4B10-9BA7-8D401F7FF81A}" srcOrd="0" destOrd="0" presId="urn:microsoft.com/office/officeart/2005/8/layout/process3"/>
    <dgm:cxn modelId="{AB37BD8F-BA9D-47D3-BD66-C29BE4948884}" type="presOf" srcId="{74965293-D984-4B0A-9657-1C648221A16C}" destId="{DC136568-7F3B-42DE-872F-9B66658A5927}" srcOrd="0" destOrd="0" presId="urn:microsoft.com/office/officeart/2005/8/layout/process3"/>
    <dgm:cxn modelId="{49C597A2-D03E-41C7-AF7B-A39742DC9CB3}" type="presOf" srcId="{302D53B2-8BDB-4316-9A01-CC5675ABDE5F}" destId="{1267CFE0-181A-4EE5-95B5-138F83721F29}" srcOrd="0" destOrd="0" presId="urn:microsoft.com/office/officeart/2005/8/layout/process3"/>
    <dgm:cxn modelId="{DE0FA0AB-CB9F-421E-AF18-91DDEA385764}" type="presOf" srcId="{CC98F3C3-30E9-4E4A-BD7A-D031C2061272}" destId="{424C183A-BD8E-4356-9648-B3928B0C6C46}" srcOrd="0" destOrd="0" presId="urn:microsoft.com/office/officeart/2005/8/layout/process3"/>
    <dgm:cxn modelId="{2A32ADAB-1A0B-4BEC-8ED6-66C4BA0474C5}" type="presOf" srcId="{088DAEEC-5065-4B84-B03F-D8135AA4A1E6}" destId="{11134827-BDD1-471A-8267-AC8817026CB5}" srcOrd="0" destOrd="0" presId="urn:microsoft.com/office/officeart/2005/8/layout/process3"/>
    <dgm:cxn modelId="{FFB1AAB9-7505-4F3D-9BDA-AE210131774B}" srcId="{76297858-3E99-411C-BDDF-A3F8F978673A}" destId="{302D53B2-8BDB-4316-9A01-CC5675ABDE5F}" srcOrd="1" destOrd="0" parTransId="{29045A29-24F1-433D-8F7F-038503D60710}" sibTransId="{83116A3D-C8C4-4CFB-AABB-C6FC5EF553CF}"/>
    <dgm:cxn modelId="{36321BBF-EA40-43A7-81E6-B75B880B5905}" srcId="{302D53B2-8BDB-4316-9A01-CC5675ABDE5F}" destId="{CC98F3C3-30E9-4E4A-BD7A-D031C2061272}" srcOrd="0" destOrd="0" parTransId="{26BD8071-7FCE-4878-AEFC-7B7E0D579F9B}" sibTransId="{676962F8-1E0E-4D92-A812-2E1FC33ACBA7}"/>
    <dgm:cxn modelId="{1FC637C9-55EE-4FCD-9EEC-CFB866C9155B}" srcId="{76297858-3E99-411C-BDDF-A3F8F978673A}" destId="{02D6332F-B667-412C-9603-1981E048267A}" srcOrd="3" destOrd="0" parTransId="{C0492943-F288-4E2D-A899-D1C11F714777}" sibTransId="{7BEEEB8B-68D7-4700-A0D6-32933A601681}"/>
    <dgm:cxn modelId="{6F0C10CC-E529-4727-A9A8-0946BA9003E3}" type="presOf" srcId="{96740FEA-6CD6-4931-9DA3-8F5DEAD8E55B}" destId="{3DD25D28-412C-4853-8F85-32E4DDBC39B9}" srcOrd="0" destOrd="0" presId="urn:microsoft.com/office/officeart/2005/8/layout/process3"/>
    <dgm:cxn modelId="{B58D45D1-5AA5-451E-A72D-9B847B493D00}" srcId="{76297858-3E99-411C-BDDF-A3F8F978673A}" destId="{ADDC6661-3B0F-4996-8B6A-F6D3A55345E4}" srcOrd="2" destOrd="0" parTransId="{2F0C6A66-36A8-4B8F-9120-52FEC2496F2C}" sibTransId="{FBD1C2DF-5293-4927-B6AE-0A18ACE63855}"/>
    <dgm:cxn modelId="{D89DF8D2-D90C-4A5E-A8BD-9751B57FCC31}" srcId="{02D6332F-B667-412C-9603-1981E048267A}" destId="{088DAEEC-5065-4B84-B03F-D8135AA4A1E6}" srcOrd="0" destOrd="0" parTransId="{8FC1D56C-D8AF-44A5-BD7D-7E59D14BC83D}" sibTransId="{651C5767-C292-4686-AB12-B75FFC3E2574}"/>
    <dgm:cxn modelId="{663945E7-38BD-4427-A229-8D7921DF8DCC}" type="presOf" srcId="{02D6332F-B667-412C-9603-1981E048267A}" destId="{7CB74A02-BD3C-4E26-AE1E-EB5EA72C6D82}" srcOrd="0" destOrd="0" presId="urn:microsoft.com/office/officeart/2005/8/layout/process3"/>
    <dgm:cxn modelId="{FE9362E8-6E12-4B24-BFE0-67CAAC07477A}" type="presOf" srcId="{96740FEA-6CD6-4931-9DA3-8F5DEAD8E55B}" destId="{34304472-8C79-49A9-AF46-E67345D3FA5D}" srcOrd="1" destOrd="0" presId="urn:microsoft.com/office/officeart/2005/8/layout/process3"/>
    <dgm:cxn modelId="{845B4AE9-CF52-45A8-8B93-0E9D4C4C988B}" type="presOf" srcId="{302D53B2-8BDB-4316-9A01-CC5675ABDE5F}" destId="{01F4B019-8B78-4501-9B02-171EC98B38E6}" srcOrd="1" destOrd="0" presId="urn:microsoft.com/office/officeart/2005/8/layout/process3"/>
    <dgm:cxn modelId="{4DF125EF-26EF-4470-9904-A46891BFDF70}" srcId="{96740FEA-6CD6-4931-9DA3-8F5DEAD8E55B}" destId="{74965293-D984-4B0A-9657-1C648221A16C}" srcOrd="0" destOrd="0" parTransId="{88C846C6-B0DE-4E24-AF31-1461F9B3C2BD}" sibTransId="{70A55906-2D95-4530-885D-9C65D261A2C3}"/>
    <dgm:cxn modelId="{7EBEC4EF-FC32-4F37-8930-1173DF5ED606}" type="presOf" srcId="{76297858-3E99-411C-BDDF-A3F8F978673A}" destId="{B19CCDA3-8C0F-4296-BEA0-AD36E8EC6007}" srcOrd="0" destOrd="0" presId="urn:microsoft.com/office/officeart/2005/8/layout/process3"/>
    <dgm:cxn modelId="{DFE7A9F2-4CAA-4F9C-AC02-9DBD6CC8F6BF}" srcId="{76297858-3E99-411C-BDDF-A3F8F978673A}" destId="{1330FB30-D137-45C3-B466-8740F808A748}" srcOrd="0" destOrd="0" parTransId="{5E21C7DF-A000-4E76-9F94-BB88DF5B05BE}" sibTransId="{3739543C-68E1-4878-B714-23810DB0F474}"/>
    <dgm:cxn modelId="{3B9F3BF8-91A6-4F91-B31B-9E420A736C63}" type="presOf" srcId="{ADDC6661-3B0F-4996-8B6A-F6D3A55345E4}" destId="{F8D525C4-0087-4660-94FB-C825855DC63B}" srcOrd="1" destOrd="0" presId="urn:microsoft.com/office/officeart/2005/8/layout/process3"/>
    <dgm:cxn modelId="{D6B5C9F8-4B45-486D-B4B1-C1F2088E44F3}" type="presOf" srcId="{7BEEEB8B-68D7-4700-A0D6-32933A601681}" destId="{9F22C813-2ED0-4477-A5D4-AA0ADFF6CC1B}" srcOrd="1" destOrd="0" presId="urn:microsoft.com/office/officeart/2005/8/layout/process3"/>
    <dgm:cxn modelId="{F1CBBEFF-B37F-4F0C-8BEA-69760E5F19F2}" type="presOf" srcId="{1330FB30-D137-45C3-B466-8740F808A748}" destId="{A016DB49-D321-4EE7-837C-8108061C6B6D}" srcOrd="1" destOrd="0" presId="urn:microsoft.com/office/officeart/2005/8/layout/process3"/>
    <dgm:cxn modelId="{A27BBC59-0B48-4F6F-925A-E9BE299E6F29}" type="presParOf" srcId="{B19CCDA3-8C0F-4296-BEA0-AD36E8EC6007}" destId="{1F89B4B6-2B14-40AD-9F8A-0FF238CD01F0}" srcOrd="0" destOrd="0" presId="urn:microsoft.com/office/officeart/2005/8/layout/process3"/>
    <dgm:cxn modelId="{77E5DF56-9E65-4732-A945-1120BAD4A4BF}" type="presParOf" srcId="{1F89B4B6-2B14-40AD-9F8A-0FF238CD01F0}" destId="{F2B826CD-BA77-4B10-9BA7-8D401F7FF81A}" srcOrd="0" destOrd="0" presId="urn:microsoft.com/office/officeart/2005/8/layout/process3"/>
    <dgm:cxn modelId="{B25AE873-B82E-4841-9A55-E60A17B14E8E}" type="presParOf" srcId="{1F89B4B6-2B14-40AD-9F8A-0FF238CD01F0}" destId="{A016DB49-D321-4EE7-837C-8108061C6B6D}" srcOrd="1" destOrd="0" presId="urn:microsoft.com/office/officeart/2005/8/layout/process3"/>
    <dgm:cxn modelId="{DC4A2AD5-6A7B-4B28-9F24-B21262E60F13}" type="presParOf" srcId="{1F89B4B6-2B14-40AD-9F8A-0FF238CD01F0}" destId="{AB070485-2F1D-49FE-BFA2-3AE0C1C8A7E5}" srcOrd="2" destOrd="0" presId="urn:microsoft.com/office/officeart/2005/8/layout/process3"/>
    <dgm:cxn modelId="{A908CCE1-4876-4981-BECC-1D2FC97B679D}" type="presParOf" srcId="{B19CCDA3-8C0F-4296-BEA0-AD36E8EC6007}" destId="{E5C387B0-A0C4-4AE1-AD54-63D6D0BAAE5D}" srcOrd="1" destOrd="0" presId="urn:microsoft.com/office/officeart/2005/8/layout/process3"/>
    <dgm:cxn modelId="{5B439EC7-9062-42E4-AD0E-4560A42B7774}" type="presParOf" srcId="{E5C387B0-A0C4-4AE1-AD54-63D6D0BAAE5D}" destId="{6CA41EF6-AEC9-4E31-BC81-F979A9497D2F}" srcOrd="0" destOrd="0" presId="urn:microsoft.com/office/officeart/2005/8/layout/process3"/>
    <dgm:cxn modelId="{FF9B4AFD-9F16-4D6E-B38D-6CD35A91BA9A}" type="presParOf" srcId="{B19CCDA3-8C0F-4296-BEA0-AD36E8EC6007}" destId="{FBB1DE91-D798-47F8-B492-6B655C7AF491}" srcOrd="2" destOrd="0" presId="urn:microsoft.com/office/officeart/2005/8/layout/process3"/>
    <dgm:cxn modelId="{B7746174-D225-4698-8FA5-D39C35E91AE7}" type="presParOf" srcId="{FBB1DE91-D798-47F8-B492-6B655C7AF491}" destId="{1267CFE0-181A-4EE5-95B5-138F83721F29}" srcOrd="0" destOrd="0" presId="urn:microsoft.com/office/officeart/2005/8/layout/process3"/>
    <dgm:cxn modelId="{2D37CEDB-4A42-4695-A9CF-611AAFC8ABF3}" type="presParOf" srcId="{FBB1DE91-D798-47F8-B492-6B655C7AF491}" destId="{01F4B019-8B78-4501-9B02-171EC98B38E6}" srcOrd="1" destOrd="0" presId="urn:microsoft.com/office/officeart/2005/8/layout/process3"/>
    <dgm:cxn modelId="{CEF8A257-64BB-4D1E-A4F2-FB707037B95B}" type="presParOf" srcId="{FBB1DE91-D798-47F8-B492-6B655C7AF491}" destId="{424C183A-BD8E-4356-9648-B3928B0C6C46}" srcOrd="2" destOrd="0" presId="urn:microsoft.com/office/officeart/2005/8/layout/process3"/>
    <dgm:cxn modelId="{D61CD044-7D91-4B79-A375-3E5D9E01BCC3}" type="presParOf" srcId="{B19CCDA3-8C0F-4296-BEA0-AD36E8EC6007}" destId="{C2155ABA-3ED8-4F93-98E8-63F3451A24D8}" srcOrd="3" destOrd="0" presId="urn:microsoft.com/office/officeart/2005/8/layout/process3"/>
    <dgm:cxn modelId="{4005D8EF-10E3-4673-8FE5-24D6D364CD4F}" type="presParOf" srcId="{C2155ABA-3ED8-4F93-98E8-63F3451A24D8}" destId="{63DEF4CB-9EBA-41BC-8425-AB0615C3FFB1}" srcOrd="0" destOrd="0" presId="urn:microsoft.com/office/officeart/2005/8/layout/process3"/>
    <dgm:cxn modelId="{19984201-4C80-41D6-8D4E-35040FCDB723}" type="presParOf" srcId="{B19CCDA3-8C0F-4296-BEA0-AD36E8EC6007}" destId="{ED06C38C-1DED-417E-88EC-3079B02E3EB4}" srcOrd="4" destOrd="0" presId="urn:microsoft.com/office/officeart/2005/8/layout/process3"/>
    <dgm:cxn modelId="{39E0D74E-98AF-468B-A5B9-260603AB6236}" type="presParOf" srcId="{ED06C38C-1DED-417E-88EC-3079B02E3EB4}" destId="{A2660859-007E-487C-B670-BDF3E7E1D2B8}" srcOrd="0" destOrd="0" presId="urn:microsoft.com/office/officeart/2005/8/layout/process3"/>
    <dgm:cxn modelId="{AB73200C-176A-48D5-A16E-14CAAADBD299}" type="presParOf" srcId="{ED06C38C-1DED-417E-88EC-3079B02E3EB4}" destId="{F8D525C4-0087-4660-94FB-C825855DC63B}" srcOrd="1" destOrd="0" presId="urn:microsoft.com/office/officeart/2005/8/layout/process3"/>
    <dgm:cxn modelId="{48828932-08B6-411A-ABCE-9CB87B6F4F90}" type="presParOf" srcId="{ED06C38C-1DED-417E-88EC-3079B02E3EB4}" destId="{0885BA1E-C747-4C98-B4E1-AB00177C7F0D}" srcOrd="2" destOrd="0" presId="urn:microsoft.com/office/officeart/2005/8/layout/process3"/>
    <dgm:cxn modelId="{3AF434A1-2C30-4A41-8735-4CFD8E23DC99}" type="presParOf" srcId="{B19CCDA3-8C0F-4296-BEA0-AD36E8EC6007}" destId="{391A2D25-6F6C-494E-BB23-8D1A41085440}" srcOrd="5" destOrd="0" presId="urn:microsoft.com/office/officeart/2005/8/layout/process3"/>
    <dgm:cxn modelId="{E1A892FE-F58A-48A6-AFA2-39A7BFE69275}" type="presParOf" srcId="{391A2D25-6F6C-494E-BB23-8D1A41085440}" destId="{E2CB0B60-ED7A-45BC-B572-A14C7D094054}" srcOrd="0" destOrd="0" presId="urn:microsoft.com/office/officeart/2005/8/layout/process3"/>
    <dgm:cxn modelId="{A2C14798-C96F-4E97-AF88-E8D542F8F1EA}" type="presParOf" srcId="{B19CCDA3-8C0F-4296-BEA0-AD36E8EC6007}" destId="{E926821E-BD8A-4603-8B90-A066717296A8}" srcOrd="6" destOrd="0" presId="urn:microsoft.com/office/officeart/2005/8/layout/process3"/>
    <dgm:cxn modelId="{15248E2B-6D57-4327-9D0C-5EFB52658694}" type="presParOf" srcId="{E926821E-BD8A-4603-8B90-A066717296A8}" destId="{7CB74A02-BD3C-4E26-AE1E-EB5EA72C6D82}" srcOrd="0" destOrd="0" presId="urn:microsoft.com/office/officeart/2005/8/layout/process3"/>
    <dgm:cxn modelId="{532C9C2D-A673-4C5F-9C27-889E14E396CB}" type="presParOf" srcId="{E926821E-BD8A-4603-8B90-A066717296A8}" destId="{C905596C-9892-4CA5-9E48-9CBF28E5E60E}" srcOrd="1" destOrd="0" presId="urn:microsoft.com/office/officeart/2005/8/layout/process3"/>
    <dgm:cxn modelId="{AADCC7FF-201F-4207-AE60-DFDEC73ADEA0}" type="presParOf" srcId="{E926821E-BD8A-4603-8B90-A066717296A8}" destId="{11134827-BDD1-471A-8267-AC8817026CB5}" srcOrd="2" destOrd="0" presId="urn:microsoft.com/office/officeart/2005/8/layout/process3"/>
    <dgm:cxn modelId="{6F72E7D0-D2E6-4072-B493-33B05E011318}" type="presParOf" srcId="{B19CCDA3-8C0F-4296-BEA0-AD36E8EC6007}" destId="{D8AD089A-86BC-43A0-8FD9-D713000CE359}" srcOrd="7" destOrd="0" presId="urn:microsoft.com/office/officeart/2005/8/layout/process3"/>
    <dgm:cxn modelId="{7969F90D-D65E-40BA-9FF1-417B9D7DBF3F}" type="presParOf" srcId="{D8AD089A-86BC-43A0-8FD9-D713000CE359}" destId="{9F22C813-2ED0-4477-A5D4-AA0ADFF6CC1B}" srcOrd="0" destOrd="0" presId="urn:microsoft.com/office/officeart/2005/8/layout/process3"/>
    <dgm:cxn modelId="{21AD7D1A-69CF-4604-BE52-5B963FFDC536}" type="presParOf" srcId="{B19CCDA3-8C0F-4296-BEA0-AD36E8EC6007}" destId="{B245979A-E905-49C5-84C6-FA7FF702FFE4}" srcOrd="8" destOrd="0" presId="urn:microsoft.com/office/officeart/2005/8/layout/process3"/>
    <dgm:cxn modelId="{B56AC9FF-5D10-4792-ADBE-F9411DF79222}" type="presParOf" srcId="{B245979A-E905-49C5-84C6-FA7FF702FFE4}" destId="{3DD25D28-412C-4853-8F85-32E4DDBC39B9}" srcOrd="0" destOrd="0" presId="urn:microsoft.com/office/officeart/2005/8/layout/process3"/>
    <dgm:cxn modelId="{3AEDD9B8-EDF7-4119-AA4A-31B97C483408}" type="presParOf" srcId="{B245979A-E905-49C5-84C6-FA7FF702FFE4}" destId="{34304472-8C79-49A9-AF46-E67345D3FA5D}" srcOrd="1" destOrd="0" presId="urn:microsoft.com/office/officeart/2005/8/layout/process3"/>
    <dgm:cxn modelId="{0C318A34-1890-4778-8694-EC0160FEC4DE}" type="presParOf" srcId="{B245979A-E905-49C5-84C6-FA7FF702FFE4}" destId="{DC136568-7F3B-42DE-872F-9B66658A5927}"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1249CA-9BAA-46ED-8195-38240ABABB91}" type="doc">
      <dgm:prSet loTypeId="urn:microsoft.com/office/officeart/2005/8/layout/matrix1" loCatId="matrix" qsTypeId="urn:microsoft.com/office/officeart/2005/8/quickstyle/simple1" qsCatId="simple" csTypeId="urn:microsoft.com/office/officeart/2005/8/colors/accent1_4" csCatId="accent1" phldr="1"/>
      <dgm:spPr/>
      <dgm:t>
        <a:bodyPr/>
        <a:lstStyle/>
        <a:p>
          <a:endParaRPr lang="zh-CN" altLang="en-US"/>
        </a:p>
      </dgm:t>
    </dgm:pt>
    <dgm:pt modelId="{AF3C6578-F923-4EE3-B4C8-A0770CD45C68}">
      <dgm:prSet phldrT="[文本]"/>
      <dgm:spPr/>
      <dgm:t>
        <a:bodyPr/>
        <a:lstStyle/>
        <a:p>
          <a:r>
            <a:rPr lang="zh-CN" altLang="en-US" b="1" dirty="0">
              <a:latin typeface="微软雅黑" panose="020B0503020204020204" pitchFamily="34" charset="-122"/>
              <a:ea typeface="微软雅黑" panose="020B0503020204020204" pitchFamily="34" charset="-122"/>
            </a:rPr>
            <a:t>用户需求？</a:t>
          </a:r>
        </a:p>
      </dgm:t>
    </dgm:pt>
    <dgm:pt modelId="{112482C7-2F1B-44F2-8EA3-64F31C5EB88C}" type="parTrans" cxnId="{D962AD99-577C-471E-950C-68AEF6F50AF7}">
      <dgm:prSet/>
      <dgm:spPr/>
      <dgm:t>
        <a:bodyPr/>
        <a:lstStyle/>
        <a:p>
          <a:endParaRPr lang="zh-CN" altLang="en-US">
            <a:latin typeface="微软雅黑" panose="020B0503020204020204" pitchFamily="34" charset="-122"/>
            <a:ea typeface="微软雅黑" panose="020B0503020204020204" pitchFamily="34" charset="-122"/>
          </a:endParaRPr>
        </a:p>
      </dgm:t>
    </dgm:pt>
    <dgm:pt modelId="{F4075EAA-081B-40FF-A902-E7DE15581309}" type="sibTrans" cxnId="{D962AD99-577C-471E-950C-68AEF6F50AF7}">
      <dgm:prSet/>
      <dgm:spPr/>
      <dgm:t>
        <a:bodyPr/>
        <a:lstStyle/>
        <a:p>
          <a:endParaRPr lang="zh-CN" altLang="en-US">
            <a:latin typeface="微软雅黑" panose="020B0503020204020204" pitchFamily="34" charset="-122"/>
            <a:ea typeface="微软雅黑" panose="020B0503020204020204" pitchFamily="34" charset="-122"/>
          </a:endParaRPr>
        </a:p>
      </dgm:t>
    </dgm:pt>
    <dgm:pt modelId="{D439438A-453B-4791-AD39-E459BB1B7D63}">
      <dgm:prSet phldrT="[文本]"/>
      <dgm:spPr>
        <a:solidFill>
          <a:schemeClr val="accent2">
            <a:lumMod val="60000"/>
            <a:lumOff val="40000"/>
          </a:schemeClr>
        </a:solidFill>
      </dgm:spPr>
      <dgm:t>
        <a:bodyPr/>
        <a:lstStyle/>
        <a:p>
          <a:r>
            <a:rPr lang="zh-CN" altLang="en-US" b="1" dirty="0">
              <a:latin typeface="微软雅黑" panose="020B0503020204020204" pitchFamily="34" charset="-122"/>
              <a:ea typeface="微软雅黑" panose="020B0503020204020204" pitchFamily="34" charset="-122"/>
            </a:rPr>
            <a:t>应用场景？</a:t>
          </a:r>
        </a:p>
      </dgm:t>
    </dgm:pt>
    <dgm:pt modelId="{0792BBF6-9AEC-4FD0-9692-9EAC9908C92F}" type="parTrans" cxnId="{134F1720-58A5-42F2-BA19-CF80511F94D5}">
      <dgm:prSet/>
      <dgm:spPr/>
      <dgm:t>
        <a:bodyPr/>
        <a:lstStyle/>
        <a:p>
          <a:endParaRPr lang="zh-CN" altLang="en-US">
            <a:latin typeface="微软雅黑" panose="020B0503020204020204" pitchFamily="34" charset="-122"/>
            <a:ea typeface="微软雅黑" panose="020B0503020204020204" pitchFamily="34" charset="-122"/>
          </a:endParaRPr>
        </a:p>
      </dgm:t>
    </dgm:pt>
    <dgm:pt modelId="{2D77A4AC-102E-44D8-9677-18D9262C7A44}" type="sibTrans" cxnId="{134F1720-58A5-42F2-BA19-CF80511F94D5}">
      <dgm:prSet/>
      <dgm:spPr/>
      <dgm:t>
        <a:bodyPr/>
        <a:lstStyle/>
        <a:p>
          <a:endParaRPr lang="zh-CN" altLang="en-US">
            <a:latin typeface="微软雅黑" panose="020B0503020204020204" pitchFamily="34" charset="-122"/>
            <a:ea typeface="微软雅黑" panose="020B0503020204020204" pitchFamily="34" charset="-122"/>
          </a:endParaRPr>
        </a:p>
      </dgm:t>
    </dgm:pt>
    <dgm:pt modelId="{0AB18B55-04E2-4470-8908-B749D4C5F694}">
      <dgm:prSet phldrT="[文本]"/>
      <dgm:spPr>
        <a:solidFill>
          <a:schemeClr val="accent2"/>
        </a:solidFill>
      </dgm:spPr>
      <dgm:t>
        <a:bodyPr/>
        <a:lstStyle/>
        <a:p>
          <a:pPr algn="l"/>
          <a:r>
            <a:rPr lang="zh-CN" altLang="en-US" b="1" dirty="0">
              <a:latin typeface="微软雅黑" panose="020B0503020204020204" pitchFamily="34" charset="-122"/>
              <a:ea typeface="微软雅黑" panose="020B0503020204020204" pitchFamily="34" charset="-122"/>
            </a:rPr>
            <a:t>    路数量级？</a:t>
          </a:r>
        </a:p>
      </dgm:t>
    </dgm:pt>
    <dgm:pt modelId="{3C0AC523-AE8B-46A1-BDCF-56E23AEBF55F}" type="parTrans" cxnId="{80B565B8-17AD-4145-AEC7-2EEA57597BBB}">
      <dgm:prSet/>
      <dgm:spPr/>
      <dgm:t>
        <a:bodyPr/>
        <a:lstStyle/>
        <a:p>
          <a:endParaRPr lang="zh-CN" altLang="en-US">
            <a:latin typeface="微软雅黑" panose="020B0503020204020204" pitchFamily="34" charset="-122"/>
            <a:ea typeface="微软雅黑" panose="020B0503020204020204" pitchFamily="34" charset="-122"/>
          </a:endParaRPr>
        </a:p>
      </dgm:t>
    </dgm:pt>
    <dgm:pt modelId="{76FCB540-AEC4-4026-B36A-CACF30A6C877}" type="sibTrans" cxnId="{80B565B8-17AD-4145-AEC7-2EEA57597BBB}">
      <dgm:prSet/>
      <dgm:spPr/>
      <dgm:t>
        <a:bodyPr/>
        <a:lstStyle/>
        <a:p>
          <a:endParaRPr lang="zh-CN" altLang="en-US">
            <a:latin typeface="微软雅黑" panose="020B0503020204020204" pitchFamily="34" charset="-122"/>
            <a:ea typeface="微软雅黑" panose="020B0503020204020204" pitchFamily="34" charset="-122"/>
          </a:endParaRPr>
        </a:p>
      </dgm:t>
    </dgm:pt>
    <dgm:pt modelId="{DC6E8A86-A349-42B6-8887-1B0024C08F50}">
      <dgm:prSet phldrT="[文本]"/>
      <dgm:spPr/>
      <dgm:t>
        <a:bodyPr/>
        <a:lstStyle/>
        <a:p>
          <a:r>
            <a:rPr lang="zh-CN" altLang="en-US" b="1" dirty="0">
              <a:latin typeface="微软雅黑" panose="020B0503020204020204" pitchFamily="34" charset="-122"/>
              <a:ea typeface="微软雅黑" panose="020B0503020204020204" pitchFamily="34" charset="-122"/>
            </a:rPr>
            <a:t>性能、算法指标？</a:t>
          </a:r>
        </a:p>
      </dgm:t>
    </dgm:pt>
    <dgm:pt modelId="{3402FD5B-719E-49BB-AD2C-ADD263258161}" type="parTrans" cxnId="{55D9A822-CE68-49A0-846B-92B9814C1038}">
      <dgm:prSet/>
      <dgm:spPr/>
      <dgm:t>
        <a:bodyPr/>
        <a:lstStyle/>
        <a:p>
          <a:endParaRPr lang="zh-CN" altLang="en-US">
            <a:latin typeface="微软雅黑" panose="020B0503020204020204" pitchFamily="34" charset="-122"/>
            <a:ea typeface="微软雅黑" panose="020B0503020204020204" pitchFamily="34" charset="-122"/>
          </a:endParaRPr>
        </a:p>
      </dgm:t>
    </dgm:pt>
    <dgm:pt modelId="{20C128FB-2526-4E80-B9E8-D4B92EF08A2C}" type="sibTrans" cxnId="{55D9A822-CE68-49A0-846B-92B9814C1038}">
      <dgm:prSet/>
      <dgm:spPr/>
      <dgm:t>
        <a:bodyPr/>
        <a:lstStyle/>
        <a:p>
          <a:endParaRPr lang="zh-CN" altLang="en-US">
            <a:latin typeface="微软雅黑" panose="020B0503020204020204" pitchFamily="34" charset="-122"/>
            <a:ea typeface="微软雅黑" panose="020B0503020204020204" pitchFamily="34" charset="-122"/>
          </a:endParaRPr>
        </a:p>
      </dgm:t>
    </dgm:pt>
    <dgm:pt modelId="{D9E0386C-50EF-4EB2-9661-466D76AD9579}">
      <dgm:prSet phldrT="[文本]"/>
      <dgm:spPr/>
      <dgm:t>
        <a:bodyPr/>
        <a:lstStyle/>
        <a:p>
          <a:r>
            <a:rPr lang="zh-CN" altLang="en-US" b="1" dirty="0">
              <a:latin typeface="微软雅黑" panose="020B0503020204020204" pitchFamily="34" charset="-122"/>
              <a:ea typeface="微软雅黑" panose="020B0503020204020204" pitchFamily="34" charset="-122"/>
            </a:rPr>
            <a:t>  布控任务量级？</a:t>
          </a:r>
        </a:p>
      </dgm:t>
    </dgm:pt>
    <dgm:pt modelId="{2CE790B4-19EF-46B3-A17E-C7E328E071A4}" type="parTrans" cxnId="{92DD5140-29DF-4847-8009-B80B19DD6FBA}">
      <dgm:prSet/>
      <dgm:spPr/>
      <dgm:t>
        <a:bodyPr/>
        <a:lstStyle/>
        <a:p>
          <a:endParaRPr lang="zh-CN" altLang="en-US">
            <a:latin typeface="微软雅黑" panose="020B0503020204020204" pitchFamily="34" charset="-122"/>
            <a:ea typeface="微软雅黑" panose="020B0503020204020204" pitchFamily="34" charset="-122"/>
          </a:endParaRPr>
        </a:p>
      </dgm:t>
    </dgm:pt>
    <dgm:pt modelId="{76D71DB3-EC9A-47C6-ADDF-4D1CAC74A423}" type="sibTrans" cxnId="{92DD5140-29DF-4847-8009-B80B19DD6FBA}">
      <dgm:prSet/>
      <dgm:spPr/>
      <dgm:t>
        <a:bodyPr/>
        <a:lstStyle/>
        <a:p>
          <a:endParaRPr lang="zh-CN" altLang="en-US">
            <a:latin typeface="微软雅黑" panose="020B0503020204020204" pitchFamily="34" charset="-122"/>
            <a:ea typeface="微软雅黑" panose="020B0503020204020204" pitchFamily="34" charset="-122"/>
          </a:endParaRPr>
        </a:p>
      </dgm:t>
    </dgm:pt>
    <dgm:pt modelId="{18D34F0E-7998-4FD5-81F7-E3DE49402306}" type="pres">
      <dgm:prSet presAssocID="{2C1249CA-9BAA-46ED-8195-38240ABABB91}" presName="diagram" presStyleCnt="0">
        <dgm:presLayoutVars>
          <dgm:chMax val="1"/>
          <dgm:dir/>
          <dgm:animLvl val="ctr"/>
          <dgm:resizeHandles val="exact"/>
        </dgm:presLayoutVars>
      </dgm:prSet>
      <dgm:spPr/>
    </dgm:pt>
    <dgm:pt modelId="{07E5E4DF-551C-46F6-BA1B-C416A6DD7CF6}" type="pres">
      <dgm:prSet presAssocID="{2C1249CA-9BAA-46ED-8195-38240ABABB91}" presName="matrix" presStyleCnt="0"/>
      <dgm:spPr/>
    </dgm:pt>
    <dgm:pt modelId="{4379B8AF-4CB7-485C-B75C-4A998C59E39A}" type="pres">
      <dgm:prSet presAssocID="{2C1249CA-9BAA-46ED-8195-38240ABABB91}" presName="tile1" presStyleLbl="node1" presStyleIdx="0" presStyleCnt="4"/>
      <dgm:spPr/>
    </dgm:pt>
    <dgm:pt modelId="{E1242F7E-D44B-424E-8C04-9117341C0B41}" type="pres">
      <dgm:prSet presAssocID="{2C1249CA-9BAA-46ED-8195-38240ABABB91}" presName="tile1text" presStyleLbl="node1" presStyleIdx="0" presStyleCnt="4">
        <dgm:presLayoutVars>
          <dgm:chMax val="0"/>
          <dgm:chPref val="0"/>
          <dgm:bulletEnabled val="1"/>
        </dgm:presLayoutVars>
      </dgm:prSet>
      <dgm:spPr/>
    </dgm:pt>
    <dgm:pt modelId="{2371FDC4-13E0-467B-B54F-DA4E46697781}" type="pres">
      <dgm:prSet presAssocID="{2C1249CA-9BAA-46ED-8195-38240ABABB91}" presName="tile2" presStyleLbl="node1" presStyleIdx="1" presStyleCnt="4"/>
      <dgm:spPr/>
    </dgm:pt>
    <dgm:pt modelId="{6550BBF8-36B7-4983-8C50-56ADE806C984}" type="pres">
      <dgm:prSet presAssocID="{2C1249CA-9BAA-46ED-8195-38240ABABB91}" presName="tile2text" presStyleLbl="node1" presStyleIdx="1" presStyleCnt="4">
        <dgm:presLayoutVars>
          <dgm:chMax val="0"/>
          <dgm:chPref val="0"/>
          <dgm:bulletEnabled val="1"/>
        </dgm:presLayoutVars>
      </dgm:prSet>
      <dgm:spPr/>
    </dgm:pt>
    <dgm:pt modelId="{FB9005D5-8417-455E-9104-9632E6C14833}" type="pres">
      <dgm:prSet presAssocID="{2C1249CA-9BAA-46ED-8195-38240ABABB91}" presName="tile3" presStyleLbl="node1" presStyleIdx="2" presStyleCnt="4"/>
      <dgm:spPr/>
    </dgm:pt>
    <dgm:pt modelId="{275449A1-093A-45E3-9F41-8C9382265578}" type="pres">
      <dgm:prSet presAssocID="{2C1249CA-9BAA-46ED-8195-38240ABABB91}" presName="tile3text" presStyleLbl="node1" presStyleIdx="2" presStyleCnt="4">
        <dgm:presLayoutVars>
          <dgm:chMax val="0"/>
          <dgm:chPref val="0"/>
          <dgm:bulletEnabled val="1"/>
        </dgm:presLayoutVars>
      </dgm:prSet>
      <dgm:spPr/>
    </dgm:pt>
    <dgm:pt modelId="{DBB18B60-B0BF-4E22-924B-6DE6639B2B4C}" type="pres">
      <dgm:prSet presAssocID="{2C1249CA-9BAA-46ED-8195-38240ABABB91}" presName="tile4" presStyleLbl="node1" presStyleIdx="3" presStyleCnt="4"/>
      <dgm:spPr/>
    </dgm:pt>
    <dgm:pt modelId="{DEFEE687-BA6A-4157-8FBF-CC9953885DEE}" type="pres">
      <dgm:prSet presAssocID="{2C1249CA-9BAA-46ED-8195-38240ABABB91}" presName="tile4text" presStyleLbl="node1" presStyleIdx="3" presStyleCnt="4">
        <dgm:presLayoutVars>
          <dgm:chMax val="0"/>
          <dgm:chPref val="0"/>
          <dgm:bulletEnabled val="1"/>
        </dgm:presLayoutVars>
      </dgm:prSet>
      <dgm:spPr/>
    </dgm:pt>
    <dgm:pt modelId="{B40979B6-50EA-4856-B599-1A8386E84E76}" type="pres">
      <dgm:prSet presAssocID="{2C1249CA-9BAA-46ED-8195-38240ABABB91}" presName="centerTile" presStyleLbl="fgShp" presStyleIdx="0" presStyleCnt="1">
        <dgm:presLayoutVars>
          <dgm:chMax val="0"/>
          <dgm:chPref val="0"/>
        </dgm:presLayoutVars>
      </dgm:prSet>
      <dgm:spPr/>
    </dgm:pt>
  </dgm:ptLst>
  <dgm:cxnLst>
    <dgm:cxn modelId="{FACA5B03-B7A3-4934-BF11-337871E01776}" type="presOf" srcId="{D9E0386C-50EF-4EB2-9661-466D76AD9579}" destId="{DEFEE687-BA6A-4157-8FBF-CC9953885DEE}" srcOrd="1" destOrd="0" presId="urn:microsoft.com/office/officeart/2005/8/layout/matrix1"/>
    <dgm:cxn modelId="{39380E08-8049-40A1-8B82-A2C37D19561B}" type="presOf" srcId="{D439438A-453B-4791-AD39-E459BB1B7D63}" destId="{E1242F7E-D44B-424E-8C04-9117341C0B41}" srcOrd="1" destOrd="0" presId="urn:microsoft.com/office/officeart/2005/8/layout/matrix1"/>
    <dgm:cxn modelId="{CF7F1A10-8083-4F77-94E7-1AFFA697D932}" type="presOf" srcId="{AF3C6578-F923-4EE3-B4C8-A0770CD45C68}" destId="{B40979B6-50EA-4856-B599-1A8386E84E76}" srcOrd="0" destOrd="0" presId="urn:microsoft.com/office/officeart/2005/8/layout/matrix1"/>
    <dgm:cxn modelId="{134F1720-58A5-42F2-BA19-CF80511F94D5}" srcId="{AF3C6578-F923-4EE3-B4C8-A0770CD45C68}" destId="{D439438A-453B-4791-AD39-E459BB1B7D63}" srcOrd="0" destOrd="0" parTransId="{0792BBF6-9AEC-4FD0-9692-9EAC9908C92F}" sibTransId="{2D77A4AC-102E-44D8-9677-18D9262C7A44}"/>
    <dgm:cxn modelId="{55D9A822-CE68-49A0-846B-92B9814C1038}" srcId="{AF3C6578-F923-4EE3-B4C8-A0770CD45C68}" destId="{DC6E8A86-A349-42B6-8887-1B0024C08F50}" srcOrd="2" destOrd="0" parTransId="{3402FD5B-719E-49BB-AD2C-ADD263258161}" sibTransId="{20C128FB-2526-4E80-B9E8-D4B92EF08A2C}"/>
    <dgm:cxn modelId="{B61C7737-6C8E-43CE-B108-D69037C683DD}" type="presOf" srcId="{0AB18B55-04E2-4470-8908-B749D4C5F694}" destId="{2371FDC4-13E0-467B-B54F-DA4E46697781}" srcOrd="0" destOrd="0" presId="urn:microsoft.com/office/officeart/2005/8/layout/matrix1"/>
    <dgm:cxn modelId="{92DD5140-29DF-4847-8009-B80B19DD6FBA}" srcId="{AF3C6578-F923-4EE3-B4C8-A0770CD45C68}" destId="{D9E0386C-50EF-4EB2-9661-466D76AD9579}" srcOrd="3" destOrd="0" parTransId="{2CE790B4-19EF-46B3-A17E-C7E328E071A4}" sibTransId="{76D71DB3-EC9A-47C6-ADDF-4D1CAC74A423}"/>
    <dgm:cxn modelId="{4E5F2A48-C8A5-4755-9EB0-12767723398B}" type="presOf" srcId="{D9E0386C-50EF-4EB2-9661-466D76AD9579}" destId="{DBB18B60-B0BF-4E22-924B-6DE6639B2B4C}" srcOrd="0" destOrd="0" presId="urn:microsoft.com/office/officeart/2005/8/layout/matrix1"/>
    <dgm:cxn modelId="{DF321476-BCBE-4161-A035-F73897838E8F}" type="presOf" srcId="{0AB18B55-04E2-4470-8908-B749D4C5F694}" destId="{6550BBF8-36B7-4983-8C50-56ADE806C984}" srcOrd="1" destOrd="0" presId="urn:microsoft.com/office/officeart/2005/8/layout/matrix1"/>
    <dgm:cxn modelId="{B0344E8C-850A-44EB-957C-03A89E80E9A8}" type="presOf" srcId="{DC6E8A86-A349-42B6-8887-1B0024C08F50}" destId="{275449A1-093A-45E3-9F41-8C9382265578}" srcOrd="1" destOrd="0" presId="urn:microsoft.com/office/officeart/2005/8/layout/matrix1"/>
    <dgm:cxn modelId="{DC876094-C5D7-48DE-A8B7-0CB8B63511FE}" type="presOf" srcId="{2C1249CA-9BAA-46ED-8195-38240ABABB91}" destId="{18D34F0E-7998-4FD5-81F7-E3DE49402306}" srcOrd="0" destOrd="0" presId="urn:microsoft.com/office/officeart/2005/8/layout/matrix1"/>
    <dgm:cxn modelId="{D962AD99-577C-471E-950C-68AEF6F50AF7}" srcId="{2C1249CA-9BAA-46ED-8195-38240ABABB91}" destId="{AF3C6578-F923-4EE3-B4C8-A0770CD45C68}" srcOrd="0" destOrd="0" parTransId="{112482C7-2F1B-44F2-8EA3-64F31C5EB88C}" sibTransId="{F4075EAA-081B-40FF-A902-E7DE15581309}"/>
    <dgm:cxn modelId="{80B565B8-17AD-4145-AEC7-2EEA57597BBB}" srcId="{AF3C6578-F923-4EE3-B4C8-A0770CD45C68}" destId="{0AB18B55-04E2-4470-8908-B749D4C5F694}" srcOrd="1" destOrd="0" parTransId="{3C0AC523-AE8B-46A1-BDCF-56E23AEBF55F}" sibTransId="{76FCB540-AEC4-4026-B36A-CACF30A6C877}"/>
    <dgm:cxn modelId="{DBBE0CBB-F0DC-4912-8224-C4290509F229}" type="presOf" srcId="{D439438A-453B-4791-AD39-E459BB1B7D63}" destId="{4379B8AF-4CB7-485C-B75C-4A998C59E39A}" srcOrd="0" destOrd="0" presId="urn:microsoft.com/office/officeart/2005/8/layout/matrix1"/>
    <dgm:cxn modelId="{85FFDBEE-3D19-4AE6-A8D4-95C08AAD8AF0}" type="presOf" srcId="{DC6E8A86-A349-42B6-8887-1B0024C08F50}" destId="{FB9005D5-8417-455E-9104-9632E6C14833}" srcOrd="0" destOrd="0" presId="urn:microsoft.com/office/officeart/2005/8/layout/matrix1"/>
    <dgm:cxn modelId="{9FF39996-6031-4CC6-B3CC-566E774EBB7E}" type="presParOf" srcId="{18D34F0E-7998-4FD5-81F7-E3DE49402306}" destId="{07E5E4DF-551C-46F6-BA1B-C416A6DD7CF6}" srcOrd="0" destOrd="0" presId="urn:microsoft.com/office/officeart/2005/8/layout/matrix1"/>
    <dgm:cxn modelId="{EFC8D471-BE35-4547-B314-3960CE457C4B}" type="presParOf" srcId="{07E5E4DF-551C-46F6-BA1B-C416A6DD7CF6}" destId="{4379B8AF-4CB7-485C-B75C-4A998C59E39A}" srcOrd="0" destOrd="0" presId="urn:microsoft.com/office/officeart/2005/8/layout/matrix1"/>
    <dgm:cxn modelId="{B93DA630-F7CF-4541-8A58-BDF4BAAB757A}" type="presParOf" srcId="{07E5E4DF-551C-46F6-BA1B-C416A6DD7CF6}" destId="{E1242F7E-D44B-424E-8C04-9117341C0B41}" srcOrd="1" destOrd="0" presId="urn:microsoft.com/office/officeart/2005/8/layout/matrix1"/>
    <dgm:cxn modelId="{3F9F051F-8250-42C9-9C23-4AE9DECE01F3}" type="presParOf" srcId="{07E5E4DF-551C-46F6-BA1B-C416A6DD7CF6}" destId="{2371FDC4-13E0-467B-B54F-DA4E46697781}" srcOrd="2" destOrd="0" presId="urn:microsoft.com/office/officeart/2005/8/layout/matrix1"/>
    <dgm:cxn modelId="{0F3EC05E-4535-45DB-A591-785825C10D04}" type="presParOf" srcId="{07E5E4DF-551C-46F6-BA1B-C416A6DD7CF6}" destId="{6550BBF8-36B7-4983-8C50-56ADE806C984}" srcOrd="3" destOrd="0" presId="urn:microsoft.com/office/officeart/2005/8/layout/matrix1"/>
    <dgm:cxn modelId="{61D96DCB-4C4D-493D-BA33-8EC6CB5FD470}" type="presParOf" srcId="{07E5E4DF-551C-46F6-BA1B-C416A6DD7CF6}" destId="{FB9005D5-8417-455E-9104-9632E6C14833}" srcOrd="4" destOrd="0" presId="urn:microsoft.com/office/officeart/2005/8/layout/matrix1"/>
    <dgm:cxn modelId="{4869A528-A3BB-4FB3-90F5-0274944F8CCB}" type="presParOf" srcId="{07E5E4DF-551C-46F6-BA1B-C416A6DD7CF6}" destId="{275449A1-093A-45E3-9F41-8C9382265578}" srcOrd="5" destOrd="0" presId="urn:microsoft.com/office/officeart/2005/8/layout/matrix1"/>
    <dgm:cxn modelId="{AE631A00-FDA3-4BF5-919B-9FC78061C2D7}" type="presParOf" srcId="{07E5E4DF-551C-46F6-BA1B-C416A6DD7CF6}" destId="{DBB18B60-B0BF-4E22-924B-6DE6639B2B4C}" srcOrd="6" destOrd="0" presId="urn:microsoft.com/office/officeart/2005/8/layout/matrix1"/>
    <dgm:cxn modelId="{3CFEF4E5-3C72-4DFF-A7DB-24F43954F51E}" type="presParOf" srcId="{07E5E4DF-551C-46F6-BA1B-C416A6DD7CF6}" destId="{DEFEE687-BA6A-4157-8FBF-CC9953885DEE}" srcOrd="7" destOrd="0" presId="urn:microsoft.com/office/officeart/2005/8/layout/matrix1"/>
    <dgm:cxn modelId="{4ACE2E0C-76BD-4BFC-9577-0B07DF563256}" type="presParOf" srcId="{18D34F0E-7998-4FD5-81F7-E3DE49402306}" destId="{B40979B6-50EA-4856-B599-1A8386E84E76}" srcOrd="1" destOrd="0" presId="urn:microsoft.com/office/officeart/2005/8/layout/matrix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0A0206-8A67-4CF1-8261-86CB02A279A6}" type="doc">
      <dgm:prSet loTypeId="urn:microsoft.com/office/officeart/2005/8/layout/chevron2" loCatId="process" qsTypeId="urn:microsoft.com/office/officeart/2005/8/quickstyle/simple1" qsCatId="simple" csTypeId="urn:microsoft.com/office/officeart/2005/8/colors/accent5_1" csCatId="accent5" phldr="1"/>
      <dgm:spPr/>
      <dgm:t>
        <a:bodyPr/>
        <a:lstStyle/>
        <a:p>
          <a:endParaRPr lang="zh-CN" altLang="en-US"/>
        </a:p>
      </dgm:t>
    </dgm:pt>
    <dgm:pt modelId="{094059B6-7679-4806-ABFB-1916E4E5B9E8}">
      <dgm:prSet phldrT="[文本]" custT="1"/>
      <dgm:spPr>
        <a:ln>
          <a:solidFill>
            <a:schemeClr val="tx1"/>
          </a:solidFill>
        </a:ln>
      </dgm:spPr>
      <dgm:t>
        <a:bodyPr/>
        <a:lstStyle/>
        <a:p>
          <a:r>
            <a:rPr lang="zh-CN" altLang="en-US" sz="2000" b="0" dirty="0">
              <a:latin typeface="微软雅黑" panose="020B0503020204020204" pitchFamily="34" charset="-122"/>
              <a:ea typeface="微软雅黑" panose="020B0503020204020204" pitchFamily="34" charset="-122"/>
            </a:rPr>
            <a:t>方案选型</a:t>
          </a:r>
        </a:p>
      </dgm:t>
    </dgm:pt>
    <dgm:pt modelId="{985D65DB-D969-42BD-905C-DE192FCE573C}" type="parTrans" cxnId="{CF6A3F08-9BBE-49B6-8F10-963384D4EC6A}">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E87AA6C7-0FDD-4C53-A910-A107F46C8DF0}" type="sibTrans" cxnId="{CF6A3F08-9BBE-49B6-8F10-963384D4EC6A}">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0CD999DE-A508-41D0-BA5E-A32C3C25F552}">
      <dgm:prSet phldrT="[文本]" custT="1"/>
      <dgm:spPr>
        <a:solidFill>
          <a:srgbClr val="E7EFEC">
            <a:alpha val="90000"/>
          </a:srgbClr>
        </a:solidFill>
        <a:ln>
          <a:solidFill>
            <a:schemeClr val="tx1"/>
          </a:solidFill>
        </a:ln>
      </dgm:spPr>
      <dgm:t>
        <a:bodyPr/>
        <a:lstStyle/>
        <a:p>
          <a:r>
            <a:rPr lang="zh-CN" altLang="en-US" sz="2000" b="0" dirty="0">
              <a:latin typeface="微软雅黑" panose="020B0503020204020204" pitchFamily="34" charset="-122"/>
              <a:ea typeface="微软雅黑" panose="020B0503020204020204" pitchFamily="34" charset="-122"/>
            </a:rPr>
            <a:t>硬件需求量评估</a:t>
          </a:r>
        </a:p>
      </dgm:t>
    </dgm:pt>
    <dgm:pt modelId="{14EE0140-3DFB-4786-A650-F39BF5090983}" type="parTrans" cxnId="{99160C26-1DC1-467F-8E0E-572FC5A186D0}">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FE23F2AA-2E75-48D6-AD15-C4C7C77F0523}" type="sibTrans" cxnId="{99160C26-1DC1-467F-8E0E-572FC5A186D0}">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267D8444-E079-4E18-BBC4-149E8C35D23F}">
      <dgm:prSet phldrT="[文本]" custT="1"/>
      <dgm:spPr>
        <a:ln>
          <a:solidFill>
            <a:schemeClr val="tx1"/>
          </a:solidFill>
        </a:ln>
      </dgm:spPr>
      <dgm:t>
        <a:bodyPr/>
        <a:lstStyle/>
        <a:p>
          <a:r>
            <a:rPr lang="zh-CN" altLang="en-US" sz="2000" b="0" dirty="0">
              <a:latin typeface="微软雅黑" panose="020B0503020204020204" pitchFamily="34" charset="-122"/>
              <a:ea typeface="微软雅黑" panose="020B0503020204020204" pitchFamily="34" charset="-122"/>
            </a:rPr>
            <a:t>部署规划</a:t>
          </a:r>
        </a:p>
      </dgm:t>
    </dgm:pt>
    <dgm:pt modelId="{DDCE7E25-F94E-459F-A5AC-A63DB1C5BD98}" type="parTrans" cxnId="{E471018E-BAB3-48A1-BF14-9493C56D0CC1}">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78CC15C8-BA7A-4374-9637-9E15331E91F3}" type="sibTrans" cxnId="{E471018E-BAB3-48A1-BF14-9493C56D0CC1}">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27750DA3-AFCD-43CE-8915-C01626BB438E}">
      <dgm:prSet phldrT="[文本]" custT="1"/>
      <dgm:spPr>
        <a:solidFill>
          <a:srgbClr val="E7EFEC">
            <a:alpha val="90000"/>
          </a:srgbClr>
        </a:solidFill>
        <a:ln>
          <a:solidFill>
            <a:schemeClr val="tx1"/>
          </a:solidFill>
        </a:ln>
      </dgm:spPr>
      <dgm:t>
        <a:bodyPr/>
        <a:lstStyle/>
        <a:p>
          <a:r>
            <a:rPr lang="zh-CN" altLang="en-US" sz="2000" b="0" dirty="0">
              <a:latin typeface="微软雅黑" panose="020B0503020204020204" pitchFamily="34" charset="-122"/>
              <a:ea typeface="微软雅黑" panose="020B0503020204020204" pitchFamily="34" charset="-122"/>
            </a:rPr>
            <a:t>组件、算法与硬件的部署关系</a:t>
          </a:r>
        </a:p>
      </dgm:t>
    </dgm:pt>
    <dgm:pt modelId="{E386CCFA-26AE-4CAF-8A3A-A7A7AC30C15E}" type="parTrans" cxnId="{5E8121C6-4D80-4D00-AEE1-5BA888ADB858}">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38186F6F-7CBC-441D-A16B-3906F36AB325}" type="sibTrans" cxnId="{5E8121C6-4D80-4D00-AEE1-5BA888ADB858}">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D1EE9A86-4B3F-4261-B2D1-8E4BB7583F7F}">
      <dgm:prSet phldrT="[文本]" custT="1"/>
      <dgm:spPr>
        <a:solidFill>
          <a:srgbClr val="E7EFEC">
            <a:alpha val="90000"/>
          </a:srgbClr>
        </a:solidFill>
        <a:ln>
          <a:solidFill>
            <a:schemeClr val="tx1"/>
          </a:solidFill>
        </a:ln>
      </dgm:spPr>
      <dgm:t>
        <a:bodyPr/>
        <a:lstStyle/>
        <a:p>
          <a:r>
            <a:rPr lang="zh-CN" altLang="en-US" sz="2000" b="0" dirty="0">
              <a:latin typeface="微软雅黑" panose="020B0503020204020204" pitchFamily="34" charset="-122"/>
              <a:ea typeface="微软雅黑" panose="020B0503020204020204" pitchFamily="34" charset="-122"/>
            </a:rPr>
            <a:t>网络拓扑规划等</a:t>
          </a:r>
        </a:p>
      </dgm:t>
    </dgm:pt>
    <dgm:pt modelId="{69340A1A-92E1-4463-91EC-F1700885F62E}" type="parTrans" cxnId="{AD4D9911-18B8-47C8-A3BB-24F3EFC8E27B}">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FCA44EDE-D6C0-47C1-BE16-84D531BC2E7D}" type="sibTrans" cxnId="{AD4D9911-18B8-47C8-A3BB-24F3EFC8E27B}">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C9945960-3A5C-4BE7-A4C3-5ACA199AD1D7}">
      <dgm:prSet phldrT="[文本]" custT="1"/>
      <dgm:spPr>
        <a:ln>
          <a:solidFill>
            <a:schemeClr val="tx1"/>
          </a:solidFill>
        </a:ln>
      </dgm:spPr>
      <dgm:t>
        <a:bodyPr/>
        <a:lstStyle/>
        <a:p>
          <a:r>
            <a:rPr lang="zh-CN" altLang="en-US" sz="2000" b="0" dirty="0">
              <a:latin typeface="微软雅黑" panose="020B0503020204020204" pitchFamily="34" charset="-122"/>
              <a:ea typeface="微软雅黑" panose="020B0503020204020204" pitchFamily="34" charset="-122"/>
            </a:rPr>
            <a:t>硬件配置</a:t>
          </a:r>
        </a:p>
      </dgm:t>
    </dgm:pt>
    <dgm:pt modelId="{C2247ABC-E612-46B3-A4F7-670566D50484}" type="parTrans" cxnId="{80539BC6-2652-4B9C-9160-54E0F44E4AB5}">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F214879C-B8A5-4ACB-AE75-92B112274202}" type="sibTrans" cxnId="{80539BC6-2652-4B9C-9160-54E0F44E4AB5}">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04927D1D-844D-4BB6-B2A8-330AA3F5653B}">
      <dgm:prSet phldrT="[文本]" custT="1"/>
      <dgm:spPr>
        <a:ln>
          <a:solidFill>
            <a:schemeClr val="tx1"/>
          </a:solidFill>
        </a:ln>
      </dgm:spPr>
      <dgm:t>
        <a:bodyPr/>
        <a:lstStyle/>
        <a:p>
          <a:r>
            <a:rPr lang="zh-CN" altLang="en-US" sz="2000" b="0" dirty="0">
              <a:latin typeface="微软雅黑" panose="020B0503020204020204" pitchFamily="34" charset="-122"/>
              <a:ea typeface="微软雅黑" panose="020B0503020204020204" pitchFamily="34" charset="-122"/>
            </a:rPr>
            <a:t>集群部署</a:t>
          </a:r>
        </a:p>
      </dgm:t>
    </dgm:pt>
    <dgm:pt modelId="{5607143B-DBA6-4A71-A04D-FEF5EC99197B}" type="parTrans" cxnId="{167B8075-8E78-4299-9AD4-9C10BD4DD89B}">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3F7F0062-CA93-46AD-8B80-94B3625EAEDC}" type="sibTrans" cxnId="{167B8075-8E78-4299-9AD4-9C10BD4DD89B}">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9E68EBAA-6322-41D0-A04A-47CA475276C9}">
      <dgm:prSet phldrT="[文本]" custT="1"/>
      <dgm:spPr>
        <a:solidFill>
          <a:srgbClr val="E7EFEC">
            <a:alpha val="90000"/>
          </a:srgbClr>
        </a:solidFill>
        <a:ln>
          <a:solidFill>
            <a:schemeClr val="tx1"/>
          </a:solidFill>
        </a:ln>
      </dgm:spPr>
      <dgm:t>
        <a:bodyPr/>
        <a:lstStyle/>
        <a:p>
          <a:r>
            <a:rPr lang="zh-CN" altLang="en-US" sz="2000" b="0" dirty="0">
              <a:latin typeface="微软雅黑" panose="020B0503020204020204" pitchFamily="34" charset="-122"/>
              <a:ea typeface="微软雅黑" panose="020B0503020204020204" pitchFamily="34" charset="-122"/>
            </a:rPr>
            <a:t>网络与部署环境等初始化</a:t>
          </a:r>
        </a:p>
      </dgm:t>
    </dgm:pt>
    <dgm:pt modelId="{F27C4873-CCDA-41E1-9648-16048F4A7252}" type="parTrans" cxnId="{625B1E7B-F722-4E53-B9B8-5569FAE7EC9F}">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701E60A1-75BD-47CF-AFBA-1926CFCBD407}" type="sibTrans" cxnId="{625B1E7B-F722-4E53-B9B8-5569FAE7EC9F}">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B76F0DF3-7E12-472C-B732-45B6EA87552E}">
      <dgm:prSet phldrT="[文本]" custT="1"/>
      <dgm:spPr>
        <a:solidFill>
          <a:srgbClr val="E7EFEC">
            <a:alpha val="90000"/>
          </a:srgbClr>
        </a:solidFill>
        <a:ln>
          <a:solidFill>
            <a:schemeClr val="tx1"/>
          </a:solidFill>
        </a:ln>
      </dgm:spPr>
      <dgm:t>
        <a:bodyPr/>
        <a:lstStyle/>
        <a:p>
          <a:r>
            <a:rPr lang="zh-CN" altLang="en-US" sz="2000" b="0" dirty="0">
              <a:latin typeface="微软雅黑" panose="020B0503020204020204" pitchFamily="34" charset="-122"/>
              <a:ea typeface="微软雅黑" panose="020B0503020204020204" pitchFamily="34" charset="-122"/>
            </a:rPr>
            <a:t>平台实际的部署与实施</a:t>
          </a:r>
        </a:p>
      </dgm:t>
    </dgm:pt>
    <dgm:pt modelId="{A4EA57F7-3133-43FA-A188-74CFACD598C4}" type="parTrans" cxnId="{024CB013-58B9-402A-A226-36240519D71A}">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F8558E91-C1BF-4C37-B376-6A9BF310B0A5}" type="sibTrans" cxnId="{024CB013-58B9-402A-A226-36240519D71A}">
      <dgm:prSet/>
      <dgm:spPr/>
      <dgm:t>
        <a:bodyPr/>
        <a:lstStyle/>
        <a:p>
          <a:endParaRPr lang="zh-CN" altLang="en-US" sz="2000" b="0">
            <a:latin typeface="微软雅黑" panose="020B0503020204020204" pitchFamily="34" charset="-122"/>
            <a:ea typeface="微软雅黑" panose="020B0503020204020204" pitchFamily="34" charset="-122"/>
          </a:endParaRPr>
        </a:p>
      </dgm:t>
    </dgm:pt>
    <dgm:pt modelId="{BCD715A2-4CDE-4832-8897-E79D657BE07C}">
      <dgm:prSet phldrT="[文本]" custT="1"/>
      <dgm:spPr>
        <a:solidFill>
          <a:srgbClr val="E7EFEC">
            <a:alpha val="90000"/>
          </a:srgbClr>
        </a:solidFill>
        <a:ln>
          <a:solidFill>
            <a:schemeClr val="tx1"/>
          </a:solidFill>
        </a:ln>
      </dgm:spPr>
      <dgm:t>
        <a:bodyPr/>
        <a:lstStyle/>
        <a:p>
          <a:r>
            <a:rPr lang="zh-CN" altLang="en-US" sz="2000" b="0" dirty="0">
              <a:latin typeface="微软雅黑" panose="020B0503020204020204" pitchFamily="34" charset="-122"/>
              <a:ea typeface="微软雅黑" panose="020B0503020204020204" pitchFamily="34" charset="-122"/>
            </a:rPr>
            <a:t>算法及指标需求评估</a:t>
          </a:r>
        </a:p>
      </dgm:t>
    </dgm:pt>
    <dgm:pt modelId="{0C201D9E-776B-42D2-BDD4-1256360D76FD}" type="parTrans" cxnId="{49BDBCF3-31D6-489C-98A8-C76FFE8AA464}">
      <dgm:prSet/>
      <dgm:spPr/>
      <dgm:t>
        <a:bodyPr/>
        <a:lstStyle/>
        <a:p>
          <a:endParaRPr lang="zh-CN" altLang="en-US" sz="2000" b="0"/>
        </a:p>
      </dgm:t>
    </dgm:pt>
    <dgm:pt modelId="{A3015F27-B1BA-45E2-B48F-B8307525C2F9}" type="sibTrans" cxnId="{49BDBCF3-31D6-489C-98A8-C76FFE8AA464}">
      <dgm:prSet/>
      <dgm:spPr/>
      <dgm:t>
        <a:bodyPr/>
        <a:lstStyle/>
        <a:p>
          <a:endParaRPr lang="zh-CN" altLang="en-US" sz="2000" b="0"/>
        </a:p>
      </dgm:t>
    </dgm:pt>
    <dgm:pt modelId="{41DCE3E6-1767-43F2-B1E6-F24B3F08F2D7}">
      <dgm:prSet phldrT="[文本]" custT="1"/>
      <dgm:spPr>
        <a:solidFill>
          <a:srgbClr val="E7EFEC">
            <a:alpha val="90000"/>
          </a:srgbClr>
        </a:solidFill>
        <a:ln>
          <a:solidFill>
            <a:schemeClr val="tx1"/>
          </a:solidFill>
        </a:ln>
      </dgm:spPr>
      <dgm:t>
        <a:bodyPr/>
        <a:lstStyle/>
        <a:p>
          <a:r>
            <a:rPr lang="zh-CN" altLang="en-US" sz="2000" b="0" dirty="0">
              <a:latin typeface="微软雅黑" panose="020B0503020204020204" pitchFamily="34" charset="-122"/>
              <a:ea typeface="微软雅黑" panose="020B0503020204020204" pitchFamily="34" charset="-122"/>
            </a:rPr>
            <a:t>容器平台检查</a:t>
          </a:r>
        </a:p>
      </dgm:t>
    </dgm:pt>
    <dgm:pt modelId="{D8542527-A0C4-4B22-B93A-647A53EB33DC}" type="parTrans" cxnId="{1E725444-D47B-435C-AC47-9575164D2B52}">
      <dgm:prSet/>
      <dgm:spPr/>
      <dgm:t>
        <a:bodyPr/>
        <a:lstStyle/>
        <a:p>
          <a:endParaRPr lang="zh-CN" altLang="en-US"/>
        </a:p>
      </dgm:t>
    </dgm:pt>
    <dgm:pt modelId="{2CF6A4F7-312B-4391-A36C-A8CDDE2DE126}" type="sibTrans" cxnId="{1E725444-D47B-435C-AC47-9575164D2B52}">
      <dgm:prSet/>
      <dgm:spPr/>
      <dgm:t>
        <a:bodyPr/>
        <a:lstStyle/>
        <a:p>
          <a:endParaRPr lang="zh-CN" altLang="en-US"/>
        </a:p>
      </dgm:t>
    </dgm:pt>
    <dgm:pt modelId="{EFB56F6A-FC76-4AA8-BFAA-9982E6E51D33}" type="pres">
      <dgm:prSet presAssocID="{A80A0206-8A67-4CF1-8261-86CB02A279A6}" presName="linearFlow" presStyleCnt="0">
        <dgm:presLayoutVars>
          <dgm:dir/>
          <dgm:animLvl val="lvl"/>
          <dgm:resizeHandles val="exact"/>
        </dgm:presLayoutVars>
      </dgm:prSet>
      <dgm:spPr/>
    </dgm:pt>
    <dgm:pt modelId="{C8DEE120-B4B1-4A1B-8E5E-76BCE26D393A}" type="pres">
      <dgm:prSet presAssocID="{094059B6-7679-4806-ABFB-1916E4E5B9E8}" presName="composite" presStyleCnt="0"/>
      <dgm:spPr/>
    </dgm:pt>
    <dgm:pt modelId="{F99C3D9B-BD19-4511-AADF-18C44CCFEDA7}" type="pres">
      <dgm:prSet presAssocID="{094059B6-7679-4806-ABFB-1916E4E5B9E8}" presName="parentText" presStyleLbl="alignNode1" presStyleIdx="0" presStyleCnt="4">
        <dgm:presLayoutVars>
          <dgm:chMax val="1"/>
          <dgm:bulletEnabled val="1"/>
        </dgm:presLayoutVars>
      </dgm:prSet>
      <dgm:spPr/>
    </dgm:pt>
    <dgm:pt modelId="{CAF25735-CC6A-4CC8-994B-EFBBDA64D865}" type="pres">
      <dgm:prSet presAssocID="{094059B6-7679-4806-ABFB-1916E4E5B9E8}" presName="descendantText" presStyleLbl="alignAcc1" presStyleIdx="0" presStyleCnt="4">
        <dgm:presLayoutVars>
          <dgm:bulletEnabled val="1"/>
        </dgm:presLayoutVars>
      </dgm:prSet>
      <dgm:spPr/>
    </dgm:pt>
    <dgm:pt modelId="{563F1B86-D228-4248-8805-3783120B50C4}" type="pres">
      <dgm:prSet presAssocID="{E87AA6C7-0FDD-4C53-A910-A107F46C8DF0}" presName="sp" presStyleCnt="0"/>
      <dgm:spPr/>
    </dgm:pt>
    <dgm:pt modelId="{CF2B81BD-96E4-41AD-A665-DECE3C176C75}" type="pres">
      <dgm:prSet presAssocID="{267D8444-E079-4E18-BBC4-149E8C35D23F}" presName="composite" presStyleCnt="0"/>
      <dgm:spPr/>
    </dgm:pt>
    <dgm:pt modelId="{A0298DE0-D882-4D20-B158-7C00AD370226}" type="pres">
      <dgm:prSet presAssocID="{267D8444-E079-4E18-BBC4-149E8C35D23F}" presName="parentText" presStyleLbl="alignNode1" presStyleIdx="1" presStyleCnt="4">
        <dgm:presLayoutVars>
          <dgm:chMax val="1"/>
          <dgm:bulletEnabled val="1"/>
        </dgm:presLayoutVars>
      </dgm:prSet>
      <dgm:spPr/>
    </dgm:pt>
    <dgm:pt modelId="{1AB39600-688A-4445-8056-449A006B3F4C}" type="pres">
      <dgm:prSet presAssocID="{267D8444-E079-4E18-BBC4-149E8C35D23F}" presName="descendantText" presStyleLbl="alignAcc1" presStyleIdx="1" presStyleCnt="4">
        <dgm:presLayoutVars>
          <dgm:bulletEnabled val="1"/>
        </dgm:presLayoutVars>
      </dgm:prSet>
      <dgm:spPr/>
    </dgm:pt>
    <dgm:pt modelId="{D44D34B9-23E3-4DF8-ABE4-BF286E4D6AA8}" type="pres">
      <dgm:prSet presAssocID="{78CC15C8-BA7A-4374-9637-9E15331E91F3}" presName="sp" presStyleCnt="0"/>
      <dgm:spPr/>
    </dgm:pt>
    <dgm:pt modelId="{93722040-2489-419B-9770-3406EA4429DE}" type="pres">
      <dgm:prSet presAssocID="{C9945960-3A5C-4BE7-A4C3-5ACA199AD1D7}" presName="composite" presStyleCnt="0"/>
      <dgm:spPr/>
    </dgm:pt>
    <dgm:pt modelId="{C8AE8A87-B744-47F7-849A-8F54061C5813}" type="pres">
      <dgm:prSet presAssocID="{C9945960-3A5C-4BE7-A4C3-5ACA199AD1D7}" presName="parentText" presStyleLbl="alignNode1" presStyleIdx="2" presStyleCnt="4" custLinFactNeighborX="0" custLinFactNeighborY="-485">
        <dgm:presLayoutVars>
          <dgm:chMax val="1"/>
          <dgm:bulletEnabled val="1"/>
        </dgm:presLayoutVars>
      </dgm:prSet>
      <dgm:spPr/>
    </dgm:pt>
    <dgm:pt modelId="{A0152E17-7CB5-42B5-AFA8-465E2C0811B6}" type="pres">
      <dgm:prSet presAssocID="{C9945960-3A5C-4BE7-A4C3-5ACA199AD1D7}" presName="descendantText" presStyleLbl="alignAcc1" presStyleIdx="2" presStyleCnt="4">
        <dgm:presLayoutVars>
          <dgm:bulletEnabled val="1"/>
        </dgm:presLayoutVars>
      </dgm:prSet>
      <dgm:spPr/>
    </dgm:pt>
    <dgm:pt modelId="{84E1F4E9-2D6B-470C-BF08-FA6CDD2FE7F6}" type="pres">
      <dgm:prSet presAssocID="{F214879C-B8A5-4ACB-AE75-92B112274202}" presName="sp" presStyleCnt="0"/>
      <dgm:spPr/>
    </dgm:pt>
    <dgm:pt modelId="{91E05384-85FD-44BF-97E8-AE040DF1AF81}" type="pres">
      <dgm:prSet presAssocID="{04927D1D-844D-4BB6-B2A8-330AA3F5653B}" presName="composite" presStyleCnt="0"/>
      <dgm:spPr/>
    </dgm:pt>
    <dgm:pt modelId="{7B9B50F3-6D45-40CF-84ED-03FA8DAE36CC}" type="pres">
      <dgm:prSet presAssocID="{04927D1D-844D-4BB6-B2A8-330AA3F5653B}" presName="parentText" presStyleLbl="alignNode1" presStyleIdx="3" presStyleCnt="4">
        <dgm:presLayoutVars>
          <dgm:chMax val="1"/>
          <dgm:bulletEnabled val="1"/>
        </dgm:presLayoutVars>
      </dgm:prSet>
      <dgm:spPr/>
    </dgm:pt>
    <dgm:pt modelId="{52D6185D-FA42-4C33-8F39-178F359EE3E7}" type="pres">
      <dgm:prSet presAssocID="{04927D1D-844D-4BB6-B2A8-330AA3F5653B}" presName="descendantText" presStyleLbl="alignAcc1" presStyleIdx="3" presStyleCnt="4">
        <dgm:presLayoutVars>
          <dgm:bulletEnabled val="1"/>
        </dgm:presLayoutVars>
      </dgm:prSet>
      <dgm:spPr/>
    </dgm:pt>
  </dgm:ptLst>
  <dgm:cxnLst>
    <dgm:cxn modelId="{E75BDC06-8B29-4B15-A74D-1DB2A77B567D}" type="presOf" srcId="{04927D1D-844D-4BB6-B2A8-330AA3F5653B}" destId="{7B9B50F3-6D45-40CF-84ED-03FA8DAE36CC}" srcOrd="0" destOrd="0" presId="urn:microsoft.com/office/officeart/2005/8/layout/chevron2"/>
    <dgm:cxn modelId="{CF6A3F08-9BBE-49B6-8F10-963384D4EC6A}" srcId="{A80A0206-8A67-4CF1-8261-86CB02A279A6}" destId="{094059B6-7679-4806-ABFB-1916E4E5B9E8}" srcOrd="0" destOrd="0" parTransId="{985D65DB-D969-42BD-905C-DE192FCE573C}" sibTransId="{E87AA6C7-0FDD-4C53-A910-A107F46C8DF0}"/>
    <dgm:cxn modelId="{AD4D9911-18B8-47C8-A3BB-24F3EFC8E27B}" srcId="{267D8444-E079-4E18-BBC4-149E8C35D23F}" destId="{D1EE9A86-4B3F-4261-B2D1-8E4BB7583F7F}" srcOrd="1" destOrd="0" parTransId="{69340A1A-92E1-4463-91EC-F1700885F62E}" sibTransId="{FCA44EDE-D6C0-47C1-BE16-84D531BC2E7D}"/>
    <dgm:cxn modelId="{024CB013-58B9-402A-A226-36240519D71A}" srcId="{04927D1D-844D-4BB6-B2A8-330AA3F5653B}" destId="{B76F0DF3-7E12-472C-B732-45B6EA87552E}" srcOrd="0" destOrd="0" parTransId="{A4EA57F7-3133-43FA-A188-74CFACD598C4}" sibTransId="{F8558E91-C1BF-4C37-B376-6A9BF310B0A5}"/>
    <dgm:cxn modelId="{8F2BAF1A-453A-4BD3-ACF4-9120D49A574E}" type="presOf" srcId="{27750DA3-AFCD-43CE-8915-C01626BB438E}" destId="{1AB39600-688A-4445-8056-449A006B3F4C}" srcOrd="0" destOrd="0" presId="urn:microsoft.com/office/officeart/2005/8/layout/chevron2"/>
    <dgm:cxn modelId="{99160C26-1DC1-467F-8E0E-572FC5A186D0}" srcId="{094059B6-7679-4806-ABFB-1916E4E5B9E8}" destId="{0CD999DE-A508-41D0-BA5E-A32C3C25F552}" srcOrd="0" destOrd="0" parTransId="{14EE0140-3DFB-4786-A650-F39BF5090983}" sibTransId="{FE23F2AA-2E75-48D6-AD15-C4C7C77F0523}"/>
    <dgm:cxn modelId="{A137B437-1D24-4551-BB72-F01C2BAB84C7}" type="presOf" srcId="{D1EE9A86-4B3F-4261-B2D1-8E4BB7583F7F}" destId="{1AB39600-688A-4445-8056-449A006B3F4C}" srcOrd="0" destOrd="1" presId="urn:microsoft.com/office/officeart/2005/8/layout/chevron2"/>
    <dgm:cxn modelId="{74AC1E63-4E41-479A-B6BB-C8523497C953}" type="presOf" srcId="{41DCE3E6-1767-43F2-B1E6-F24B3F08F2D7}" destId="{A0152E17-7CB5-42B5-AFA8-465E2C0811B6}" srcOrd="0" destOrd="1" presId="urn:microsoft.com/office/officeart/2005/8/layout/chevron2"/>
    <dgm:cxn modelId="{1E725444-D47B-435C-AC47-9575164D2B52}" srcId="{C9945960-3A5C-4BE7-A4C3-5ACA199AD1D7}" destId="{41DCE3E6-1767-43F2-B1E6-F24B3F08F2D7}" srcOrd="1" destOrd="0" parTransId="{D8542527-A0C4-4B22-B93A-647A53EB33DC}" sibTransId="{2CF6A4F7-312B-4391-A36C-A8CDDE2DE126}"/>
    <dgm:cxn modelId="{167B8075-8E78-4299-9AD4-9C10BD4DD89B}" srcId="{A80A0206-8A67-4CF1-8261-86CB02A279A6}" destId="{04927D1D-844D-4BB6-B2A8-330AA3F5653B}" srcOrd="3" destOrd="0" parTransId="{5607143B-DBA6-4A71-A04D-FEF5EC99197B}" sibTransId="{3F7F0062-CA93-46AD-8B80-94B3625EAEDC}"/>
    <dgm:cxn modelId="{625B1E7B-F722-4E53-B9B8-5569FAE7EC9F}" srcId="{C9945960-3A5C-4BE7-A4C3-5ACA199AD1D7}" destId="{9E68EBAA-6322-41D0-A04A-47CA475276C9}" srcOrd="0" destOrd="0" parTransId="{F27C4873-CCDA-41E1-9648-16048F4A7252}" sibTransId="{701E60A1-75BD-47CF-AFBA-1926CFCBD407}"/>
    <dgm:cxn modelId="{5E264786-4BC9-4027-B5C6-E92D79954EC4}" type="presOf" srcId="{9E68EBAA-6322-41D0-A04A-47CA475276C9}" destId="{A0152E17-7CB5-42B5-AFA8-465E2C0811B6}" srcOrd="0" destOrd="0" presId="urn:microsoft.com/office/officeart/2005/8/layout/chevron2"/>
    <dgm:cxn modelId="{E471018E-BAB3-48A1-BF14-9493C56D0CC1}" srcId="{A80A0206-8A67-4CF1-8261-86CB02A279A6}" destId="{267D8444-E079-4E18-BBC4-149E8C35D23F}" srcOrd="1" destOrd="0" parTransId="{DDCE7E25-F94E-459F-A5AC-A63DB1C5BD98}" sibTransId="{78CC15C8-BA7A-4374-9637-9E15331E91F3}"/>
    <dgm:cxn modelId="{BDBA348E-4918-4576-86D0-2F869B9DA883}" type="presOf" srcId="{267D8444-E079-4E18-BBC4-149E8C35D23F}" destId="{A0298DE0-D882-4D20-B158-7C00AD370226}" srcOrd="0" destOrd="0" presId="urn:microsoft.com/office/officeart/2005/8/layout/chevron2"/>
    <dgm:cxn modelId="{63B713BA-DBB2-4217-B2E8-5BE6BE78DDC6}" type="presOf" srcId="{A80A0206-8A67-4CF1-8261-86CB02A279A6}" destId="{EFB56F6A-FC76-4AA8-BFAA-9982E6E51D33}" srcOrd="0" destOrd="0" presId="urn:microsoft.com/office/officeart/2005/8/layout/chevron2"/>
    <dgm:cxn modelId="{BBD741BD-6C0A-45E3-BE87-F16FCD0FEC7A}" type="presOf" srcId="{B76F0DF3-7E12-472C-B732-45B6EA87552E}" destId="{52D6185D-FA42-4C33-8F39-178F359EE3E7}" srcOrd="0" destOrd="0" presId="urn:microsoft.com/office/officeart/2005/8/layout/chevron2"/>
    <dgm:cxn modelId="{DEE069C5-88F9-444D-A5A4-68C2A2F20A4E}" type="presOf" srcId="{094059B6-7679-4806-ABFB-1916E4E5B9E8}" destId="{F99C3D9B-BD19-4511-AADF-18C44CCFEDA7}" srcOrd="0" destOrd="0" presId="urn:microsoft.com/office/officeart/2005/8/layout/chevron2"/>
    <dgm:cxn modelId="{5E8121C6-4D80-4D00-AEE1-5BA888ADB858}" srcId="{267D8444-E079-4E18-BBC4-149E8C35D23F}" destId="{27750DA3-AFCD-43CE-8915-C01626BB438E}" srcOrd="0" destOrd="0" parTransId="{E386CCFA-26AE-4CAF-8A3A-A7A7AC30C15E}" sibTransId="{38186F6F-7CBC-441D-A16B-3906F36AB325}"/>
    <dgm:cxn modelId="{80539BC6-2652-4B9C-9160-54E0F44E4AB5}" srcId="{A80A0206-8A67-4CF1-8261-86CB02A279A6}" destId="{C9945960-3A5C-4BE7-A4C3-5ACA199AD1D7}" srcOrd="2" destOrd="0" parTransId="{C2247ABC-E612-46B3-A4F7-670566D50484}" sibTransId="{F214879C-B8A5-4ACB-AE75-92B112274202}"/>
    <dgm:cxn modelId="{CAA8C3CE-7E24-4560-9BF7-E7B4E7443941}" type="presOf" srcId="{C9945960-3A5C-4BE7-A4C3-5ACA199AD1D7}" destId="{C8AE8A87-B744-47F7-849A-8F54061C5813}" srcOrd="0" destOrd="0" presId="urn:microsoft.com/office/officeart/2005/8/layout/chevron2"/>
    <dgm:cxn modelId="{4ED496D4-80C5-48A7-835A-728CB0FA035B}" type="presOf" srcId="{BCD715A2-4CDE-4832-8897-E79D657BE07C}" destId="{CAF25735-CC6A-4CC8-994B-EFBBDA64D865}" srcOrd="0" destOrd="1" presId="urn:microsoft.com/office/officeart/2005/8/layout/chevron2"/>
    <dgm:cxn modelId="{8207A9F1-6E35-45B5-8DBE-F64148CD681E}" type="presOf" srcId="{0CD999DE-A508-41D0-BA5E-A32C3C25F552}" destId="{CAF25735-CC6A-4CC8-994B-EFBBDA64D865}" srcOrd="0" destOrd="0" presId="urn:microsoft.com/office/officeart/2005/8/layout/chevron2"/>
    <dgm:cxn modelId="{49BDBCF3-31D6-489C-98A8-C76FFE8AA464}" srcId="{094059B6-7679-4806-ABFB-1916E4E5B9E8}" destId="{BCD715A2-4CDE-4832-8897-E79D657BE07C}" srcOrd="1" destOrd="0" parTransId="{0C201D9E-776B-42D2-BDD4-1256360D76FD}" sibTransId="{A3015F27-B1BA-45E2-B48F-B8307525C2F9}"/>
    <dgm:cxn modelId="{160CD02E-ABD5-4B85-BDE5-56E47BF4B13C}" type="presParOf" srcId="{EFB56F6A-FC76-4AA8-BFAA-9982E6E51D33}" destId="{C8DEE120-B4B1-4A1B-8E5E-76BCE26D393A}" srcOrd="0" destOrd="0" presId="urn:microsoft.com/office/officeart/2005/8/layout/chevron2"/>
    <dgm:cxn modelId="{CA6CA6B9-799C-48AE-97F5-4E92F1CA70E4}" type="presParOf" srcId="{C8DEE120-B4B1-4A1B-8E5E-76BCE26D393A}" destId="{F99C3D9B-BD19-4511-AADF-18C44CCFEDA7}" srcOrd="0" destOrd="0" presId="urn:microsoft.com/office/officeart/2005/8/layout/chevron2"/>
    <dgm:cxn modelId="{AB975F5E-EFAC-46B3-896F-F0D5B32FEFB0}" type="presParOf" srcId="{C8DEE120-B4B1-4A1B-8E5E-76BCE26D393A}" destId="{CAF25735-CC6A-4CC8-994B-EFBBDA64D865}" srcOrd="1" destOrd="0" presId="urn:microsoft.com/office/officeart/2005/8/layout/chevron2"/>
    <dgm:cxn modelId="{53665EB4-5145-4B03-9443-D531BEA1F843}" type="presParOf" srcId="{EFB56F6A-FC76-4AA8-BFAA-9982E6E51D33}" destId="{563F1B86-D228-4248-8805-3783120B50C4}" srcOrd="1" destOrd="0" presId="urn:microsoft.com/office/officeart/2005/8/layout/chevron2"/>
    <dgm:cxn modelId="{C2F6E0E8-77CF-41FF-A758-4158C4AAA7DB}" type="presParOf" srcId="{EFB56F6A-FC76-4AA8-BFAA-9982E6E51D33}" destId="{CF2B81BD-96E4-41AD-A665-DECE3C176C75}" srcOrd="2" destOrd="0" presId="urn:microsoft.com/office/officeart/2005/8/layout/chevron2"/>
    <dgm:cxn modelId="{D01C6508-4E19-4059-BFCC-482FA641CD3A}" type="presParOf" srcId="{CF2B81BD-96E4-41AD-A665-DECE3C176C75}" destId="{A0298DE0-D882-4D20-B158-7C00AD370226}" srcOrd="0" destOrd="0" presId="urn:microsoft.com/office/officeart/2005/8/layout/chevron2"/>
    <dgm:cxn modelId="{A718DAB6-0C1F-430C-A37A-BF281E8A4CCC}" type="presParOf" srcId="{CF2B81BD-96E4-41AD-A665-DECE3C176C75}" destId="{1AB39600-688A-4445-8056-449A006B3F4C}" srcOrd="1" destOrd="0" presId="urn:microsoft.com/office/officeart/2005/8/layout/chevron2"/>
    <dgm:cxn modelId="{F15AFFCC-3A49-4D1E-804F-0821EF3E3EF8}" type="presParOf" srcId="{EFB56F6A-FC76-4AA8-BFAA-9982E6E51D33}" destId="{D44D34B9-23E3-4DF8-ABE4-BF286E4D6AA8}" srcOrd="3" destOrd="0" presId="urn:microsoft.com/office/officeart/2005/8/layout/chevron2"/>
    <dgm:cxn modelId="{FDF90BEB-263B-4D8D-965C-2EFA3D3CD004}" type="presParOf" srcId="{EFB56F6A-FC76-4AA8-BFAA-9982E6E51D33}" destId="{93722040-2489-419B-9770-3406EA4429DE}" srcOrd="4" destOrd="0" presId="urn:microsoft.com/office/officeart/2005/8/layout/chevron2"/>
    <dgm:cxn modelId="{1592A1CA-1A31-463C-8FE4-7895E995867D}" type="presParOf" srcId="{93722040-2489-419B-9770-3406EA4429DE}" destId="{C8AE8A87-B744-47F7-849A-8F54061C5813}" srcOrd="0" destOrd="0" presId="urn:microsoft.com/office/officeart/2005/8/layout/chevron2"/>
    <dgm:cxn modelId="{F089A8E5-93A5-4985-8A59-B036A57AD94E}" type="presParOf" srcId="{93722040-2489-419B-9770-3406EA4429DE}" destId="{A0152E17-7CB5-42B5-AFA8-465E2C0811B6}" srcOrd="1" destOrd="0" presId="urn:microsoft.com/office/officeart/2005/8/layout/chevron2"/>
    <dgm:cxn modelId="{CF76DFD7-9EA5-4011-BDD9-F4F419A64F39}" type="presParOf" srcId="{EFB56F6A-FC76-4AA8-BFAA-9982E6E51D33}" destId="{84E1F4E9-2D6B-470C-BF08-FA6CDD2FE7F6}" srcOrd="5" destOrd="0" presId="urn:microsoft.com/office/officeart/2005/8/layout/chevron2"/>
    <dgm:cxn modelId="{2E8D2888-128F-44D3-804E-98852FBDA297}" type="presParOf" srcId="{EFB56F6A-FC76-4AA8-BFAA-9982E6E51D33}" destId="{91E05384-85FD-44BF-97E8-AE040DF1AF81}" srcOrd="6" destOrd="0" presId="urn:microsoft.com/office/officeart/2005/8/layout/chevron2"/>
    <dgm:cxn modelId="{CC0AE065-653C-4723-B048-EE8BA13E57E1}" type="presParOf" srcId="{91E05384-85FD-44BF-97E8-AE040DF1AF81}" destId="{7B9B50F3-6D45-40CF-84ED-03FA8DAE36CC}" srcOrd="0" destOrd="0" presId="urn:microsoft.com/office/officeart/2005/8/layout/chevron2"/>
    <dgm:cxn modelId="{08163458-BF86-4993-9CAC-5ABECFA676DF}" type="presParOf" srcId="{91E05384-85FD-44BF-97E8-AE040DF1AF81}" destId="{52D6185D-FA42-4C33-8F39-178F359EE3E7}" srcOrd="1" destOrd="0" presId="urn:microsoft.com/office/officeart/2005/8/layout/chevron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E04F6E-87E8-4421-919A-E8AB460EC8AD}"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zh-CN" altLang="en-US"/>
        </a:p>
      </dgm:t>
    </dgm:pt>
    <dgm:pt modelId="{8A3B18C1-DF2C-4682-95B6-4DB0D70CEBC0}">
      <dgm:prSet phldrT="[文本]" custT="1"/>
      <dgm:spPr>
        <a:xfrm>
          <a:off x="2198510" y="701972"/>
          <a:ext cx="2611756" cy="796267"/>
        </a:xfrm>
        <a:prstGeom prst="rect">
          <a:avLst/>
        </a:prstGeom>
        <a:solidFill>
          <a:srgbClr val="42BA97"/>
        </a:solidFill>
        <a:ln w="25400" cap="flat" cmpd="sng" algn="ctr">
          <a:solidFill>
            <a:sysClr val="window" lastClr="FFFFFF">
              <a:hueOff val="0"/>
              <a:satOff val="0"/>
              <a:lumOff val="0"/>
              <a:alphaOff val="0"/>
            </a:sysClr>
          </a:solidFill>
          <a:prstDash val="solid"/>
        </a:ln>
        <a:effectLst/>
      </dgm:spPr>
      <dgm:t>
        <a:bodyPr/>
        <a:lstStyle/>
        <a:p>
          <a:pPr>
            <a:buNone/>
          </a:pPr>
          <a:r>
            <a:rPr lang="en-US" altLang="zh-CN" sz="2800" b="1">
              <a:solidFill>
                <a:sysClr val="window" lastClr="FFFFFF"/>
              </a:solidFill>
              <a:latin typeface="微软雅黑" panose="020B0503020204020204" pitchFamily="34" charset="-122"/>
              <a:ea typeface="微软雅黑" panose="020B0503020204020204" pitchFamily="34" charset="-122"/>
              <a:cs typeface="+mn-cs"/>
            </a:rPr>
            <a:t>POC</a:t>
          </a:r>
          <a:r>
            <a:rPr lang="zh-CN" altLang="en-US" sz="2800" b="1">
              <a:solidFill>
                <a:sysClr val="window" lastClr="FFFFFF"/>
              </a:solidFill>
              <a:latin typeface="微软雅黑" panose="020B0503020204020204" pitchFamily="34" charset="-122"/>
              <a:ea typeface="微软雅黑" panose="020B0503020204020204" pitchFamily="34" charset="-122"/>
              <a:cs typeface="+mn-cs"/>
            </a:rPr>
            <a:t>测试？</a:t>
          </a:r>
          <a:endParaRPr lang="zh-CN" altLang="en-US" sz="28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935CA6B0-219B-4A60-9352-3FF057AF6FC1}" type="parTrans" cxnId="{0FB29ED3-8390-4E76-98F6-F278ABF71236}">
      <dgm:prSet custT="1"/>
      <dgm:spPr>
        <a:xfrm>
          <a:off x="1265390" y="1100105"/>
          <a:ext cx="933120" cy="933434"/>
        </a:xfrm>
        <a:custGeom>
          <a:avLst/>
          <a:gdLst/>
          <a:ahLst/>
          <a:cxnLst/>
          <a:rect l="0" t="0" r="0" b="0"/>
          <a:pathLst>
            <a:path>
              <a:moveTo>
                <a:pt x="0" y="933434"/>
              </a:moveTo>
              <a:lnTo>
                <a:pt x="466560" y="933434"/>
              </a:lnTo>
              <a:lnTo>
                <a:pt x="466560" y="0"/>
              </a:lnTo>
              <a:lnTo>
                <a:pt x="933120" y="0"/>
              </a:lnTo>
            </a:path>
          </a:pathLst>
        </a:custGeom>
        <a:noFill/>
        <a:ln w="25400" cap="flat" cmpd="sng" algn="ctr">
          <a:solidFill>
            <a:srgbClr val="2683C6">
              <a:hueOff val="0"/>
              <a:satOff val="0"/>
              <a:lumOff val="0"/>
              <a:alphaOff val="0"/>
            </a:srgbClr>
          </a:solidFill>
          <a:prstDash val="solid"/>
        </a:ln>
        <a:effectLst/>
      </dgm:spPr>
      <dgm:t>
        <a:bodyPr/>
        <a:lstStyle/>
        <a:p>
          <a:pPr>
            <a:buNone/>
          </a:pPr>
          <a:endParaRPr lang="zh-CN" altLang="en-US" sz="2800" b="1">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41D5FF19-46F9-4505-91A8-4FAE1523A322}" type="sibTrans" cxnId="{0FB29ED3-8390-4E76-98F6-F278ABF71236}">
      <dgm:prSet/>
      <dgm:spPr/>
      <dgm:t>
        <a:bodyPr/>
        <a:lstStyle/>
        <a:p>
          <a:endParaRPr lang="zh-CN" altLang="en-US" sz="2800" b="1">
            <a:latin typeface="微软雅黑" panose="020B0503020204020204" pitchFamily="34" charset="-122"/>
            <a:ea typeface="微软雅黑" panose="020B0503020204020204" pitchFamily="34" charset="-122"/>
          </a:endParaRPr>
        </a:p>
      </dgm:t>
    </dgm:pt>
    <dgm:pt modelId="{E52A807A-EA98-42BF-99BB-0600D2D97B6F}">
      <dgm:prSet phldrT="[文本]" custT="1"/>
      <dgm:spPr>
        <a:xfrm>
          <a:off x="2198510" y="1697306"/>
          <a:ext cx="2611756" cy="796267"/>
        </a:xfrm>
        <a:prstGeom prst="rect">
          <a:avLst/>
        </a:prstGeom>
        <a:solidFill>
          <a:srgbClr val="2683C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zh-CN" altLang="en-US" sz="2800" b="1">
              <a:solidFill>
                <a:sysClr val="window" lastClr="FFFFFF"/>
              </a:solidFill>
              <a:latin typeface="微软雅黑" panose="020B0503020204020204" pitchFamily="34" charset="-122"/>
              <a:ea typeface="微软雅黑" panose="020B0503020204020204" pitchFamily="34" charset="-122"/>
              <a:cs typeface="+mn-cs"/>
            </a:rPr>
            <a:t>测试环境？</a:t>
          </a:r>
          <a:endParaRPr lang="zh-CN" altLang="en-US" sz="28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F2708DA6-052C-49E6-9AA2-D227179CD571}" type="parTrans" cxnId="{E0E0277A-1537-40B3-9E06-CA50B58FC78E}">
      <dgm:prSet custT="1"/>
      <dgm:spPr>
        <a:xfrm>
          <a:off x="1265390" y="1987820"/>
          <a:ext cx="933120" cy="91440"/>
        </a:xfrm>
        <a:custGeom>
          <a:avLst/>
          <a:gdLst/>
          <a:ahLst/>
          <a:cxnLst/>
          <a:rect l="0" t="0" r="0" b="0"/>
          <a:pathLst>
            <a:path>
              <a:moveTo>
                <a:pt x="0" y="45720"/>
              </a:moveTo>
              <a:lnTo>
                <a:pt x="466560" y="45720"/>
              </a:lnTo>
              <a:lnTo>
                <a:pt x="466560" y="107619"/>
              </a:lnTo>
              <a:lnTo>
                <a:pt x="933120" y="107619"/>
              </a:lnTo>
            </a:path>
          </a:pathLst>
        </a:custGeom>
        <a:noFill/>
        <a:ln w="25400" cap="flat" cmpd="sng" algn="ctr">
          <a:solidFill>
            <a:srgbClr val="2683C6">
              <a:hueOff val="0"/>
              <a:satOff val="0"/>
              <a:lumOff val="0"/>
              <a:alphaOff val="0"/>
            </a:srgbClr>
          </a:solidFill>
          <a:prstDash val="solid"/>
        </a:ln>
        <a:effectLst/>
      </dgm:spPr>
      <dgm:t>
        <a:bodyPr/>
        <a:lstStyle/>
        <a:p>
          <a:pPr>
            <a:buNone/>
          </a:pPr>
          <a:endParaRPr lang="zh-CN" altLang="en-US" sz="2800" b="1">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D8F6D942-DFE6-4B6D-AA25-9DAD4EA86720}" type="sibTrans" cxnId="{E0E0277A-1537-40B3-9E06-CA50B58FC78E}">
      <dgm:prSet/>
      <dgm:spPr/>
      <dgm:t>
        <a:bodyPr/>
        <a:lstStyle/>
        <a:p>
          <a:endParaRPr lang="zh-CN" altLang="en-US" sz="2800" b="1">
            <a:latin typeface="微软雅黑" panose="020B0503020204020204" pitchFamily="34" charset="-122"/>
            <a:ea typeface="微软雅黑" panose="020B0503020204020204" pitchFamily="34" charset="-122"/>
          </a:endParaRPr>
        </a:p>
      </dgm:t>
    </dgm:pt>
    <dgm:pt modelId="{D0B53BE3-80A7-43E0-BCFD-78A553B1AB0A}">
      <dgm:prSet phldrT="[文本]" custT="1"/>
      <dgm:spPr>
        <a:xfrm>
          <a:off x="2198510" y="2692640"/>
          <a:ext cx="2611756" cy="796267"/>
        </a:xfrm>
        <a:prstGeom prst="rect">
          <a:avLst/>
        </a:prstGeom>
        <a:solidFill>
          <a:srgbClr val="FF9900"/>
        </a:solidFill>
        <a:ln w="25400" cap="flat" cmpd="sng" algn="ctr">
          <a:solidFill>
            <a:sysClr val="window" lastClr="FFFFFF">
              <a:hueOff val="0"/>
              <a:satOff val="0"/>
              <a:lumOff val="0"/>
              <a:alphaOff val="0"/>
            </a:sysClr>
          </a:solidFill>
          <a:prstDash val="solid"/>
        </a:ln>
        <a:effectLst/>
      </dgm:spPr>
      <dgm:t>
        <a:bodyPr/>
        <a:lstStyle/>
        <a:p>
          <a:pPr>
            <a:buNone/>
          </a:pPr>
          <a:r>
            <a:rPr lang="zh-CN" altLang="en-US" sz="2800" b="1">
              <a:solidFill>
                <a:sysClr val="window" lastClr="FFFFFF"/>
              </a:solidFill>
              <a:latin typeface="微软雅黑" panose="020B0503020204020204" pitchFamily="34" charset="-122"/>
              <a:ea typeface="微软雅黑" panose="020B0503020204020204" pitchFamily="34" charset="-122"/>
              <a:cs typeface="+mn-cs"/>
            </a:rPr>
            <a:t>生产环境？</a:t>
          </a:r>
          <a:endParaRPr lang="zh-CN" altLang="en-US" sz="2800" b="1" dirty="0">
            <a:solidFill>
              <a:sysClr val="window" lastClr="FFFFFF"/>
            </a:solidFill>
            <a:latin typeface="微软雅黑" panose="020B0503020204020204" pitchFamily="34" charset="-122"/>
            <a:ea typeface="微软雅黑" panose="020B0503020204020204" pitchFamily="34" charset="-122"/>
            <a:cs typeface="+mn-cs"/>
          </a:endParaRPr>
        </a:p>
      </dgm:t>
    </dgm:pt>
    <dgm:pt modelId="{7CF72F06-54BF-41D7-9DC6-9A71EBC70355}" type="parTrans" cxnId="{ACD01DE3-7F92-41C9-9AA8-F7898AD13CEF}">
      <dgm:prSet custT="1"/>
      <dgm:spPr>
        <a:xfrm>
          <a:off x="1265390" y="2033540"/>
          <a:ext cx="933120" cy="1057233"/>
        </a:xfrm>
        <a:custGeom>
          <a:avLst/>
          <a:gdLst/>
          <a:ahLst/>
          <a:cxnLst/>
          <a:rect l="0" t="0" r="0" b="0"/>
          <a:pathLst>
            <a:path>
              <a:moveTo>
                <a:pt x="0" y="0"/>
              </a:moveTo>
              <a:lnTo>
                <a:pt x="466560" y="0"/>
              </a:lnTo>
              <a:lnTo>
                <a:pt x="466560" y="1057233"/>
              </a:lnTo>
              <a:lnTo>
                <a:pt x="933120" y="1057233"/>
              </a:lnTo>
            </a:path>
          </a:pathLst>
        </a:custGeom>
        <a:noFill/>
        <a:ln w="25400" cap="flat" cmpd="sng" algn="ctr">
          <a:solidFill>
            <a:srgbClr val="2683C6">
              <a:hueOff val="0"/>
              <a:satOff val="0"/>
              <a:lumOff val="0"/>
              <a:alphaOff val="0"/>
            </a:srgbClr>
          </a:solidFill>
          <a:prstDash val="solid"/>
        </a:ln>
        <a:effectLst/>
      </dgm:spPr>
      <dgm:t>
        <a:bodyPr/>
        <a:lstStyle/>
        <a:p>
          <a:pPr>
            <a:buNone/>
          </a:pPr>
          <a:endParaRPr lang="zh-CN" altLang="en-US" sz="2800" b="1">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gm:t>
    </dgm:pt>
    <dgm:pt modelId="{A9B146E8-99D8-4164-8D6A-DC77B00E6A69}" type="sibTrans" cxnId="{ACD01DE3-7F92-41C9-9AA8-F7898AD13CEF}">
      <dgm:prSet/>
      <dgm:spPr/>
      <dgm:t>
        <a:bodyPr/>
        <a:lstStyle/>
        <a:p>
          <a:endParaRPr lang="zh-CN" altLang="en-US" sz="2800" b="1">
            <a:latin typeface="微软雅黑" panose="020B0503020204020204" pitchFamily="34" charset="-122"/>
            <a:ea typeface="微软雅黑" panose="020B0503020204020204" pitchFamily="34" charset="-122"/>
          </a:endParaRPr>
        </a:p>
      </dgm:t>
    </dgm:pt>
    <dgm:pt modelId="{544D448A-6B73-4BBF-AFAF-7A671D5FDCC4}">
      <dgm:prSet phldrT="[文本]" custT="1"/>
      <dgm:spPr>
        <a:xfrm>
          <a:off x="0" y="1619171"/>
          <a:ext cx="1702042" cy="828738"/>
        </a:xfrm>
        <a:prstGeom prst="rect">
          <a:avLst/>
        </a:prstGeom>
        <a:solidFill>
          <a:srgbClr val="1CADE4">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zh-CN" altLang="en-US" sz="2800" b="1" dirty="0">
              <a:solidFill>
                <a:sysClr val="window" lastClr="FFFFFF"/>
              </a:solidFill>
              <a:latin typeface="微软雅黑" panose="020B0503020204020204" pitchFamily="34" charset="-122"/>
              <a:ea typeface="微软雅黑" panose="020B0503020204020204" pitchFamily="34" charset="-122"/>
              <a:cs typeface="+mn-cs"/>
            </a:rPr>
            <a:t>集群部署的目的</a:t>
          </a:r>
        </a:p>
      </dgm:t>
    </dgm:pt>
    <dgm:pt modelId="{D7501153-BD29-4043-A686-D2F93CEADFB5}" type="sibTrans" cxnId="{F1E9CBCF-7461-4CAF-A636-4797EE943F1B}">
      <dgm:prSet/>
      <dgm:spPr/>
      <dgm:t>
        <a:bodyPr/>
        <a:lstStyle/>
        <a:p>
          <a:endParaRPr lang="zh-CN" altLang="en-US" sz="2800" b="1">
            <a:latin typeface="微软雅黑" panose="020B0503020204020204" pitchFamily="34" charset="-122"/>
            <a:ea typeface="微软雅黑" panose="020B0503020204020204" pitchFamily="34" charset="-122"/>
          </a:endParaRPr>
        </a:p>
      </dgm:t>
    </dgm:pt>
    <dgm:pt modelId="{5C1ABA31-12CA-4713-B533-A36BDF86D3EF}" type="parTrans" cxnId="{F1E9CBCF-7461-4CAF-A636-4797EE943F1B}">
      <dgm:prSet/>
      <dgm:spPr/>
      <dgm:t>
        <a:bodyPr/>
        <a:lstStyle/>
        <a:p>
          <a:endParaRPr lang="zh-CN" altLang="en-US" sz="2800" b="1">
            <a:latin typeface="微软雅黑" panose="020B0503020204020204" pitchFamily="34" charset="-122"/>
            <a:ea typeface="微软雅黑" panose="020B0503020204020204" pitchFamily="34" charset="-122"/>
          </a:endParaRPr>
        </a:p>
      </dgm:t>
    </dgm:pt>
    <dgm:pt modelId="{48CC0041-4AF2-44B2-897C-030C6A0F13A2}" type="pres">
      <dgm:prSet presAssocID="{6FE04F6E-87E8-4421-919A-E8AB460EC8AD}" presName="Name0" presStyleCnt="0">
        <dgm:presLayoutVars>
          <dgm:chPref val="1"/>
          <dgm:dir/>
          <dgm:animOne val="branch"/>
          <dgm:animLvl val="lvl"/>
          <dgm:resizeHandles val="exact"/>
        </dgm:presLayoutVars>
      </dgm:prSet>
      <dgm:spPr/>
    </dgm:pt>
    <dgm:pt modelId="{8030F9BC-741A-4019-8292-0773EC6BE174}" type="pres">
      <dgm:prSet presAssocID="{544D448A-6B73-4BBF-AFAF-7A671D5FDCC4}" presName="root1" presStyleCnt="0"/>
      <dgm:spPr/>
    </dgm:pt>
    <dgm:pt modelId="{CF6C76A8-E09A-4666-89F2-99BC46488527}" type="pres">
      <dgm:prSet presAssocID="{544D448A-6B73-4BBF-AFAF-7A671D5FDCC4}" presName="LevelOneTextNode" presStyleLbl="node0" presStyleIdx="0" presStyleCnt="1" custAng="5400000" custScaleX="104078" custScaleY="40613" custLinFactX="-4349" custLinFactNeighborX="-100000" custLinFactNeighborY="-1191">
        <dgm:presLayoutVars>
          <dgm:chPref val="3"/>
        </dgm:presLayoutVars>
      </dgm:prSet>
      <dgm:spPr/>
    </dgm:pt>
    <dgm:pt modelId="{4F09B09D-FE96-4863-AEBB-A58011A02046}" type="pres">
      <dgm:prSet presAssocID="{544D448A-6B73-4BBF-AFAF-7A671D5FDCC4}" presName="level2hierChild" presStyleCnt="0"/>
      <dgm:spPr/>
    </dgm:pt>
    <dgm:pt modelId="{D3252DEE-0639-4A71-9821-CEB6C6E21354}" type="pres">
      <dgm:prSet presAssocID="{935CA6B0-219B-4A60-9352-3FF057AF6FC1}" presName="conn2-1" presStyleLbl="parChTrans1D2" presStyleIdx="0" presStyleCnt="3"/>
      <dgm:spPr/>
    </dgm:pt>
    <dgm:pt modelId="{5F7318E9-9A26-4AAD-B232-E80853D79E65}" type="pres">
      <dgm:prSet presAssocID="{935CA6B0-219B-4A60-9352-3FF057AF6FC1}" presName="connTx" presStyleLbl="parChTrans1D2" presStyleIdx="0" presStyleCnt="3"/>
      <dgm:spPr/>
    </dgm:pt>
    <dgm:pt modelId="{EB6C53D0-1016-4408-ACF7-ABA70094ABCC}" type="pres">
      <dgm:prSet presAssocID="{8A3B18C1-DF2C-4682-95B6-4DB0D70CEBC0}" presName="root2" presStyleCnt="0"/>
      <dgm:spPr/>
    </dgm:pt>
    <dgm:pt modelId="{79AD8562-50E4-422D-BF3C-3DF70BBFC095}" type="pres">
      <dgm:prSet presAssocID="{8A3B18C1-DF2C-4682-95B6-4DB0D70CEBC0}" presName="LevelTwoTextNode" presStyleLbl="node2" presStyleIdx="0" presStyleCnt="3" custLinFactNeighborX="-28928" custLinFactNeighborY="129">
        <dgm:presLayoutVars>
          <dgm:chPref val="3"/>
        </dgm:presLayoutVars>
      </dgm:prSet>
      <dgm:spPr/>
    </dgm:pt>
    <dgm:pt modelId="{9A22B573-0CEB-4781-A99E-09F49FD3A213}" type="pres">
      <dgm:prSet presAssocID="{8A3B18C1-DF2C-4682-95B6-4DB0D70CEBC0}" presName="level3hierChild" presStyleCnt="0"/>
      <dgm:spPr/>
    </dgm:pt>
    <dgm:pt modelId="{26D31339-7A5B-47C9-81A2-0299E44E2320}" type="pres">
      <dgm:prSet presAssocID="{F2708DA6-052C-49E6-9AA2-D227179CD571}" presName="conn2-1" presStyleLbl="parChTrans1D2" presStyleIdx="1" presStyleCnt="3"/>
      <dgm:spPr/>
    </dgm:pt>
    <dgm:pt modelId="{BAB7DBC5-798A-45D2-B675-DB39D4159E35}" type="pres">
      <dgm:prSet presAssocID="{F2708DA6-052C-49E6-9AA2-D227179CD571}" presName="connTx" presStyleLbl="parChTrans1D2" presStyleIdx="1" presStyleCnt="3"/>
      <dgm:spPr/>
    </dgm:pt>
    <dgm:pt modelId="{691C2F4B-B386-49E5-AC3C-336A11FD6928}" type="pres">
      <dgm:prSet presAssocID="{E52A807A-EA98-42BF-99BB-0600D2D97B6F}" presName="root2" presStyleCnt="0"/>
      <dgm:spPr/>
    </dgm:pt>
    <dgm:pt modelId="{5DF3C22E-AF41-405D-9529-F5FF75854638}" type="pres">
      <dgm:prSet presAssocID="{E52A807A-EA98-42BF-99BB-0600D2D97B6F}" presName="LevelTwoTextNode" presStyleLbl="node2" presStyleIdx="1" presStyleCnt="3" custLinFactNeighborX="-28928" custLinFactNeighborY="551">
        <dgm:presLayoutVars>
          <dgm:chPref val="3"/>
        </dgm:presLayoutVars>
      </dgm:prSet>
      <dgm:spPr/>
    </dgm:pt>
    <dgm:pt modelId="{D0D69CDB-C1A3-4120-811D-670B8DC2F868}" type="pres">
      <dgm:prSet presAssocID="{E52A807A-EA98-42BF-99BB-0600D2D97B6F}" presName="level3hierChild" presStyleCnt="0"/>
      <dgm:spPr/>
    </dgm:pt>
    <dgm:pt modelId="{54C30E06-9DCB-4929-94AC-CA6BD0763F50}" type="pres">
      <dgm:prSet presAssocID="{7CF72F06-54BF-41D7-9DC6-9A71EBC70355}" presName="conn2-1" presStyleLbl="parChTrans1D2" presStyleIdx="2" presStyleCnt="3"/>
      <dgm:spPr/>
    </dgm:pt>
    <dgm:pt modelId="{0D77DC42-E14E-4F7F-ABC7-F6F6C0431A98}" type="pres">
      <dgm:prSet presAssocID="{7CF72F06-54BF-41D7-9DC6-9A71EBC70355}" presName="connTx" presStyleLbl="parChTrans1D2" presStyleIdx="2" presStyleCnt="3"/>
      <dgm:spPr/>
    </dgm:pt>
    <dgm:pt modelId="{A4B9B4A0-2054-43A7-80B0-E16A720599E6}" type="pres">
      <dgm:prSet presAssocID="{D0B53BE3-80A7-43E0-BCFD-78A553B1AB0A}" presName="root2" presStyleCnt="0"/>
      <dgm:spPr/>
    </dgm:pt>
    <dgm:pt modelId="{65F3EDE6-C63B-47CD-BB40-2E28147A7B60}" type="pres">
      <dgm:prSet presAssocID="{D0B53BE3-80A7-43E0-BCFD-78A553B1AB0A}" presName="LevelTwoTextNode" presStyleLbl="node2" presStyleIdx="2" presStyleCnt="3" custLinFactNeighborX="-28849" custLinFactNeighborY="-8590">
        <dgm:presLayoutVars>
          <dgm:chPref val="3"/>
        </dgm:presLayoutVars>
      </dgm:prSet>
      <dgm:spPr/>
    </dgm:pt>
    <dgm:pt modelId="{C525CEBF-8839-4943-A5B0-1C57B3EF8531}" type="pres">
      <dgm:prSet presAssocID="{D0B53BE3-80A7-43E0-BCFD-78A553B1AB0A}" presName="level3hierChild" presStyleCnt="0"/>
      <dgm:spPr/>
    </dgm:pt>
  </dgm:ptLst>
  <dgm:cxnLst>
    <dgm:cxn modelId="{CD37F801-8C45-4C4D-BCA9-C13FF44411D9}" type="presOf" srcId="{544D448A-6B73-4BBF-AFAF-7A671D5FDCC4}" destId="{CF6C76A8-E09A-4666-89F2-99BC46488527}" srcOrd="0" destOrd="0" presId="urn:microsoft.com/office/officeart/2008/layout/HorizontalMultiLevelHierarchy"/>
    <dgm:cxn modelId="{85DE5F29-92F5-4960-9E24-B33028D7D11A}" type="presOf" srcId="{935CA6B0-219B-4A60-9352-3FF057AF6FC1}" destId="{5F7318E9-9A26-4AAD-B232-E80853D79E65}" srcOrd="1" destOrd="0" presId="urn:microsoft.com/office/officeart/2008/layout/HorizontalMultiLevelHierarchy"/>
    <dgm:cxn modelId="{89DAC14A-5291-443F-8650-7EFF551DA002}" type="presOf" srcId="{D0B53BE3-80A7-43E0-BCFD-78A553B1AB0A}" destId="{65F3EDE6-C63B-47CD-BB40-2E28147A7B60}" srcOrd="0" destOrd="0" presId="urn:microsoft.com/office/officeart/2008/layout/HorizontalMultiLevelHierarchy"/>
    <dgm:cxn modelId="{3DD96C6F-C331-4278-9C25-BFC8E2DB9720}" type="presOf" srcId="{8A3B18C1-DF2C-4682-95B6-4DB0D70CEBC0}" destId="{79AD8562-50E4-422D-BF3C-3DF70BBFC095}" srcOrd="0" destOrd="0" presId="urn:microsoft.com/office/officeart/2008/layout/HorizontalMultiLevelHierarchy"/>
    <dgm:cxn modelId="{A1615458-0971-4466-8B68-7F9C43256787}" type="presOf" srcId="{F2708DA6-052C-49E6-9AA2-D227179CD571}" destId="{BAB7DBC5-798A-45D2-B675-DB39D4159E35}" srcOrd="1" destOrd="0" presId="urn:microsoft.com/office/officeart/2008/layout/HorizontalMultiLevelHierarchy"/>
    <dgm:cxn modelId="{E0E0277A-1537-40B3-9E06-CA50B58FC78E}" srcId="{544D448A-6B73-4BBF-AFAF-7A671D5FDCC4}" destId="{E52A807A-EA98-42BF-99BB-0600D2D97B6F}" srcOrd="1" destOrd="0" parTransId="{F2708DA6-052C-49E6-9AA2-D227179CD571}" sibTransId="{D8F6D942-DFE6-4B6D-AA25-9DAD4EA86720}"/>
    <dgm:cxn modelId="{A86CB6AF-152E-4044-BF90-685B510A139F}" type="presOf" srcId="{7CF72F06-54BF-41D7-9DC6-9A71EBC70355}" destId="{0D77DC42-E14E-4F7F-ABC7-F6F6C0431A98}" srcOrd="1" destOrd="0" presId="urn:microsoft.com/office/officeart/2008/layout/HorizontalMultiLevelHierarchy"/>
    <dgm:cxn modelId="{C9ECFDB7-FA27-4BF0-8BD5-088DE66B7C79}" type="presOf" srcId="{F2708DA6-052C-49E6-9AA2-D227179CD571}" destId="{26D31339-7A5B-47C9-81A2-0299E44E2320}" srcOrd="0" destOrd="0" presId="urn:microsoft.com/office/officeart/2008/layout/HorizontalMultiLevelHierarchy"/>
    <dgm:cxn modelId="{F1E9CBCF-7461-4CAF-A636-4797EE943F1B}" srcId="{6FE04F6E-87E8-4421-919A-E8AB460EC8AD}" destId="{544D448A-6B73-4BBF-AFAF-7A671D5FDCC4}" srcOrd="0" destOrd="0" parTransId="{5C1ABA31-12CA-4713-B533-A36BDF86D3EF}" sibTransId="{D7501153-BD29-4043-A686-D2F93CEADFB5}"/>
    <dgm:cxn modelId="{0FB29ED3-8390-4E76-98F6-F278ABF71236}" srcId="{544D448A-6B73-4BBF-AFAF-7A671D5FDCC4}" destId="{8A3B18C1-DF2C-4682-95B6-4DB0D70CEBC0}" srcOrd="0" destOrd="0" parTransId="{935CA6B0-219B-4A60-9352-3FF057AF6FC1}" sibTransId="{41D5FF19-46F9-4505-91A8-4FAE1523A322}"/>
    <dgm:cxn modelId="{B7762FD6-7181-4AEB-840C-4BE104EBAF64}" type="presOf" srcId="{E52A807A-EA98-42BF-99BB-0600D2D97B6F}" destId="{5DF3C22E-AF41-405D-9529-F5FF75854638}" srcOrd="0" destOrd="0" presId="urn:microsoft.com/office/officeart/2008/layout/HorizontalMultiLevelHierarchy"/>
    <dgm:cxn modelId="{90466DDA-0669-4108-93A4-E966988FD1E3}" type="presOf" srcId="{935CA6B0-219B-4A60-9352-3FF057AF6FC1}" destId="{D3252DEE-0639-4A71-9821-CEB6C6E21354}" srcOrd="0" destOrd="0" presId="urn:microsoft.com/office/officeart/2008/layout/HorizontalMultiLevelHierarchy"/>
    <dgm:cxn modelId="{415015E0-50FA-42A3-9F94-8AD61E8AFCC2}" type="presOf" srcId="{6FE04F6E-87E8-4421-919A-E8AB460EC8AD}" destId="{48CC0041-4AF2-44B2-897C-030C6A0F13A2}" srcOrd="0" destOrd="0" presId="urn:microsoft.com/office/officeart/2008/layout/HorizontalMultiLevelHierarchy"/>
    <dgm:cxn modelId="{ACD01DE3-7F92-41C9-9AA8-F7898AD13CEF}" srcId="{544D448A-6B73-4BBF-AFAF-7A671D5FDCC4}" destId="{D0B53BE3-80A7-43E0-BCFD-78A553B1AB0A}" srcOrd="2" destOrd="0" parTransId="{7CF72F06-54BF-41D7-9DC6-9A71EBC70355}" sibTransId="{A9B146E8-99D8-4164-8D6A-DC77B00E6A69}"/>
    <dgm:cxn modelId="{867541F6-E242-4898-A150-8ED09AC1D3F8}" type="presOf" srcId="{7CF72F06-54BF-41D7-9DC6-9A71EBC70355}" destId="{54C30E06-9DCB-4929-94AC-CA6BD0763F50}" srcOrd="0" destOrd="0" presId="urn:microsoft.com/office/officeart/2008/layout/HorizontalMultiLevelHierarchy"/>
    <dgm:cxn modelId="{462D18BB-14A1-44AC-A68A-1889905226F8}" type="presParOf" srcId="{48CC0041-4AF2-44B2-897C-030C6A0F13A2}" destId="{8030F9BC-741A-4019-8292-0773EC6BE174}" srcOrd="0" destOrd="0" presId="urn:microsoft.com/office/officeart/2008/layout/HorizontalMultiLevelHierarchy"/>
    <dgm:cxn modelId="{B43A5054-3DEC-4FD1-8445-43BE005F9C02}" type="presParOf" srcId="{8030F9BC-741A-4019-8292-0773EC6BE174}" destId="{CF6C76A8-E09A-4666-89F2-99BC46488527}" srcOrd="0" destOrd="0" presId="urn:microsoft.com/office/officeart/2008/layout/HorizontalMultiLevelHierarchy"/>
    <dgm:cxn modelId="{AD147197-4D3E-4A18-96CC-DFD1F0AAB348}" type="presParOf" srcId="{8030F9BC-741A-4019-8292-0773EC6BE174}" destId="{4F09B09D-FE96-4863-AEBB-A58011A02046}" srcOrd="1" destOrd="0" presId="urn:microsoft.com/office/officeart/2008/layout/HorizontalMultiLevelHierarchy"/>
    <dgm:cxn modelId="{84116304-82AB-4E51-A3AC-0B38D28F3B6E}" type="presParOf" srcId="{4F09B09D-FE96-4863-AEBB-A58011A02046}" destId="{D3252DEE-0639-4A71-9821-CEB6C6E21354}" srcOrd="0" destOrd="0" presId="urn:microsoft.com/office/officeart/2008/layout/HorizontalMultiLevelHierarchy"/>
    <dgm:cxn modelId="{245B374D-43CB-427E-97FD-5E1B2C0E282B}" type="presParOf" srcId="{D3252DEE-0639-4A71-9821-CEB6C6E21354}" destId="{5F7318E9-9A26-4AAD-B232-E80853D79E65}" srcOrd="0" destOrd="0" presId="urn:microsoft.com/office/officeart/2008/layout/HorizontalMultiLevelHierarchy"/>
    <dgm:cxn modelId="{8B8AB44B-1D91-41E9-996D-F377E8B6DA1E}" type="presParOf" srcId="{4F09B09D-FE96-4863-AEBB-A58011A02046}" destId="{EB6C53D0-1016-4408-ACF7-ABA70094ABCC}" srcOrd="1" destOrd="0" presId="urn:microsoft.com/office/officeart/2008/layout/HorizontalMultiLevelHierarchy"/>
    <dgm:cxn modelId="{A15BF116-9F01-4A64-89BD-4803EC428D52}" type="presParOf" srcId="{EB6C53D0-1016-4408-ACF7-ABA70094ABCC}" destId="{79AD8562-50E4-422D-BF3C-3DF70BBFC095}" srcOrd="0" destOrd="0" presId="urn:microsoft.com/office/officeart/2008/layout/HorizontalMultiLevelHierarchy"/>
    <dgm:cxn modelId="{37A5B8AC-2DB4-4F69-AFC4-9AB05CDF6445}" type="presParOf" srcId="{EB6C53D0-1016-4408-ACF7-ABA70094ABCC}" destId="{9A22B573-0CEB-4781-A99E-09F49FD3A213}" srcOrd="1" destOrd="0" presId="urn:microsoft.com/office/officeart/2008/layout/HorizontalMultiLevelHierarchy"/>
    <dgm:cxn modelId="{131E19FB-93D4-4DD3-ADC0-E43A04885B3D}" type="presParOf" srcId="{4F09B09D-FE96-4863-AEBB-A58011A02046}" destId="{26D31339-7A5B-47C9-81A2-0299E44E2320}" srcOrd="2" destOrd="0" presId="urn:microsoft.com/office/officeart/2008/layout/HorizontalMultiLevelHierarchy"/>
    <dgm:cxn modelId="{BEF39B31-8923-4C6F-988F-80F88A60FD9D}" type="presParOf" srcId="{26D31339-7A5B-47C9-81A2-0299E44E2320}" destId="{BAB7DBC5-798A-45D2-B675-DB39D4159E35}" srcOrd="0" destOrd="0" presId="urn:microsoft.com/office/officeart/2008/layout/HorizontalMultiLevelHierarchy"/>
    <dgm:cxn modelId="{599ECFBD-28A1-4B57-860C-B26735AB3A7A}" type="presParOf" srcId="{4F09B09D-FE96-4863-AEBB-A58011A02046}" destId="{691C2F4B-B386-49E5-AC3C-336A11FD6928}" srcOrd="3" destOrd="0" presId="urn:microsoft.com/office/officeart/2008/layout/HorizontalMultiLevelHierarchy"/>
    <dgm:cxn modelId="{5967CB6E-23EB-43BE-A034-3FBCD5EC9568}" type="presParOf" srcId="{691C2F4B-B386-49E5-AC3C-336A11FD6928}" destId="{5DF3C22E-AF41-405D-9529-F5FF75854638}" srcOrd="0" destOrd="0" presId="urn:microsoft.com/office/officeart/2008/layout/HorizontalMultiLevelHierarchy"/>
    <dgm:cxn modelId="{3DF677CF-D74F-4862-803E-959729998309}" type="presParOf" srcId="{691C2F4B-B386-49E5-AC3C-336A11FD6928}" destId="{D0D69CDB-C1A3-4120-811D-670B8DC2F868}" srcOrd="1" destOrd="0" presId="urn:microsoft.com/office/officeart/2008/layout/HorizontalMultiLevelHierarchy"/>
    <dgm:cxn modelId="{6498B023-A2EA-48BD-9F94-782E87D2198C}" type="presParOf" srcId="{4F09B09D-FE96-4863-AEBB-A58011A02046}" destId="{54C30E06-9DCB-4929-94AC-CA6BD0763F50}" srcOrd="4" destOrd="0" presId="urn:microsoft.com/office/officeart/2008/layout/HorizontalMultiLevelHierarchy"/>
    <dgm:cxn modelId="{FA5FD52D-E0A0-4567-9900-A331CCDC9680}" type="presParOf" srcId="{54C30E06-9DCB-4929-94AC-CA6BD0763F50}" destId="{0D77DC42-E14E-4F7F-ABC7-F6F6C0431A98}" srcOrd="0" destOrd="0" presId="urn:microsoft.com/office/officeart/2008/layout/HorizontalMultiLevelHierarchy"/>
    <dgm:cxn modelId="{33952CDE-1656-45A1-B4DF-8A86333C81DE}" type="presParOf" srcId="{4F09B09D-FE96-4863-AEBB-A58011A02046}" destId="{A4B9B4A0-2054-43A7-80B0-E16A720599E6}" srcOrd="5" destOrd="0" presId="urn:microsoft.com/office/officeart/2008/layout/HorizontalMultiLevelHierarchy"/>
    <dgm:cxn modelId="{F2998A80-6DC2-4C33-8242-2882B9569532}" type="presParOf" srcId="{A4B9B4A0-2054-43A7-80B0-E16A720599E6}" destId="{65F3EDE6-C63B-47CD-BB40-2E28147A7B60}" srcOrd="0" destOrd="0" presId="urn:microsoft.com/office/officeart/2008/layout/HorizontalMultiLevelHierarchy"/>
    <dgm:cxn modelId="{363869B3-B784-482B-81F8-5815B1C65C37}" type="presParOf" srcId="{A4B9B4A0-2054-43A7-80B0-E16A720599E6}" destId="{C525CEBF-8839-4943-A5B0-1C57B3EF8531}"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36D069-51C9-46BB-A3D3-632A816F6945}"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zh-CN" altLang="en-US"/>
        </a:p>
      </dgm:t>
    </dgm:pt>
    <dgm:pt modelId="{6ED11D48-BBDC-4D8C-AB5E-EF03075F6F90}">
      <dgm:prSet phldrT="[文本]" custT="1"/>
      <dgm:spPr>
        <a:xfrm>
          <a:off x="1496825" y="1340865"/>
          <a:ext cx="1282993" cy="893910"/>
        </a:xfrm>
        <a:prstGeom prst="roundRect">
          <a:avLst/>
        </a:prstGeom>
        <a:solidFill>
          <a:srgbClr val="2683C6">
            <a:tint val="4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zh-CN" altLang="en-US" sz="2800" b="1"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云智天枢</a:t>
          </a:r>
        </a:p>
      </dgm:t>
    </dgm:pt>
    <dgm:pt modelId="{7CC5D415-8CB8-4F3C-9A2E-6361E9B185B3}" type="parTrans" cxnId="{400C81A5-0572-438C-A6FE-059F0CAFE7E5}">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AC85BC2D-FF88-4D42-A792-3878929C8211}" type="sibTrans" cxnId="{400C81A5-0572-438C-A6FE-059F0CAFE7E5}">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2F5F438F-79AD-4D1F-BDE2-8076A704EA2C}">
      <dgm:prSet phldrT="[文本]" custT="1"/>
      <dgm:spPr>
        <a:xfrm rot="16200000">
          <a:off x="175250" y="-175250"/>
          <a:ext cx="1787821" cy="2138322"/>
        </a:xfrm>
        <a:prstGeom prst="round1Rect">
          <a:avLst/>
        </a:prstGeom>
        <a:solidFill>
          <a:srgbClr val="3E8853">
            <a:lumMod val="60000"/>
            <a:lumOff val="40000"/>
          </a:srgbClr>
        </a:solidFill>
        <a:ln w="25400" cap="flat" cmpd="sng" algn="ctr">
          <a:solidFill>
            <a:sysClr val="window" lastClr="FFFFFF">
              <a:hueOff val="0"/>
              <a:satOff val="0"/>
              <a:lumOff val="0"/>
              <a:alphaOff val="0"/>
            </a:sysClr>
          </a:solidFill>
          <a:prstDash val="solid"/>
        </a:ln>
        <a:effectLst/>
      </dgm:spPr>
      <dgm:t>
        <a:bodyPr/>
        <a:lstStyle/>
        <a:p>
          <a:pPr>
            <a:buNone/>
          </a:pPr>
          <a:r>
            <a:rPr lang="zh-CN" altLang="en-US" sz="2400" dirty="0">
              <a:solidFill>
                <a:sysClr val="window" lastClr="FFFFFF"/>
              </a:solidFill>
              <a:latin typeface="微软雅黑"/>
              <a:ea typeface="微软雅黑"/>
              <a:cs typeface="+mn-cs"/>
            </a:rPr>
            <a:t>金融保险</a:t>
          </a:r>
          <a:r>
            <a:rPr lang="en-US" altLang="zh-CN" sz="2400" dirty="0">
              <a:solidFill>
                <a:sysClr val="window" lastClr="FFFFFF"/>
              </a:solidFill>
              <a:latin typeface="微软雅黑"/>
              <a:ea typeface="微软雅黑"/>
              <a:cs typeface="+mn-cs"/>
            </a:rPr>
            <a:t>:</a:t>
          </a:r>
        </a:p>
        <a:p>
          <a:pPr>
            <a:buNone/>
          </a:pPr>
          <a:r>
            <a:rPr lang="zh-CN" altLang="en-US" sz="2400" dirty="0">
              <a:solidFill>
                <a:sysClr val="window" lastClr="FFFFFF"/>
              </a:solidFill>
              <a:latin typeface="微软雅黑"/>
              <a:ea typeface="微软雅黑"/>
              <a:cs typeface="+mn-cs"/>
            </a:rPr>
            <a:t>智能理赔、智慧核保、智能</a:t>
          </a:r>
          <a:r>
            <a:rPr lang="en-US" altLang="zh-CN" sz="2400" dirty="0">
              <a:solidFill>
                <a:sysClr val="window" lastClr="FFFFFF"/>
              </a:solidFill>
              <a:latin typeface="微软雅黑"/>
              <a:ea typeface="微软雅黑"/>
              <a:cs typeface="+mn-cs"/>
            </a:rPr>
            <a:t>KYC</a:t>
          </a:r>
        </a:p>
      </dgm:t>
    </dgm:pt>
    <dgm:pt modelId="{0AAD0957-BF00-450F-B2AC-BA32C625FDCA}" type="parTrans" cxnId="{26261245-5BD1-40EA-8620-DA22FD926B96}">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7B368729-4AC3-48CE-9212-B4D991F2182E}" type="sibTrans" cxnId="{26261245-5BD1-40EA-8620-DA22FD926B96}">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AF72FAD7-5B61-4DEB-B7D2-0EA46380431B}">
      <dgm:prSet phldrT="[文本]" custT="1"/>
      <dgm:spPr>
        <a:xfrm>
          <a:off x="2138322" y="0"/>
          <a:ext cx="2138322" cy="1787821"/>
        </a:xfrm>
        <a:prstGeom prst="round1Rect">
          <a:avLst/>
        </a:prstGeom>
        <a:solidFill>
          <a:srgbClr val="3E8853">
            <a:lumMod val="60000"/>
            <a:lumOff val="40000"/>
          </a:srgbClr>
        </a:solidFill>
        <a:ln w="25400" cap="flat" cmpd="sng" algn="ctr">
          <a:solidFill>
            <a:sysClr val="window" lastClr="FFFFFF">
              <a:hueOff val="0"/>
              <a:satOff val="0"/>
              <a:lumOff val="0"/>
              <a:alphaOff val="0"/>
            </a:sysClr>
          </a:solidFill>
          <a:prstDash val="solid"/>
        </a:ln>
        <a:effectLst/>
      </dgm:spPr>
      <dgm:t>
        <a:bodyPr/>
        <a:lstStyle/>
        <a:p>
          <a:pPr>
            <a:buNone/>
          </a:pPr>
          <a:r>
            <a:rPr lang="zh-CN" altLang="en-US" sz="2400" dirty="0">
              <a:solidFill>
                <a:sysClr val="window" lastClr="FFFFFF"/>
              </a:solidFill>
              <a:latin typeface="微软雅黑"/>
              <a:ea typeface="微软雅黑"/>
              <a:cs typeface="+mn-cs"/>
            </a:rPr>
            <a:t>智慧交通</a:t>
          </a:r>
          <a:r>
            <a:rPr lang="en-US" altLang="zh-CN" sz="2400" dirty="0">
              <a:solidFill>
                <a:sysClr val="window" lastClr="FFFFFF"/>
              </a:solidFill>
              <a:latin typeface="微软雅黑"/>
              <a:ea typeface="微软雅黑"/>
              <a:cs typeface="+mn-cs"/>
            </a:rPr>
            <a:t>:</a:t>
          </a:r>
        </a:p>
        <a:p>
          <a:pPr>
            <a:buNone/>
          </a:pPr>
          <a:r>
            <a:rPr lang="zh-CN" altLang="en-US" sz="2400" dirty="0">
              <a:solidFill>
                <a:sysClr val="window" lastClr="FFFFFF"/>
              </a:solidFill>
              <a:latin typeface="微软雅黑"/>
              <a:ea typeface="微软雅黑"/>
              <a:cs typeface="+mn-cs"/>
            </a:rPr>
            <a:t>轨迹人流分析、地铁</a:t>
          </a:r>
          <a:r>
            <a:rPr lang="en-US" altLang="zh-CN" sz="2400" dirty="0">
              <a:solidFill>
                <a:sysClr val="window" lastClr="FFFFFF"/>
              </a:solidFill>
              <a:latin typeface="微软雅黑"/>
              <a:ea typeface="微软雅黑"/>
              <a:cs typeface="+mn-cs"/>
            </a:rPr>
            <a:t>X</a:t>
          </a:r>
          <a:r>
            <a:rPr lang="zh-CN" altLang="en-US" sz="2400" dirty="0">
              <a:solidFill>
                <a:sysClr val="window" lastClr="FFFFFF"/>
              </a:solidFill>
              <a:latin typeface="微软雅黑"/>
              <a:ea typeface="微软雅黑"/>
              <a:cs typeface="+mn-cs"/>
            </a:rPr>
            <a:t>光机智能判图</a:t>
          </a:r>
          <a:endParaRPr lang="zh-CN" altLang="en-US" sz="2400" b="1" dirty="0">
            <a:solidFill>
              <a:sysClr val="window" lastClr="FFFFFF"/>
            </a:solidFill>
            <a:latin typeface="微软雅黑"/>
            <a:ea typeface="微软雅黑"/>
            <a:cs typeface="+mn-cs"/>
          </a:endParaRPr>
        </a:p>
      </dgm:t>
    </dgm:pt>
    <dgm:pt modelId="{E33F5765-37FB-4629-83FA-2C4A70749CA8}" type="parTrans" cxnId="{9EBCC5EB-7E5F-4A38-B4E2-46E8F5208261}">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AA68E02A-8388-40F5-9E44-6F30133B7AC1}" type="sibTrans" cxnId="{9EBCC5EB-7E5F-4A38-B4E2-46E8F5208261}">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F81C1806-C2ED-4029-97A1-D2C3C0B4EAB8}">
      <dgm:prSet phldrT="[文本]" custT="1"/>
      <dgm:spPr>
        <a:xfrm rot="10800000">
          <a:off x="0" y="1787821"/>
          <a:ext cx="2138322" cy="1787821"/>
        </a:xfrm>
        <a:prstGeom prst="round1Rect">
          <a:avLst/>
        </a:prstGeom>
        <a:solidFill>
          <a:srgbClr val="3E8853">
            <a:lumMod val="60000"/>
            <a:lumOff val="40000"/>
          </a:srgbClr>
        </a:solidFill>
        <a:ln w="25400" cap="flat" cmpd="sng" algn="ctr">
          <a:solidFill>
            <a:sysClr val="window" lastClr="FFFFFF">
              <a:hueOff val="0"/>
              <a:satOff val="0"/>
              <a:lumOff val="0"/>
              <a:alphaOff val="0"/>
            </a:sysClr>
          </a:solidFill>
          <a:prstDash val="solid"/>
        </a:ln>
        <a:effectLst/>
      </dgm:spPr>
      <dgm:t>
        <a:bodyPr anchor="t"/>
        <a:lstStyle/>
        <a:p>
          <a:pPr>
            <a:buNone/>
          </a:pPr>
          <a:r>
            <a:rPr lang="zh-CN" altLang="en-US" sz="2400" dirty="0">
              <a:solidFill>
                <a:sysClr val="window" lastClr="FFFFFF"/>
              </a:solidFill>
              <a:latin typeface="微软雅黑"/>
              <a:ea typeface="微软雅黑"/>
              <a:cs typeface="+mn-cs"/>
            </a:rPr>
            <a:t>泛安防</a:t>
          </a:r>
          <a:r>
            <a:rPr lang="en-US" altLang="zh-CN" sz="2400" dirty="0">
              <a:solidFill>
                <a:sysClr val="window" lastClr="FFFFFF"/>
              </a:solidFill>
              <a:latin typeface="微软雅黑"/>
              <a:ea typeface="微软雅黑"/>
              <a:cs typeface="+mn-cs"/>
            </a:rPr>
            <a:t>:</a:t>
          </a:r>
        </a:p>
        <a:p>
          <a:pPr>
            <a:buNone/>
          </a:pPr>
          <a:r>
            <a:rPr lang="zh-CN" altLang="en-US" sz="2400" dirty="0">
              <a:solidFill>
                <a:sysClr val="window" lastClr="FFFFFF"/>
              </a:solidFill>
              <a:latin typeface="微软雅黑"/>
              <a:ea typeface="微软雅黑"/>
              <a:cs typeface="+mn-cs"/>
            </a:rPr>
            <a:t>智慧园区、综治小区、智慧工地</a:t>
          </a:r>
          <a:endParaRPr lang="zh-CN" altLang="en-US" sz="2400" b="1" dirty="0">
            <a:solidFill>
              <a:sysClr val="window" lastClr="FFFFFF"/>
            </a:solidFill>
            <a:latin typeface="微软雅黑"/>
            <a:ea typeface="微软雅黑"/>
            <a:cs typeface="+mn-cs"/>
          </a:endParaRPr>
        </a:p>
      </dgm:t>
    </dgm:pt>
    <dgm:pt modelId="{21A792A1-053D-411A-96DB-1BA10B78FE57}" type="parTrans" cxnId="{270AC29D-A23F-4654-A714-A5FC43E0EDBF}">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A681FB2D-298D-48B5-A70A-9EE897DC1873}" type="sibTrans" cxnId="{270AC29D-A23F-4654-A714-A5FC43E0EDBF}">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FB68987D-A0FC-4E14-B109-7C121D03E2F0}">
      <dgm:prSet phldrT="[文本]" custT="1"/>
      <dgm:spPr>
        <a:xfrm rot="5400000">
          <a:off x="2313572" y="1612570"/>
          <a:ext cx="1787821" cy="2138322"/>
        </a:xfrm>
        <a:prstGeom prst="round1Rect">
          <a:avLst/>
        </a:prstGeom>
        <a:solidFill>
          <a:srgbClr val="3E8853">
            <a:lumMod val="60000"/>
            <a:lumOff val="40000"/>
          </a:srgbClr>
        </a:solidFill>
        <a:ln w="25400" cap="flat" cmpd="sng" algn="ctr">
          <a:solidFill>
            <a:sysClr val="window" lastClr="FFFFFF">
              <a:hueOff val="0"/>
              <a:satOff val="0"/>
              <a:lumOff val="0"/>
              <a:alphaOff val="0"/>
            </a:sysClr>
          </a:solidFill>
          <a:prstDash val="solid"/>
        </a:ln>
        <a:effectLst/>
      </dgm:spPr>
      <dgm:t>
        <a:bodyPr/>
        <a:lstStyle/>
        <a:p>
          <a:pPr>
            <a:buNone/>
          </a:pPr>
          <a:r>
            <a:rPr lang="zh-CN" altLang="en-US" sz="2400" dirty="0">
              <a:solidFill>
                <a:sysClr val="window" lastClr="FFFFFF"/>
              </a:solidFill>
              <a:latin typeface="微软雅黑"/>
              <a:ea typeface="微软雅黑"/>
              <a:cs typeface="+mn-cs"/>
            </a:rPr>
            <a:t>公检法司</a:t>
          </a:r>
          <a:r>
            <a:rPr lang="en-US" altLang="zh-CN" sz="2400" dirty="0">
              <a:solidFill>
                <a:sysClr val="window" lastClr="FFFFFF"/>
              </a:solidFill>
              <a:latin typeface="微软雅黑"/>
              <a:ea typeface="微软雅黑"/>
              <a:cs typeface="+mn-cs"/>
            </a:rPr>
            <a:t>:</a:t>
          </a:r>
        </a:p>
        <a:p>
          <a:pPr>
            <a:buNone/>
          </a:pPr>
          <a:r>
            <a:rPr lang="zh-CN" altLang="en-US" sz="2400" dirty="0">
              <a:solidFill>
                <a:sysClr val="window" lastClr="FFFFFF"/>
              </a:solidFill>
              <a:latin typeface="微软雅黑"/>
              <a:ea typeface="微软雅黑"/>
              <a:cs typeface="+mn-cs"/>
            </a:rPr>
            <a:t>雪亮工程、公安大脑、智慧监狱</a:t>
          </a:r>
          <a:endParaRPr lang="zh-CN" altLang="en-US" sz="2400" b="1" dirty="0">
            <a:solidFill>
              <a:sysClr val="window" lastClr="FFFFFF"/>
            </a:solidFill>
            <a:latin typeface="微软雅黑"/>
            <a:ea typeface="微软雅黑"/>
            <a:cs typeface="+mn-cs"/>
          </a:endParaRPr>
        </a:p>
      </dgm:t>
    </dgm:pt>
    <dgm:pt modelId="{46C44574-1793-46C9-ACF0-B5749A93146F}" type="parTrans" cxnId="{D0B5E4E3-E57D-486B-BEE9-8D5836534F14}">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1C427D7F-343A-4B5B-967A-392EBE0D4CE5}" type="sibTrans" cxnId="{D0B5E4E3-E57D-486B-BEE9-8D5836534F14}">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6721E074-43F6-468C-A3A6-C5ED6EC2A6EF}" type="pres">
      <dgm:prSet presAssocID="{DB36D069-51C9-46BB-A3D3-632A816F6945}" presName="diagram" presStyleCnt="0">
        <dgm:presLayoutVars>
          <dgm:chMax val="1"/>
          <dgm:dir/>
          <dgm:animLvl val="ctr"/>
          <dgm:resizeHandles val="exact"/>
        </dgm:presLayoutVars>
      </dgm:prSet>
      <dgm:spPr/>
    </dgm:pt>
    <dgm:pt modelId="{1C0880C1-6E15-4EAC-8C77-C5E45FF9A8A6}" type="pres">
      <dgm:prSet presAssocID="{DB36D069-51C9-46BB-A3D3-632A816F6945}" presName="matrix" presStyleCnt="0"/>
      <dgm:spPr/>
    </dgm:pt>
    <dgm:pt modelId="{CB5C6E90-A9CA-4C32-B0F1-926C448B80FB}" type="pres">
      <dgm:prSet presAssocID="{DB36D069-51C9-46BB-A3D3-632A816F6945}" presName="tile1" presStyleLbl="node1" presStyleIdx="0" presStyleCnt="4"/>
      <dgm:spPr/>
    </dgm:pt>
    <dgm:pt modelId="{1A271AF4-7033-4022-85E8-4CE16BCA8F20}" type="pres">
      <dgm:prSet presAssocID="{DB36D069-51C9-46BB-A3D3-632A816F6945}" presName="tile1text" presStyleLbl="node1" presStyleIdx="0" presStyleCnt="4">
        <dgm:presLayoutVars>
          <dgm:chMax val="0"/>
          <dgm:chPref val="0"/>
          <dgm:bulletEnabled val="1"/>
        </dgm:presLayoutVars>
      </dgm:prSet>
      <dgm:spPr/>
    </dgm:pt>
    <dgm:pt modelId="{935ACABC-3CED-47D3-AD28-B618283C44C9}" type="pres">
      <dgm:prSet presAssocID="{DB36D069-51C9-46BB-A3D3-632A816F6945}" presName="tile2" presStyleLbl="node1" presStyleIdx="1" presStyleCnt="4"/>
      <dgm:spPr/>
    </dgm:pt>
    <dgm:pt modelId="{82456FE0-B73B-4B26-B46D-4B96ECD2B56A}" type="pres">
      <dgm:prSet presAssocID="{DB36D069-51C9-46BB-A3D3-632A816F6945}" presName="tile2text" presStyleLbl="node1" presStyleIdx="1" presStyleCnt="4">
        <dgm:presLayoutVars>
          <dgm:chMax val="0"/>
          <dgm:chPref val="0"/>
          <dgm:bulletEnabled val="1"/>
        </dgm:presLayoutVars>
      </dgm:prSet>
      <dgm:spPr/>
    </dgm:pt>
    <dgm:pt modelId="{B79A4159-C7AA-495D-8FD7-83C551FA1471}" type="pres">
      <dgm:prSet presAssocID="{DB36D069-51C9-46BB-A3D3-632A816F6945}" presName="tile3" presStyleLbl="node1" presStyleIdx="2" presStyleCnt="4" custScaleY="100000" custLinFactNeighborX="-41201" custLinFactNeighborY="36914"/>
      <dgm:spPr/>
    </dgm:pt>
    <dgm:pt modelId="{E1CF44AD-CD02-45BB-88B9-46E39950E8B8}" type="pres">
      <dgm:prSet presAssocID="{DB36D069-51C9-46BB-A3D3-632A816F6945}" presName="tile3text" presStyleLbl="node1" presStyleIdx="2" presStyleCnt="4">
        <dgm:presLayoutVars>
          <dgm:chMax val="0"/>
          <dgm:chPref val="0"/>
          <dgm:bulletEnabled val="1"/>
        </dgm:presLayoutVars>
      </dgm:prSet>
      <dgm:spPr/>
    </dgm:pt>
    <dgm:pt modelId="{5F7CBFED-3EF0-4CCA-BA1E-78F66ECAED8E}" type="pres">
      <dgm:prSet presAssocID="{DB36D069-51C9-46BB-A3D3-632A816F6945}" presName="tile4" presStyleLbl="node1" presStyleIdx="3" presStyleCnt="4"/>
      <dgm:spPr/>
    </dgm:pt>
    <dgm:pt modelId="{CB2EB029-1998-42F2-B0F0-732839EEAFE6}" type="pres">
      <dgm:prSet presAssocID="{DB36D069-51C9-46BB-A3D3-632A816F6945}" presName="tile4text" presStyleLbl="node1" presStyleIdx="3" presStyleCnt="4">
        <dgm:presLayoutVars>
          <dgm:chMax val="0"/>
          <dgm:chPref val="0"/>
          <dgm:bulletEnabled val="1"/>
        </dgm:presLayoutVars>
      </dgm:prSet>
      <dgm:spPr/>
    </dgm:pt>
    <dgm:pt modelId="{F57958D8-3545-4E19-B938-B10EDBB3D69F}" type="pres">
      <dgm:prSet presAssocID="{DB36D069-51C9-46BB-A3D3-632A816F6945}" presName="centerTile" presStyleLbl="fgShp" presStyleIdx="0" presStyleCnt="1">
        <dgm:presLayoutVars>
          <dgm:chMax val="0"/>
          <dgm:chPref val="0"/>
        </dgm:presLayoutVars>
      </dgm:prSet>
      <dgm:spPr/>
    </dgm:pt>
  </dgm:ptLst>
  <dgm:cxnLst>
    <dgm:cxn modelId="{79535106-497C-4B35-B704-04F7A0E8B27F}" type="presOf" srcId="{F81C1806-C2ED-4029-97A1-D2C3C0B4EAB8}" destId="{B79A4159-C7AA-495D-8FD7-83C551FA1471}" srcOrd="0" destOrd="0" presId="urn:microsoft.com/office/officeart/2005/8/layout/matrix1"/>
    <dgm:cxn modelId="{6B2C3B2A-AB94-415B-9FF7-B744FDF5D518}" type="presOf" srcId="{2F5F438F-79AD-4D1F-BDE2-8076A704EA2C}" destId="{1A271AF4-7033-4022-85E8-4CE16BCA8F20}" srcOrd="1" destOrd="0" presId="urn:microsoft.com/office/officeart/2005/8/layout/matrix1"/>
    <dgm:cxn modelId="{E48BB062-48BC-40C0-ACD1-88916F8543E8}" type="presOf" srcId="{2F5F438F-79AD-4D1F-BDE2-8076A704EA2C}" destId="{CB5C6E90-A9CA-4C32-B0F1-926C448B80FB}" srcOrd="0" destOrd="0" presId="urn:microsoft.com/office/officeart/2005/8/layout/matrix1"/>
    <dgm:cxn modelId="{26261245-5BD1-40EA-8620-DA22FD926B96}" srcId="{6ED11D48-BBDC-4D8C-AB5E-EF03075F6F90}" destId="{2F5F438F-79AD-4D1F-BDE2-8076A704EA2C}" srcOrd="0" destOrd="0" parTransId="{0AAD0957-BF00-450F-B2AC-BA32C625FDCA}" sibTransId="{7B368729-4AC3-48CE-9212-B4D991F2182E}"/>
    <dgm:cxn modelId="{62D4E96D-90EA-46B8-9028-02F587239AC0}" type="presOf" srcId="{F81C1806-C2ED-4029-97A1-D2C3C0B4EAB8}" destId="{E1CF44AD-CD02-45BB-88B9-46E39950E8B8}" srcOrd="1" destOrd="0" presId="urn:microsoft.com/office/officeart/2005/8/layout/matrix1"/>
    <dgm:cxn modelId="{111E7F88-0680-4C24-A1ED-6EFCD6CF450D}" type="presOf" srcId="{FB68987D-A0FC-4E14-B109-7C121D03E2F0}" destId="{CB2EB029-1998-42F2-B0F0-732839EEAFE6}" srcOrd="1" destOrd="0" presId="urn:microsoft.com/office/officeart/2005/8/layout/matrix1"/>
    <dgm:cxn modelId="{E4E1B092-1E3E-40E5-9AA2-2B9A5F444B6D}" type="presOf" srcId="{FB68987D-A0FC-4E14-B109-7C121D03E2F0}" destId="{5F7CBFED-3EF0-4CCA-BA1E-78F66ECAED8E}" srcOrd="0" destOrd="0" presId="urn:microsoft.com/office/officeart/2005/8/layout/matrix1"/>
    <dgm:cxn modelId="{40F44693-3F28-4C43-B077-2C8D2426A3E3}" type="presOf" srcId="{AF72FAD7-5B61-4DEB-B7D2-0EA46380431B}" destId="{82456FE0-B73B-4B26-B46D-4B96ECD2B56A}" srcOrd="1" destOrd="0" presId="urn:microsoft.com/office/officeart/2005/8/layout/matrix1"/>
    <dgm:cxn modelId="{7C622894-A487-48CD-90EB-81B166B0EE5F}" type="presOf" srcId="{DB36D069-51C9-46BB-A3D3-632A816F6945}" destId="{6721E074-43F6-468C-A3A6-C5ED6EC2A6EF}" srcOrd="0" destOrd="0" presId="urn:microsoft.com/office/officeart/2005/8/layout/matrix1"/>
    <dgm:cxn modelId="{270AC29D-A23F-4654-A714-A5FC43E0EDBF}" srcId="{6ED11D48-BBDC-4D8C-AB5E-EF03075F6F90}" destId="{F81C1806-C2ED-4029-97A1-D2C3C0B4EAB8}" srcOrd="2" destOrd="0" parTransId="{21A792A1-053D-411A-96DB-1BA10B78FE57}" sibTransId="{A681FB2D-298D-48B5-A70A-9EE897DC1873}"/>
    <dgm:cxn modelId="{400C81A5-0572-438C-A6FE-059F0CAFE7E5}" srcId="{DB36D069-51C9-46BB-A3D3-632A816F6945}" destId="{6ED11D48-BBDC-4D8C-AB5E-EF03075F6F90}" srcOrd="0" destOrd="0" parTransId="{7CC5D415-8CB8-4F3C-9A2E-6361E9B185B3}" sibTransId="{AC85BC2D-FF88-4D42-A792-3878929C8211}"/>
    <dgm:cxn modelId="{F99C54B3-D93C-4523-BFB8-6093F0A4E467}" type="presOf" srcId="{6ED11D48-BBDC-4D8C-AB5E-EF03075F6F90}" destId="{F57958D8-3545-4E19-B938-B10EDBB3D69F}" srcOrd="0" destOrd="0" presId="urn:microsoft.com/office/officeart/2005/8/layout/matrix1"/>
    <dgm:cxn modelId="{D0B5E4E3-E57D-486B-BEE9-8D5836534F14}" srcId="{6ED11D48-BBDC-4D8C-AB5E-EF03075F6F90}" destId="{FB68987D-A0FC-4E14-B109-7C121D03E2F0}" srcOrd="3" destOrd="0" parTransId="{46C44574-1793-46C9-ACF0-B5749A93146F}" sibTransId="{1C427D7F-343A-4B5B-967A-392EBE0D4CE5}"/>
    <dgm:cxn modelId="{9EBCC5EB-7E5F-4A38-B4E2-46E8F5208261}" srcId="{6ED11D48-BBDC-4D8C-AB5E-EF03075F6F90}" destId="{AF72FAD7-5B61-4DEB-B7D2-0EA46380431B}" srcOrd="1" destOrd="0" parTransId="{E33F5765-37FB-4629-83FA-2C4A70749CA8}" sibTransId="{AA68E02A-8388-40F5-9E44-6F30133B7AC1}"/>
    <dgm:cxn modelId="{AC902DEF-BE86-4391-B707-706C7B8189E7}" type="presOf" srcId="{AF72FAD7-5B61-4DEB-B7D2-0EA46380431B}" destId="{935ACABC-3CED-47D3-AD28-B618283C44C9}" srcOrd="0" destOrd="0" presId="urn:microsoft.com/office/officeart/2005/8/layout/matrix1"/>
    <dgm:cxn modelId="{0E358E1C-6874-4113-88C9-998736DBDEAF}" type="presParOf" srcId="{6721E074-43F6-468C-A3A6-C5ED6EC2A6EF}" destId="{1C0880C1-6E15-4EAC-8C77-C5E45FF9A8A6}" srcOrd="0" destOrd="0" presId="urn:microsoft.com/office/officeart/2005/8/layout/matrix1"/>
    <dgm:cxn modelId="{E159D87D-B8D4-4230-85B1-6B553E2A18C2}" type="presParOf" srcId="{1C0880C1-6E15-4EAC-8C77-C5E45FF9A8A6}" destId="{CB5C6E90-A9CA-4C32-B0F1-926C448B80FB}" srcOrd="0" destOrd="0" presId="urn:microsoft.com/office/officeart/2005/8/layout/matrix1"/>
    <dgm:cxn modelId="{043F91FE-D8B6-487C-9657-E0E57EC1E6E6}" type="presParOf" srcId="{1C0880C1-6E15-4EAC-8C77-C5E45FF9A8A6}" destId="{1A271AF4-7033-4022-85E8-4CE16BCA8F20}" srcOrd="1" destOrd="0" presId="urn:microsoft.com/office/officeart/2005/8/layout/matrix1"/>
    <dgm:cxn modelId="{DAB88F62-A94A-46AA-AE9A-B81097F6C9C4}" type="presParOf" srcId="{1C0880C1-6E15-4EAC-8C77-C5E45FF9A8A6}" destId="{935ACABC-3CED-47D3-AD28-B618283C44C9}" srcOrd="2" destOrd="0" presId="urn:microsoft.com/office/officeart/2005/8/layout/matrix1"/>
    <dgm:cxn modelId="{F728C70D-64E1-4E18-99CE-2CFE761F2591}" type="presParOf" srcId="{1C0880C1-6E15-4EAC-8C77-C5E45FF9A8A6}" destId="{82456FE0-B73B-4B26-B46D-4B96ECD2B56A}" srcOrd="3" destOrd="0" presId="urn:microsoft.com/office/officeart/2005/8/layout/matrix1"/>
    <dgm:cxn modelId="{79528EAA-A9DD-422B-AEC1-7125186E67CA}" type="presParOf" srcId="{1C0880C1-6E15-4EAC-8C77-C5E45FF9A8A6}" destId="{B79A4159-C7AA-495D-8FD7-83C551FA1471}" srcOrd="4" destOrd="0" presId="urn:microsoft.com/office/officeart/2005/8/layout/matrix1"/>
    <dgm:cxn modelId="{CC67580F-6914-46DF-AD11-49DBACD565A6}" type="presParOf" srcId="{1C0880C1-6E15-4EAC-8C77-C5E45FF9A8A6}" destId="{E1CF44AD-CD02-45BB-88B9-46E39950E8B8}" srcOrd="5" destOrd="0" presId="urn:microsoft.com/office/officeart/2005/8/layout/matrix1"/>
    <dgm:cxn modelId="{73495EED-7ED3-4C35-9FA9-880D838BD153}" type="presParOf" srcId="{1C0880C1-6E15-4EAC-8C77-C5E45FF9A8A6}" destId="{5F7CBFED-3EF0-4CCA-BA1E-78F66ECAED8E}" srcOrd="6" destOrd="0" presId="urn:microsoft.com/office/officeart/2005/8/layout/matrix1"/>
    <dgm:cxn modelId="{F6059A33-379B-48F2-992F-83EE5F7B6AD1}" type="presParOf" srcId="{1C0880C1-6E15-4EAC-8C77-C5E45FF9A8A6}" destId="{CB2EB029-1998-42F2-B0F0-732839EEAFE6}" srcOrd="7" destOrd="0" presId="urn:microsoft.com/office/officeart/2005/8/layout/matrix1"/>
    <dgm:cxn modelId="{4030BA16-D1A6-4616-96EA-E23697EA424D}" type="presParOf" srcId="{6721E074-43F6-468C-A3A6-C5ED6EC2A6EF}" destId="{F57958D8-3545-4E19-B938-B10EDBB3D69F}" srcOrd="1" destOrd="0" presId="urn:microsoft.com/office/officeart/2005/8/layout/matrix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6DB49-D321-4EE7-837C-8108061C6B6D}">
      <dsp:nvSpPr>
        <dsp:cNvPr id="0" name=""/>
        <dsp:cNvSpPr/>
      </dsp:nvSpPr>
      <dsp:spPr>
        <a:xfrm>
          <a:off x="45864" y="379301"/>
          <a:ext cx="1933303" cy="8640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zh-CN" altLang="en-US" sz="1200" b="1" kern="1200" dirty="0">
              <a:latin typeface="微软雅黑" panose="020B0503020204020204" pitchFamily="34" charset="-122"/>
              <a:ea typeface="微软雅黑" panose="020B0503020204020204" pitchFamily="34" charset="-122"/>
            </a:rPr>
            <a:t>部署方案设计</a:t>
          </a:r>
        </a:p>
      </dsp:txBody>
      <dsp:txXfrm>
        <a:off x="45864" y="379301"/>
        <a:ext cx="1933303" cy="576000"/>
      </dsp:txXfrm>
    </dsp:sp>
    <dsp:sp modelId="{AB070485-2F1D-49FE-BFA2-3AE0C1C8A7E5}">
      <dsp:nvSpPr>
        <dsp:cNvPr id="0" name=""/>
        <dsp:cNvSpPr/>
      </dsp:nvSpPr>
      <dsp:spPr>
        <a:xfrm>
          <a:off x="105467" y="955301"/>
          <a:ext cx="2527330" cy="30375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b="0" i="0" u="none" kern="1200" dirty="0"/>
            <a:t>项目背景与需求调研、部署方案输出</a:t>
          </a:r>
          <a:endParaRPr lang="zh-CN" altLang="en-US" sz="2000" kern="1200" dirty="0">
            <a:latin typeface="微软雅黑" panose="020B0503020204020204" pitchFamily="34" charset="-122"/>
            <a:ea typeface="微软雅黑" panose="020B0503020204020204" pitchFamily="34" charset="-122"/>
          </a:endParaRPr>
        </a:p>
      </dsp:txBody>
      <dsp:txXfrm>
        <a:off x="179490" y="1029324"/>
        <a:ext cx="2379284" cy="2889454"/>
      </dsp:txXfrm>
    </dsp:sp>
    <dsp:sp modelId="{E5C387B0-A0C4-4AE1-AD54-63D6D0BAAE5D}">
      <dsp:nvSpPr>
        <dsp:cNvPr id="0" name=""/>
        <dsp:cNvSpPr/>
      </dsp:nvSpPr>
      <dsp:spPr>
        <a:xfrm>
          <a:off x="2346503" y="426633"/>
          <a:ext cx="778750" cy="4813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latin typeface="微软雅黑" panose="020B0503020204020204" pitchFamily="34" charset="-122"/>
            <a:ea typeface="微软雅黑" panose="020B0503020204020204" pitchFamily="34" charset="-122"/>
          </a:endParaRPr>
        </a:p>
      </dsp:txBody>
      <dsp:txXfrm>
        <a:off x="2346503" y="522900"/>
        <a:ext cx="634349" cy="288802"/>
      </dsp:txXfrm>
    </dsp:sp>
    <dsp:sp modelId="{01F4B019-8B78-4501-9B02-171EC98B38E6}">
      <dsp:nvSpPr>
        <dsp:cNvPr id="0" name=""/>
        <dsp:cNvSpPr/>
      </dsp:nvSpPr>
      <dsp:spPr>
        <a:xfrm>
          <a:off x="3448509" y="379301"/>
          <a:ext cx="1933303" cy="8640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zh-CN" altLang="en-US" sz="1200" b="1" kern="1200" dirty="0">
              <a:latin typeface="微软雅黑" panose="020B0503020204020204" pitchFamily="34" charset="-122"/>
              <a:ea typeface="微软雅黑" panose="020B0503020204020204" pitchFamily="34" charset="-122"/>
            </a:rPr>
            <a:t>部署前置事项</a:t>
          </a:r>
        </a:p>
      </dsp:txBody>
      <dsp:txXfrm>
        <a:off x="3448509" y="379301"/>
        <a:ext cx="1933303" cy="576000"/>
      </dsp:txXfrm>
    </dsp:sp>
    <dsp:sp modelId="{424C183A-BD8E-4356-9648-B3928B0C6C46}">
      <dsp:nvSpPr>
        <dsp:cNvPr id="0" name=""/>
        <dsp:cNvSpPr/>
      </dsp:nvSpPr>
      <dsp:spPr>
        <a:xfrm>
          <a:off x="3506700" y="955301"/>
          <a:ext cx="2530153" cy="30375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b="0" i="0" u="none" kern="1200" dirty="0"/>
            <a:t>包括系统环境检查与初始化、软件授权等事项（参见表</a:t>
          </a:r>
          <a:r>
            <a:rPr lang="en-US" altLang="zh-CN" sz="2000" b="0" i="0" u="none" kern="1200" dirty="0"/>
            <a:t>《</a:t>
          </a:r>
          <a:r>
            <a:rPr lang="zh-CN" altLang="en-US" sz="2000" b="0" i="0" u="none" kern="1200" dirty="0"/>
            <a:t>部署前置事项</a:t>
          </a:r>
          <a:r>
            <a:rPr lang="en-US" altLang="zh-CN" sz="2000" b="0" i="0" u="none" kern="1200" dirty="0"/>
            <a:t>》</a:t>
          </a:r>
          <a:r>
            <a:rPr lang="zh-CN" altLang="en-US" sz="2000" b="0" i="0" u="none" kern="1200" dirty="0"/>
            <a:t>）</a:t>
          </a:r>
          <a:endParaRPr lang="zh-CN" altLang="en-US" sz="2000" kern="1200" dirty="0">
            <a:latin typeface="微软雅黑" panose="020B0503020204020204" pitchFamily="34" charset="-122"/>
            <a:ea typeface="微软雅黑" panose="020B0503020204020204" pitchFamily="34" charset="-122"/>
          </a:endParaRPr>
        </a:p>
      </dsp:txBody>
      <dsp:txXfrm>
        <a:off x="3580806" y="1029407"/>
        <a:ext cx="2381941" cy="2889288"/>
      </dsp:txXfrm>
    </dsp:sp>
    <dsp:sp modelId="{C2155ABA-3ED8-4F93-98E8-63F3451A24D8}">
      <dsp:nvSpPr>
        <dsp:cNvPr id="0" name=""/>
        <dsp:cNvSpPr/>
      </dsp:nvSpPr>
      <dsp:spPr>
        <a:xfrm>
          <a:off x="5744581" y="426633"/>
          <a:ext cx="769067" cy="4813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latin typeface="微软雅黑" panose="020B0503020204020204" pitchFamily="34" charset="-122"/>
            <a:ea typeface="微软雅黑" panose="020B0503020204020204" pitchFamily="34" charset="-122"/>
          </a:endParaRPr>
        </a:p>
      </dsp:txBody>
      <dsp:txXfrm>
        <a:off x="5744581" y="522900"/>
        <a:ext cx="624666" cy="288802"/>
      </dsp:txXfrm>
    </dsp:sp>
    <dsp:sp modelId="{F8D525C4-0087-4660-94FB-C825855DC63B}">
      <dsp:nvSpPr>
        <dsp:cNvPr id="0" name=""/>
        <dsp:cNvSpPr/>
      </dsp:nvSpPr>
      <dsp:spPr>
        <a:xfrm>
          <a:off x="6832884" y="379301"/>
          <a:ext cx="1933303" cy="8640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zh-CN" altLang="en-US" sz="1200" b="1" kern="1200" dirty="0">
              <a:latin typeface="微软雅黑" panose="020B0503020204020204" pitchFamily="34" charset="-122"/>
              <a:ea typeface="微软雅黑" panose="020B0503020204020204" pitchFamily="34" charset="-122"/>
            </a:rPr>
            <a:t>产品部署</a:t>
          </a:r>
        </a:p>
      </dsp:txBody>
      <dsp:txXfrm>
        <a:off x="6832884" y="379301"/>
        <a:ext cx="1933303" cy="576000"/>
      </dsp:txXfrm>
    </dsp:sp>
    <dsp:sp modelId="{0885BA1E-C747-4C98-B4E1-AB00177C7F0D}">
      <dsp:nvSpPr>
        <dsp:cNvPr id="0" name=""/>
        <dsp:cNvSpPr/>
      </dsp:nvSpPr>
      <dsp:spPr>
        <a:xfrm>
          <a:off x="6893608" y="955301"/>
          <a:ext cx="2564450" cy="30375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b="0" i="0" u="none" kern="1200" dirty="0"/>
            <a:t>按照</a:t>
          </a:r>
          <a:r>
            <a:rPr lang="en-US" altLang="zh-CN" sz="2000" b="0" i="0" u="none" kern="1200" dirty="0"/>
            <a:t>《</a:t>
          </a:r>
          <a:r>
            <a:rPr lang="zh-CN" altLang="en-US" sz="2000" b="0" i="0" u="none" kern="1200" dirty="0"/>
            <a:t>部署文档</a:t>
          </a:r>
          <a:r>
            <a:rPr lang="en-US" altLang="zh-CN" sz="2000" b="0" i="0" u="none" kern="1200" dirty="0"/>
            <a:t>》</a:t>
          </a:r>
          <a:r>
            <a:rPr lang="zh-CN" altLang="en-US" sz="2000" b="0" i="0" u="none" kern="1200" dirty="0"/>
            <a:t>进行软件安装</a:t>
          </a:r>
          <a:endParaRPr lang="zh-CN" altLang="en-US" sz="2000" kern="1200" dirty="0">
            <a:latin typeface="微软雅黑" panose="020B0503020204020204" pitchFamily="34" charset="-122"/>
            <a:ea typeface="微软雅黑" panose="020B0503020204020204" pitchFamily="34" charset="-122"/>
          </a:endParaRPr>
        </a:p>
      </dsp:txBody>
      <dsp:txXfrm>
        <a:off x="6968718" y="1030411"/>
        <a:ext cx="2414230" cy="2887280"/>
      </dsp:txXfrm>
    </dsp:sp>
    <dsp:sp modelId="{391A2D25-6F6C-494E-BB23-8D1A41085440}">
      <dsp:nvSpPr>
        <dsp:cNvPr id="0" name=""/>
        <dsp:cNvSpPr/>
      </dsp:nvSpPr>
      <dsp:spPr>
        <a:xfrm>
          <a:off x="9138163" y="426633"/>
          <a:ext cx="788587" cy="4813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latin typeface="微软雅黑" panose="020B0503020204020204" pitchFamily="34" charset="-122"/>
            <a:ea typeface="微软雅黑" panose="020B0503020204020204" pitchFamily="34" charset="-122"/>
          </a:endParaRPr>
        </a:p>
      </dsp:txBody>
      <dsp:txXfrm>
        <a:off x="9138163" y="522900"/>
        <a:ext cx="644186" cy="288802"/>
      </dsp:txXfrm>
    </dsp:sp>
    <dsp:sp modelId="{C905596C-9892-4CA5-9E48-9CBF28E5E60E}">
      <dsp:nvSpPr>
        <dsp:cNvPr id="0" name=""/>
        <dsp:cNvSpPr/>
      </dsp:nvSpPr>
      <dsp:spPr>
        <a:xfrm>
          <a:off x="10254088" y="379301"/>
          <a:ext cx="1933303" cy="8640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zh-CN" altLang="en-US" sz="1200" b="1" kern="1200" dirty="0">
              <a:latin typeface="微软雅黑" panose="020B0503020204020204" pitchFamily="34" charset="-122"/>
              <a:ea typeface="微软雅黑" panose="020B0503020204020204" pitchFamily="34" charset="-122"/>
            </a:rPr>
            <a:t>产品验收</a:t>
          </a:r>
        </a:p>
      </dsp:txBody>
      <dsp:txXfrm>
        <a:off x="10254088" y="379301"/>
        <a:ext cx="1933303" cy="576000"/>
      </dsp:txXfrm>
    </dsp:sp>
    <dsp:sp modelId="{11134827-BDD1-471A-8267-AC8817026CB5}">
      <dsp:nvSpPr>
        <dsp:cNvPr id="0" name=""/>
        <dsp:cNvSpPr/>
      </dsp:nvSpPr>
      <dsp:spPr>
        <a:xfrm>
          <a:off x="10295691" y="955301"/>
          <a:ext cx="2602690" cy="30375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b="0" i="0" u="none" kern="1200" dirty="0"/>
            <a:t>按照验收指引相关文档，检查产品功能是否正常，执行验收测试用例并记录到报告模板中</a:t>
          </a:r>
          <a:endParaRPr lang="zh-CN" altLang="en-US" sz="2000" kern="1200" dirty="0">
            <a:latin typeface="微软雅黑" panose="020B0503020204020204" pitchFamily="34" charset="-122"/>
            <a:ea typeface="微软雅黑" panose="020B0503020204020204" pitchFamily="34" charset="-122"/>
          </a:endParaRPr>
        </a:p>
      </dsp:txBody>
      <dsp:txXfrm>
        <a:off x="10371921" y="1031531"/>
        <a:ext cx="2450230" cy="2885040"/>
      </dsp:txXfrm>
    </dsp:sp>
    <dsp:sp modelId="{D8AD089A-86BC-43A0-8FD9-D713000CE359}">
      <dsp:nvSpPr>
        <dsp:cNvPr id="0" name=""/>
        <dsp:cNvSpPr/>
      </dsp:nvSpPr>
      <dsp:spPr>
        <a:xfrm>
          <a:off x="12554307" y="426633"/>
          <a:ext cx="777859" cy="4813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latin typeface="微软雅黑" panose="020B0503020204020204" pitchFamily="34" charset="-122"/>
            <a:ea typeface="微软雅黑" panose="020B0503020204020204" pitchFamily="34" charset="-122"/>
          </a:endParaRPr>
        </a:p>
      </dsp:txBody>
      <dsp:txXfrm>
        <a:off x="12554307" y="522900"/>
        <a:ext cx="633458" cy="288802"/>
      </dsp:txXfrm>
    </dsp:sp>
    <dsp:sp modelId="{34304472-8C79-49A9-AF46-E67345D3FA5D}">
      <dsp:nvSpPr>
        <dsp:cNvPr id="0" name=""/>
        <dsp:cNvSpPr/>
      </dsp:nvSpPr>
      <dsp:spPr>
        <a:xfrm>
          <a:off x="13655051" y="379301"/>
          <a:ext cx="1933303" cy="8640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zh-CN" altLang="en-US" sz="1200" b="1" kern="1200" dirty="0">
              <a:latin typeface="微软雅黑" panose="020B0503020204020204" pitchFamily="34" charset="-122"/>
              <a:ea typeface="微软雅黑" panose="020B0503020204020204" pitchFamily="34" charset="-122"/>
            </a:rPr>
            <a:t>整理交付文档</a:t>
          </a:r>
          <a:endParaRPr lang="en-US" altLang="zh-CN" sz="1200" b="1" kern="1200" dirty="0">
            <a:latin typeface="微软雅黑" panose="020B0503020204020204" pitchFamily="34" charset="-122"/>
            <a:ea typeface="微软雅黑" panose="020B0503020204020204" pitchFamily="34" charset="-122"/>
          </a:endParaRPr>
        </a:p>
      </dsp:txBody>
      <dsp:txXfrm>
        <a:off x="13655051" y="379301"/>
        <a:ext cx="1933303" cy="576000"/>
      </dsp:txXfrm>
    </dsp:sp>
    <dsp:sp modelId="{DC136568-7F3B-42DE-872F-9B66658A5927}">
      <dsp:nvSpPr>
        <dsp:cNvPr id="0" name=""/>
        <dsp:cNvSpPr/>
      </dsp:nvSpPr>
      <dsp:spPr>
        <a:xfrm>
          <a:off x="13716325" y="955301"/>
          <a:ext cx="2642072" cy="30375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b="0" i="0" u="none" kern="1200" dirty="0"/>
            <a:t>参见交付清单模板列表，整理相关交付文档，并提供客户签字确认</a:t>
          </a:r>
          <a:endParaRPr lang="en-US" altLang="zh-CN" sz="2000" kern="1200" dirty="0">
            <a:latin typeface="微软雅黑" panose="020B0503020204020204" pitchFamily="34" charset="-122"/>
            <a:ea typeface="微软雅黑" panose="020B0503020204020204" pitchFamily="34" charset="-122"/>
          </a:endParaRPr>
        </a:p>
      </dsp:txBody>
      <dsp:txXfrm>
        <a:off x="13793709" y="1032685"/>
        <a:ext cx="2487304" cy="28827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9B8AF-4CB7-485C-B75C-4A998C59E39A}">
      <dsp:nvSpPr>
        <dsp:cNvPr id="0" name=""/>
        <dsp:cNvSpPr/>
      </dsp:nvSpPr>
      <dsp:spPr>
        <a:xfrm rot="16200000">
          <a:off x="323051" y="-323051"/>
          <a:ext cx="2800797" cy="3446900"/>
        </a:xfrm>
        <a:prstGeom prst="round1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zh-CN" altLang="en-US" sz="3300" b="1" kern="1200" dirty="0">
              <a:latin typeface="微软雅黑" panose="020B0503020204020204" pitchFamily="34" charset="-122"/>
              <a:ea typeface="微软雅黑" panose="020B0503020204020204" pitchFamily="34" charset="-122"/>
            </a:rPr>
            <a:t>应用场景？</a:t>
          </a:r>
        </a:p>
      </dsp:txBody>
      <dsp:txXfrm rot="5400000">
        <a:off x="0" y="0"/>
        <a:ext cx="3446900" cy="2100598"/>
      </dsp:txXfrm>
    </dsp:sp>
    <dsp:sp modelId="{2371FDC4-13E0-467B-B54F-DA4E46697781}">
      <dsp:nvSpPr>
        <dsp:cNvPr id="0" name=""/>
        <dsp:cNvSpPr/>
      </dsp:nvSpPr>
      <dsp:spPr>
        <a:xfrm>
          <a:off x="3446900" y="0"/>
          <a:ext cx="3446900" cy="2800797"/>
        </a:xfrm>
        <a:prstGeom prst="round1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l" defTabSz="1466850">
            <a:lnSpc>
              <a:spcPct val="90000"/>
            </a:lnSpc>
            <a:spcBef>
              <a:spcPct val="0"/>
            </a:spcBef>
            <a:spcAft>
              <a:spcPct val="35000"/>
            </a:spcAft>
            <a:buNone/>
          </a:pPr>
          <a:r>
            <a:rPr lang="zh-CN" altLang="en-US" sz="3300" b="1" kern="1200" dirty="0">
              <a:latin typeface="微软雅黑" panose="020B0503020204020204" pitchFamily="34" charset="-122"/>
              <a:ea typeface="微软雅黑" panose="020B0503020204020204" pitchFamily="34" charset="-122"/>
            </a:rPr>
            <a:t>    路数量级？</a:t>
          </a:r>
        </a:p>
      </dsp:txBody>
      <dsp:txXfrm>
        <a:off x="3446900" y="0"/>
        <a:ext cx="3446900" cy="2100598"/>
      </dsp:txXfrm>
    </dsp:sp>
    <dsp:sp modelId="{FB9005D5-8417-455E-9104-9632E6C14833}">
      <dsp:nvSpPr>
        <dsp:cNvPr id="0" name=""/>
        <dsp:cNvSpPr/>
      </dsp:nvSpPr>
      <dsp:spPr>
        <a:xfrm rot="10800000">
          <a:off x="0" y="2800797"/>
          <a:ext cx="3446900" cy="2800797"/>
        </a:xfrm>
        <a:prstGeom prst="round1Rect">
          <a:avLst/>
        </a:prstGeom>
        <a:solidFill>
          <a:schemeClr val="accent1">
            <a:shade val="50000"/>
            <a:hueOff val="-507212"/>
            <a:satOff val="-49546"/>
            <a:lumOff val="505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zh-CN" altLang="en-US" sz="3300" b="1" kern="1200" dirty="0">
              <a:latin typeface="微软雅黑" panose="020B0503020204020204" pitchFamily="34" charset="-122"/>
              <a:ea typeface="微软雅黑" panose="020B0503020204020204" pitchFamily="34" charset="-122"/>
            </a:rPr>
            <a:t>性能、算法指标？</a:t>
          </a:r>
        </a:p>
      </dsp:txBody>
      <dsp:txXfrm rot="10800000">
        <a:off x="0" y="3500996"/>
        <a:ext cx="3446900" cy="2100598"/>
      </dsp:txXfrm>
    </dsp:sp>
    <dsp:sp modelId="{DBB18B60-B0BF-4E22-924B-6DE6639B2B4C}">
      <dsp:nvSpPr>
        <dsp:cNvPr id="0" name=""/>
        <dsp:cNvSpPr/>
      </dsp:nvSpPr>
      <dsp:spPr>
        <a:xfrm rot="5400000">
          <a:off x="3769952" y="2477746"/>
          <a:ext cx="2800797" cy="3446900"/>
        </a:xfrm>
        <a:prstGeom prst="round1Rect">
          <a:avLst/>
        </a:prstGeom>
        <a:solidFill>
          <a:schemeClr val="accent1">
            <a:shade val="50000"/>
            <a:hueOff val="-253606"/>
            <a:satOff val="-24773"/>
            <a:lumOff val="252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zh-CN" altLang="en-US" sz="3300" b="1" kern="1200" dirty="0">
              <a:latin typeface="微软雅黑" panose="020B0503020204020204" pitchFamily="34" charset="-122"/>
              <a:ea typeface="微软雅黑" panose="020B0503020204020204" pitchFamily="34" charset="-122"/>
            </a:rPr>
            <a:t>  布控任务量级？</a:t>
          </a:r>
        </a:p>
      </dsp:txBody>
      <dsp:txXfrm rot="-5400000">
        <a:off x="3446900" y="3500996"/>
        <a:ext cx="3446900" cy="2100598"/>
      </dsp:txXfrm>
    </dsp:sp>
    <dsp:sp modelId="{B40979B6-50EA-4856-B599-1A8386E84E76}">
      <dsp:nvSpPr>
        <dsp:cNvPr id="0" name=""/>
        <dsp:cNvSpPr/>
      </dsp:nvSpPr>
      <dsp:spPr>
        <a:xfrm>
          <a:off x="2412830" y="2100598"/>
          <a:ext cx="2068140" cy="1400398"/>
        </a:xfrm>
        <a:prstGeom prst="roundRect">
          <a:avLst/>
        </a:prstGeom>
        <a:solidFill>
          <a:schemeClr val="accent1">
            <a:tint val="55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3300" b="1" kern="1200" dirty="0">
              <a:latin typeface="微软雅黑" panose="020B0503020204020204" pitchFamily="34" charset="-122"/>
              <a:ea typeface="微软雅黑" panose="020B0503020204020204" pitchFamily="34" charset="-122"/>
            </a:rPr>
            <a:t>用户需求？</a:t>
          </a:r>
        </a:p>
      </dsp:txBody>
      <dsp:txXfrm>
        <a:off x="2481192" y="2168960"/>
        <a:ext cx="1931416" cy="12636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C3D9B-BD19-4511-AADF-18C44CCFEDA7}">
      <dsp:nvSpPr>
        <dsp:cNvPr id="0" name=""/>
        <dsp:cNvSpPr/>
      </dsp:nvSpPr>
      <dsp:spPr>
        <a:xfrm rot="5400000">
          <a:off x="-285796" y="290827"/>
          <a:ext cx="1905311" cy="1333717"/>
        </a:xfrm>
        <a:prstGeom prst="chevron">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rPr>
            <a:t>方案选型</a:t>
          </a:r>
        </a:p>
      </dsp:txBody>
      <dsp:txXfrm rot="-5400000">
        <a:off x="2" y="671889"/>
        <a:ext cx="1333717" cy="571594"/>
      </dsp:txXfrm>
    </dsp:sp>
    <dsp:sp modelId="{CAF25735-CC6A-4CC8-994B-EFBBDA64D865}">
      <dsp:nvSpPr>
        <dsp:cNvPr id="0" name=""/>
        <dsp:cNvSpPr/>
      </dsp:nvSpPr>
      <dsp:spPr>
        <a:xfrm rot="5400000">
          <a:off x="3047384" y="-1708636"/>
          <a:ext cx="1238452" cy="4665786"/>
        </a:xfrm>
        <a:prstGeom prst="round2SameRect">
          <a:avLst/>
        </a:prstGeom>
        <a:solidFill>
          <a:srgbClr val="E7EFEC">
            <a:alpha val="90000"/>
          </a:srgb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0" kern="1200" dirty="0">
              <a:latin typeface="微软雅黑" panose="020B0503020204020204" pitchFamily="34" charset="-122"/>
              <a:ea typeface="微软雅黑" panose="020B0503020204020204" pitchFamily="34" charset="-122"/>
            </a:rPr>
            <a:t>硬件需求量评估</a:t>
          </a:r>
        </a:p>
        <a:p>
          <a:pPr marL="228600" lvl="1" indent="-228600" algn="l" defTabSz="889000">
            <a:lnSpc>
              <a:spcPct val="90000"/>
            </a:lnSpc>
            <a:spcBef>
              <a:spcPct val="0"/>
            </a:spcBef>
            <a:spcAft>
              <a:spcPct val="15000"/>
            </a:spcAft>
            <a:buChar char="•"/>
          </a:pPr>
          <a:r>
            <a:rPr lang="zh-CN" altLang="en-US" sz="2000" b="0" kern="1200" dirty="0">
              <a:latin typeface="微软雅黑" panose="020B0503020204020204" pitchFamily="34" charset="-122"/>
              <a:ea typeface="微软雅黑" panose="020B0503020204020204" pitchFamily="34" charset="-122"/>
            </a:rPr>
            <a:t>算法及指标需求评估</a:t>
          </a:r>
        </a:p>
      </dsp:txBody>
      <dsp:txXfrm rot="-5400000">
        <a:off x="1333717" y="65487"/>
        <a:ext cx="4605330" cy="1117540"/>
      </dsp:txXfrm>
    </dsp:sp>
    <dsp:sp modelId="{A0298DE0-D882-4D20-B158-7C00AD370226}">
      <dsp:nvSpPr>
        <dsp:cNvPr id="0" name=""/>
        <dsp:cNvSpPr/>
      </dsp:nvSpPr>
      <dsp:spPr>
        <a:xfrm rot="5400000">
          <a:off x="-285796" y="2054371"/>
          <a:ext cx="1905311" cy="1333717"/>
        </a:xfrm>
        <a:prstGeom prst="chevron">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rPr>
            <a:t>部署规划</a:t>
          </a:r>
        </a:p>
      </dsp:txBody>
      <dsp:txXfrm rot="-5400000">
        <a:off x="2" y="2435433"/>
        <a:ext cx="1333717" cy="571594"/>
      </dsp:txXfrm>
    </dsp:sp>
    <dsp:sp modelId="{1AB39600-688A-4445-8056-449A006B3F4C}">
      <dsp:nvSpPr>
        <dsp:cNvPr id="0" name=""/>
        <dsp:cNvSpPr/>
      </dsp:nvSpPr>
      <dsp:spPr>
        <a:xfrm rot="5400000">
          <a:off x="3047384" y="54908"/>
          <a:ext cx="1238452" cy="4665786"/>
        </a:xfrm>
        <a:prstGeom prst="round2SameRect">
          <a:avLst/>
        </a:prstGeom>
        <a:solidFill>
          <a:srgbClr val="E7EFEC">
            <a:alpha val="90000"/>
          </a:srgb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0" kern="1200" dirty="0">
              <a:latin typeface="微软雅黑" panose="020B0503020204020204" pitchFamily="34" charset="-122"/>
              <a:ea typeface="微软雅黑" panose="020B0503020204020204" pitchFamily="34" charset="-122"/>
            </a:rPr>
            <a:t>组件、算法与硬件的部署关系</a:t>
          </a:r>
        </a:p>
        <a:p>
          <a:pPr marL="228600" lvl="1" indent="-228600" algn="l" defTabSz="889000">
            <a:lnSpc>
              <a:spcPct val="90000"/>
            </a:lnSpc>
            <a:spcBef>
              <a:spcPct val="0"/>
            </a:spcBef>
            <a:spcAft>
              <a:spcPct val="15000"/>
            </a:spcAft>
            <a:buChar char="•"/>
          </a:pPr>
          <a:r>
            <a:rPr lang="zh-CN" altLang="en-US" sz="2000" b="0" kern="1200" dirty="0">
              <a:latin typeface="微软雅黑" panose="020B0503020204020204" pitchFamily="34" charset="-122"/>
              <a:ea typeface="微软雅黑" panose="020B0503020204020204" pitchFamily="34" charset="-122"/>
            </a:rPr>
            <a:t>网络拓扑规划等</a:t>
          </a:r>
        </a:p>
      </dsp:txBody>
      <dsp:txXfrm rot="-5400000">
        <a:off x="1333717" y="1829031"/>
        <a:ext cx="4605330" cy="1117540"/>
      </dsp:txXfrm>
    </dsp:sp>
    <dsp:sp modelId="{C8AE8A87-B744-47F7-849A-8F54061C5813}">
      <dsp:nvSpPr>
        <dsp:cNvPr id="0" name=""/>
        <dsp:cNvSpPr/>
      </dsp:nvSpPr>
      <dsp:spPr>
        <a:xfrm rot="5400000">
          <a:off x="-285796" y="3808675"/>
          <a:ext cx="1905311" cy="1333717"/>
        </a:xfrm>
        <a:prstGeom prst="chevron">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rPr>
            <a:t>硬件配置</a:t>
          </a:r>
        </a:p>
      </dsp:txBody>
      <dsp:txXfrm rot="-5400000">
        <a:off x="2" y="4189737"/>
        <a:ext cx="1333717" cy="571594"/>
      </dsp:txXfrm>
    </dsp:sp>
    <dsp:sp modelId="{A0152E17-7CB5-42B5-AFA8-465E2C0811B6}">
      <dsp:nvSpPr>
        <dsp:cNvPr id="0" name=""/>
        <dsp:cNvSpPr/>
      </dsp:nvSpPr>
      <dsp:spPr>
        <a:xfrm rot="5400000">
          <a:off x="3047384" y="1818452"/>
          <a:ext cx="1238452" cy="4665786"/>
        </a:xfrm>
        <a:prstGeom prst="round2SameRect">
          <a:avLst/>
        </a:prstGeom>
        <a:solidFill>
          <a:srgbClr val="E7EFEC">
            <a:alpha val="90000"/>
          </a:srgb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0" kern="1200" dirty="0">
              <a:latin typeface="微软雅黑" panose="020B0503020204020204" pitchFamily="34" charset="-122"/>
              <a:ea typeface="微软雅黑" panose="020B0503020204020204" pitchFamily="34" charset="-122"/>
            </a:rPr>
            <a:t>网络与部署环境等初始化</a:t>
          </a:r>
        </a:p>
        <a:p>
          <a:pPr marL="228600" lvl="1" indent="-228600" algn="l" defTabSz="889000">
            <a:lnSpc>
              <a:spcPct val="90000"/>
            </a:lnSpc>
            <a:spcBef>
              <a:spcPct val="0"/>
            </a:spcBef>
            <a:spcAft>
              <a:spcPct val="15000"/>
            </a:spcAft>
            <a:buChar char="•"/>
          </a:pPr>
          <a:r>
            <a:rPr lang="zh-CN" altLang="en-US" sz="2000" b="0" kern="1200" dirty="0">
              <a:latin typeface="微软雅黑" panose="020B0503020204020204" pitchFamily="34" charset="-122"/>
              <a:ea typeface="微软雅黑" panose="020B0503020204020204" pitchFamily="34" charset="-122"/>
            </a:rPr>
            <a:t>容器平台检查</a:t>
          </a:r>
        </a:p>
      </dsp:txBody>
      <dsp:txXfrm rot="-5400000">
        <a:off x="1333717" y="3592575"/>
        <a:ext cx="4605330" cy="1117540"/>
      </dsp:txXfrm>
    </dsp:sp>
    <dsp:sp modelId="{7B9B50F3-6D45-40CF-84ED-03FA8DAE36CC}">
      <dsp:nvSpPr>
        <dsp:cNvPr id="0" name=""/>
        <dsp:cNvSpPr/>
      </dsp:nvSpPr>
      <dsp:spPr>
        <a:xfrm rot="5400000">
          <a:off x="-285796" y="5581460"/>
          <a:ext cx="1905311" cy="1333717"/>
        </a:xfrm>
        <a:prstGeom prst="chevron">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rPr>
            <a:t>集群部署</a:t>
          </a:r>
        </a:p>
      </dsp:txBody>
      <dsp:txXfrm rot="-5400000">
        <a:off x="2" y="5962522"/>
        <a:ext cx="1333717" cy="571594"/>
      </dsp:txXfrm>
    </dsp:sp>
    <dsp:sp modelId="{52D6185D-FA42-4C33-8F39-178F359EE3E7}">
      <dsp:nvSpPr>
        <dsp:cNvPr id="0" name=""/>
        <dsp:cNvSpPr/>
      </dsp:nvSpPr>
      <dsp:spPr>
        <a:xfrm rot="5400000">
          <a:off x="3047384" y="3581996"/>
          <a:ext cx="1238452" cy="4665786"/>
        </a:xfrm>
        <a:prstGeom prst="round2SameRect">
          <a:avLst/>
        </a:prstGeom>
        <a:solidFill>
          <a:srgbClr val="E7EFEC">
            <a:alpha val="90000"/>
          </a:srgb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b="0" kern="1200" dirty="0">
              <a:latin typeface="微软雅黑" panose="020B0503020204020204" pitchFamily="34" charset="-122"/>
              <a:ea typeface="微软雅黑" panose="020B0503020204020204" pitchFamily="34" charset="-122"/>
            </a:rPr>
            <a:t>平台实际的部署与实施</a:t>
          </a:r>
        </a:p>
      </dsp:txBody>
      <dsp:txXfrm rot="-5400000">
        <a:off x="1333717" y="5356119"/>
        <a:ext cx="4605330" cy="1117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30E06-9DCB-4929-94AC-CA6BD0763F50}">
      <dsp:nvSpPr>
        <dsp:cNvPr id="0" name=""/>
        <dsp:cNvSpPr/>
      </dsp:nvSpPr>
      <dsp:spPr>
        <a:xfrm>
          <a:off x="2204768" y="3085657"/>
          <a:ext cx="904766" cy="1473566"/>
        </a:xfrm>
        <a:custGeom>
          <a:avLst/>
          <a:gdLst/>
          <a:ahLst/>
          <a:cxnLst/>
          <a:rect l="0" t="0" r="0" b="0"/>
          <a:pathLst>
            <a:path>
              <a:moveTo>
                <a:pt x="0" y="0"/>
              </a:moveTo>
              <a:lnTo>
                <a:pt x="466560" y="0"/>
              </a:lnTo>
              <a:lnTo>
                <a:pt x="466560" y="1057233"/>
              </a:lnTo>
              <a:lnTo>
                <a:pt x="933120" y="1057233"/>
              </a:lnTo>
            </a:path>
          </a:pathLst>
        </a:custGeom>
        <a:noFill/>
        <a:ln w="25400" cap="flat" cmpd="sng" algn="ctr">
          <a:solidFill>
            <a:srgbClr val="2683C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zh-CN" altLang="en-US" sz="2800" b="1" kern="120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2613922" y="3779211"/>
        <a:ext cx="0" cy="0"/>
      </dsp:txXfrm>
    </dsp:sp>
    <dsp:sp modelId="{26D31339-7A5B-47C9-81A2-0299E44E2320}">
      <dsp:nvSpPr>
        <dsp:cNvPr id="0" name=""/>
        <dsp:cNvSpPr/>
      </dsp:nvSpPr>
      <dsp:spPr>
        <a:xfrm>
          <a:off x="2204768" y="3039937"/>
          <a:ext cx="901653" cy="91440"/>
        </a:xfrm>
        <a:custGeom>
          <a:avLst/>
          <a:gdLst/>
          <a:ahLst/>
          <a:cxnLst/>
          <a:rect l="0" t="0" r="0" b="0"/>
          <a:pathLst>
            <a:path>
              <a:moveTo>
                <a:pt x="0" y="45720"/>
              </a:moveTo>
              <a:lnTo>
                <a:pt x="466560" y="45720"/>
              </a:lnTo>
              <a:lnTo>
                <a:pt x="466560" y="107619"/>
              </a:lnTo>
              <a:lnTo>
                <a:pt x="933120" y="107619"/>
              </a:lnTo>
            </a:path>
          </a:pathLst>
        </a:custGeom>
        <a:noFill/>
        <a:ln w="25400" cap="flat" cmpd="sng" algn="ctr">
          <a:solidFill>
            <a:srgbClr val="2683C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zh-CN" altLang="en-US" sz="2800" b="1" kern="120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2632961" y="3063023"/>
        <a:ext cx="0" cy="0"/>
      </dsp:txXfrm>
    </dsp:sp>
    <dsp:sp modelId="{D3252DEE-0639-4A71-9821-CEB6C6E21354}">
      <dsp:nvSpPr>
        <dsp:cNvPr id="0" name=""/>
        <dsp:cNvSpPr/>
      </dsp:nvSpPr>
      <dsp:spPr>
        <a:xfrm>
          <a:off x="2204768" y="1661049"/>
          <a:ext cx="901653" cy="1424608"/>
        </a:xfrm>
        <a:custGeom>
          <a:avLst/>
          <a:gdLst/>
          <a:ahLst/>
          <a:cxnLst/>
          <a:rect l="0" t="0" r="0" b="0"/>
          <a:pathLst>
            <a:path>
              <a:moveTo>
                <a:pt x="0" y="933434"/>
              </a:moveTo>
              <a:lnTo>
                <a:pt x="466560" y="933434"/>
              </a:lnTo>
              <a:lnTo>
                <a:pt x="466560" y="0"/>
              </a:lnTo>
              <a:lnTo>
                <a:pt x="933120" y="0"/>
              </a:lnTo>
            </a:path>
          </a:pathLst>
        </a:custGeom>
        <a:noFill/>
        <a:ln w="25400" cap="flat" cmpd="sng" algn="ctr">
          <a:solidFill>
            <a:srgbClr val="2683C6">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zh-CN" altLang="en-US" sz="2800" b="1" kern="120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endParaRPr>
        </a:p>
      </dsp:txBody>
      <dsp:txXfrm>
        <a:off x="2613446" y="2331204"/>
        <a:ext cx="0" cy="0"/>
      </dsp:txXfrm>
    </dsp:sp>
    <dsp:sp modelId="{CF6C76A8-E09A-4666-89F2-99BC46488527}">
      <dsp:nvSpPr>
        <dsp:cNvPr id="0" name=""/>
        <dsp:cNvSpPr/>
      </dsp:nvSpPr>
      <dsp:spPr>
        <a:xfrm>
          <a:off x="295938" y="2460585"/>
          <a:ext cx="2567514" cy="1250144"/>
        </a:xfrm>
        <a:prstGeom prst="rect">
          <a:avLst/>
        </a:prstGeom>
        <a:solidFill>
          <a:srgbClr val="1CADE4">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ysClr val="window" lastClr="FFFFFF"/>
              </a:solidFill>
              <a:latin typeface="微软雅黑" panose="020B0503020204020204" pitchFamily="34" charset="-122"/>
              <a:ea typeface="微软雅黑" panose="020B0503020204020204" pitchFamily="34" charset="-122"/>
              <a:cs typeface="+mn-cs"/>
            </a:rPr>
            <a:t>集群部署的目的</a:t>
          </a:r>
        </a:p>
      </dsp:txBody>
      <dsp:txXfrm>
        <a:off x="295938" y="2460585"/>
        <a:ext cx="2567514" cy="1250144"/>
      </dsp:txXfrm>
    </dsp:sp>
    <dsp:sp modelId="{79AD8562-50E4-422D-BF3C-3DF70BBFC095}">
      <dsp:nvSpPr>
        <dsp:cNvPr id="0" name=""/>
        <dsp:cNvSpPr/>
      </dsp:nvSpPr>
      <dsp:spPr>
        <a:xfrm>
          <a:off x="3106422" y="1060468"/>
          <a:ext cx="3939809" cy="1201161"/>
        </a:xfrm>
        <a:prstGeom prst="rect">
          <a:avLst/>
        </a:prstGeom>
        <a:solidFill>
          <a:srgbClr val="42BA97"/>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b="1" kern="1200">
              <a:solidFill>
                <a:sysClr val="window" lastClr="FFFFFF"/>
              </a:solidFill>
              <a:latin typeface="微软雅黑" panose="020B0503020204020204" pitchFamily="34" charset="-122"/>
              <a:ea typeface="微软雅黑" panose="020B0503020204020204" pitchFamily="34" charset="-122"/>
              <a:cs typeface="+mn-cs"/>
            </a:rPr>
            <a:t>POC</a:t>
          </a:r>
          <a:r>
            <a:rPr lang="zh-CN" altLang="en-US" sz="2800" b="1" kern="1200">
              <a:solidFill>
                <a:sysClr val="window" lastClr="FFFFFF"/>
              </a:solidFill>
              <a:latin typeface="微软雅黑" panose="020B0503020204020204" pitchFamily="34" charset="-122"/>
              <a:ea typeface="微软雅黑" panose="020B0503020204020204" pitchFamily="34" charset="-122"/>
              <a:cs typeface="+mn-cs"/>
            </a:rPr>
            <a:t>测试？</a:t>
          </a:r>
          <a:endParaRPr lang="zh-CN" altLang="en-US" sz="28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3106422" y="1060468"/>
        <a:ext cx="3939809" cy="1201161"/>
      </dsp:txXfrm>
    </dsp:sp>
    <dsp:sp modelId="{5DF3C22E-AF41-405D-9529-F5FF75854638}">
      <dsp:nvSpPr>
        <dsp:cNvPr id="0" name=""/>
        <dsp:cNvSpPr/>
      </dsp:nvSpPr>
      <dsp:spPr>
        <a:xfrm>
          <a:off x="3106422" y="2566989"/>
          <a:ext cx="3939809" cy="1201161"/>
        </a:xfrm>
        <a:prstGeom prst="rect">
          <a:avLst/>
        </a:prstGeom>
        <a:solidFill>
          <a:srgbClr val="2683C6">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b="1" kern="1200">
              <a:solidFill>
                <a:sysClr val="window" lastClr="FFFFFF"/>
              </a:solidFill>
              <a:latin typeface="微软雅黑" panose="020B0503020204020204" pitchFamily="34" charset="-122"/>
              <a:ea typeface="微软雅黑" panose="020B0503020204020204" pitchFamily="34" charset="-122"/>
              <a:cs typeface="+mn-cs"/>
            </a:rPr>
            <a:t>测试环境？</a:t>
          </a:r>
          <a:endParaRPr lang="zh-CN" altLang="en-US" sz="28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3106422" y="2566989"/>
        <a:ext cx="3939809" cy="1201161"/>
      </dsp:txXfrm>
    </dsp:sp>
    <dsp:sp modelId="{65F3EDE6-C63B-47CD-BB40-2E28147A7B60}">
      <dsp:nvSpPr>
        <dsp:cNvPr id="0" name=""/>
        <dsp:cNvSpPr/>
      </dsp:nvSpPr>
      <dsp:spPr>
        <a:xfrm>
          <a:off x="3109534" y="3958642"/>
          <a:ext cx="3939809" cy="1201161"/>
        </a:xfrm>
        <a:prstGeom prst="rect">
          <a:avLst/>
        </a:prstGeom>
        <a:solidFill>
          <a:srgbClr val="FF9900"/>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b="1" kern="1200">
              <a:solidFill>
                <a:sysClr val="window" lastClr="FFFFFF"/>
              </a:solidFill>
              <a:latin typeface="微软雅黑" panose="020B0503020204020204" pitchFamily="34" charset="-122"/>
              <a:ea typeface="微软雅黑" panose="020B0503020204020204" pitchFamily="34" charset="-122"/>
              <a:cs typeface="+mn-cs"/>
            </a:rPr>
            <a:t>生产环境？</a:t>
          </a:r>
          <a:endParaRPr lang="zh-CN" altLang="en-US" sz="2800" b="1" kern="1200" dirty="0">
            <a:solidFill>
              <a:sysClr val="window" lastClr="FFFFFF"/>
            </a:solidFill>
            <a:latin typeface="微软雅黑" panose="020B0503020204020204" pitchFamily="34" charset="-122"/>
            <a:ea typeface="微软雅黑" panose="020B0503020204020204" pitchFamily="34" charset="-122"/>
            <a:cs typeface="+mn-cs"/>
          </a:endParaRPr>
        </a:p>
      </dsp:txBody>
      <dsp:txXfrm>
        <a:off x="3109534" y="3958642"/>
        <a:ext cx="3939809" cy="12011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5C6E90-A9CA-4C32-B0F1-926C448B80FB}">
      <dsp:nvSpPr>
        <dsp:cNvPr id="0" name=""/>
        <dsp:cNvSpPr/>
      </dsp:nvSpPr>
      <dsp:spPr>
        <a:xfrm rot="16200000">
          <a:off x="152173" y="-152173"/>
          <a:ext cx="2672940" cy="2977287"/>
        </a:xfrm>
        <a:prstGeom prst="round1Rect">
          <a:avLst/>
        </a:prstGeom>
        <a:solidFill>
          <a:srgbClr val="3E8853">
            <a:lumMod val="60000"/>
            <a:lumOff val="4000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ysClr val="window" lastClr="FFFFFF"/>
              </a:solidFill>
              <a:latin typeface="微软雅黑"/>
              <a:ea typeface="微软雅黑"/>
              <a:cs typeface="+mn-cs"/>
            </a:rPr>
            <a:t>金融保险</a:t>
          </a:r>
          <a:r>
            <a:rPr lang="en-US" altLang="zh-CN" sz="2400" kern="1200" dirty="0">
              <a:solidFill>
                <a:sysClr val="window" lastClr="FFFFFF"/>
              </a:solidFill>
              <a:latin typeface="微软雅黑"/>
              <a:ea typeface="微软雅黑"/>
              <a:cs typeface="+mn-cs"/>
            </a:rPr>
            <a:t>:</a:t>
          </a:r>
        </a:p>
        <a:p>
          <a:pPr marL="0" lvl="0" indent="0" algn="ctr" defTabSz="1066800">
            <a:lnSpc>
              <a:spcPct val="90000"/>
            </a:lnSpc>
            <a:spcBef>
              <a:spcPct val="0"/>
            </a:spcBef>
            <a:spcAft>
              <a:spcPct val="35000"/>
            </a:spcAft>
            <a:buNone/>
          </a:pPr>
          <a:r>
            <a:rPr lang="zh-CN" altLang="en-US" sz="2400" kern="1200" dirty="0">
              <a:solidFill>
                <a:sysClr val="window" lastClr="FFFFFF"/>
              </a:solidFill>
              <a:latin typeface="微软雅黑"/>
              <a:ea typeface="微软雅黑"/>
              <a:cs typeface="+mn-cs"/>
            </a:rPr>
            <a:t>智能理赔、智慧核保、智能</a:t>
          </a:r>
          <a:r>
            <a:rPr lang="en-US" altLang="zh-CN" sz="2400" kern="1200" dirty="0">
              <a:solidFill>
                <a:sysClr val="window" lastClr="FFFFFF"/>
              </a:solidFill>
              <a:latin typeface="微软雅黑"/>
              <a:ea typeface="微软雅黑"/>
              <a:cs typeface="+mn-cs"/>
            </a:rPr>
            <a:t>KYC</a:t>
          </a:r>
        </a:p>
      </dsp:txBody>
      <dsp:txXfrm rot="5400000">
        <a:off x="0" y="97862"/>
        <a:ext cx="2977287" cy="1906843"/>
      </dsp:txXfrm>
    </dsp:sp>
    <dsp:sp modelId="{935ACABC-3CED-47D3-AD28-B618283C44C9}">
      <dsp:nvSpPr>
        <dsp:cNvPr id="0" name=""/>
        <dsp:cNvSpPr/>
      </dsp:nvSpPr>
      <dsp:spPr>
        <a:xfrm>
          <a:off x="2977287" y="0"/>
          <a:ext cx="2977287" cy="2672940"/>
        </a:xfrm>
        <a:prstGeom prst="round1Rect">
          <a:avLst/>
        </a:prstGeom>
        <a:solidFill>
          <a:srgbClr val="3E8853">
            <a:lumMod val="60000"/>
            <a:lumOff val="4000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ysClr val="window" lastClr="FFFFFF"/>
              </a:solidFill>
              <a:latin typeface="微软雅黑"/>
              <a:ea typeface="微软雅黑"/>
              <a:cs typeface="+mn-cs"/>
            </a:rPr>
            <a:t>智慧交通</a:t>
          </a:r>
          <a:r>
            <a:rPr lang="en-US" altLang="zh-CN" sz="2400" kern="1200" dirty="0">
              <a:solidFill>
                <a:sysClr val="window" lastClr="FFFFFF"/>
              </a:solidFill>
              <a:latin typeface="微软雅黑"/>
              <a:ea typeface="微软雅黑"/>
              <a:cs typeface="+mn-cs"/>
            </a:rPr>
            <a:t>:</a:t>
          </a:r>
        </a:p>
        <a:p>
          <a:pPr marL="0" lvl="0" indent="0" algn="ctr" defTabSz="1066800">
            <a:lnSpc>
              <a:spcPct val="90000"/>
            </a:lnSpc>
            <a:spcBef>
              <a:spcPct val="0"/>
            </a:spcBef>
            <a:spcAft>
              <a:spcPct val="35000"/>
            </a:spcAft>
            <a:buNone/>
          </a:pPr>
          <a:r>
            <a:rPr lang="zh-CN" altLang="en-US" sz="2400" kern="1200" dirty="0">
              <a:solidFill>
                <a:sysClr val="window" lastClr="FFFFFF"/>
              </a:solidFill>
              <a:latin typeface="微软雅黑"/>
              <a:ea typeface="微软雅黑"/>
              <a:cs typeface="+mn-cs"/>
            </a:rPr>
            <a:t>轨迹人流分析、地铁</a:t>
          </a:r>
          <a:r>
            <a:rPr lang="en-US" altLang="zh-CN" sz="2400" kern="1200" dirty="0">
              <a:solidFill>
                <a:sysClr val="window" lastClr="FFFFFF"/>
              </a:solidFill>
              <a:latin typeface="微软雅黑"/>
              <a:ea typeface="微软雅黑"/>
              <a:cs typeface="+mn-cs"/>
            </a:rPr>
            <a:t>X</a:t>
          </a:r>
          <a:r>
            <a:rPr lang="zh-CN" altLang="en-US" sz="2400" kern="1200" dirty="0">
              <a:solidFill>
                <a:sysClr val="window" lastClr="FFFFFF"/>
              </a:solidFill>
              <a:latin typeface="微软雅黑"/>
              <a:ea typeface="微软雅黑"/>
              <a:cs typeface="+mn-cs"/>
            </a:rPr>
            <a:t>光机智能判图</a:t>
          </a:r>
          <a:endParaRPr lang="zh-CN" altLang="en-US" sz="2400" b="1" kern="1200" dirty="0">
            <a:solidFill>
              <a:sysClr val="window" lastClr="FFFFFF"/>
            </a:solidFill>
            <a:latin typeface="微软雅黑"/>
            <a:ea typeface="微软雅黑"/>
            <a:cs typeface="+mn-cs"/>
          </a:endParaRPr>
        </a:p>
      </dsp:txBody>
      <dsp:txXfrm>
        <a:off x="2977287" y="0"/>
        <a:ext cx="2879425" cy="2004705"/>
      </dsp:txXfrm>
    </dsp:sp>
    <dsp:sp modelId="{B79A4159-C7AA-495D-8FD7-83C551FA1471}">
      <dsp:nvSpPr>
        <dsp:cNvPr id="0" name=""/>
        <dsp:cNvSpPr/>
      </dsp:nvSpPr>
      <dsp:spPr>
        <a:xfrm rot="10800000">
          <a:off x="0" y="2672940"/>
          <a:ext cx="2977287" cy="2672940"/>
        </a:xfrm>
        <a:prstGeom prst="round1Rect">
          <a:avLst/>
        </a:prstGeom>
        <a:solidFill>
          <a:srgbClr val="3E8853">
            <a:lumMod val="60000"/>
            <a:lumOff val="4000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zh-CN" altLang="en-US" sz="2400" kern="1200" dirty="0">
              <a:solidFill>
                <a:sysClr val="window" lastClr="FFFFFF"/>
              </a:solidFill>
              <a:latin typeface="微软雅黑"/>
              <a:ea typeface="微软雅黑"/>
              <a:cs typeface="+mn-cs"/>
            </a:rPr>
            <a:t>泛安防</a:t>
          </a:r>
          <a:r>
            <a:rPr lang="en-US" altLang="zh-CN" sz="2400" kern="1200" dirty="0">
              <a:solidFill>
                <a:sysClr val="window" lastClr="FFFFFF"/>
              </a:solidFill>
              <a:latin typeface="微软雅黑"/>
              <a:ea typeface="微软雅黑"/>
              <a:cs typeface="+mn-cs"/>
            </a:rPr>
            <a:t>:</a:t>
          </a:r>
        </a:p>
        <a:p>
          <a:pPr marL="0" lvl="0" indent="0" algn="ctr" defTabSz="1066800">
            <a:lnSpc>
              <a:spcPct val="90000"/>
            </a:lnSpc>
            <a:spcBef>
              <a:spcPct val="0"/>
            </a:spcBef>
            <a:spcAft>
              <a:spcPct val="35000"/>
            </a:spcAft>
            <a:buNone/>
          </a:pPr>
          <a:r>
            <a:rPr lang="zh-CN" altLang="en-US" sz="2400" kern="1200" dirty="0">
              <a:solidFill>
                <a:sysClr val="window" lastClr="FFFFFF"/>
              </a:solidFill>
              <a:latin typeface="微软雅黑"/>
              <a:ea typeface="微软雅黑"/>
              <a:cs typeface="+mn-cs"/>
            </a:rPr>
            <a:t>智慧园区、综治小区、智慧工地</a:t>
          </a:r>
          <a:endParaRPr lang="zh-CN" altLang="en-US" sz="2400" b="1" kern="1200" dirty="0">
            <a:solidFill>
              <a:sysClr val="window" lastClr="FFFFFF"/>
            </a:solidFill>
            <a:latin typeface="微软雅黑"/>
            <a:ea typeface="微软雅黑"/>
            <a:cs typeface="+mn-cs"/>
          </a:endParaRPr>
        </a:p>
      </dsp:txBody>
      <dsp:txXfrm rot="10800000">
        <a:off x="97862" y="3341175"/>
        <a:ext cx="2879425" cy="2004705"/>
      </dsp:txXfrm>
    </dsp:sp>
    <dsp:sp modelId="{5F7CBFED-3EF0-4CCA-BA1E-78F66ECAED8E}">
      <dsp:nvSpPr>
        <dsp:cNvPr id="0" name=""/>
        <dsp:cNvSpPr/>
      </dsp:nvSpPr>
      <dsp:spPr>
        <a:xfrm rot="5400000">
          <a:off x="3129461" y="2520766"/>
          <a:ext cx="2672940" cy="2977287"/>
        </a:xfrm>
        <a:prstGeom prst="round1Rect">
          <a:avLst/>
        </a:prstGeom>
        <a:solidFill>
          <a:srgbClr val="3E8853">
            <a:lumMod val="60000"/>
            <a:lumOff val="4000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ysClr val="window" lastClr="FFFFFF"/>
              </a:solidFill>
              <a:latin typeface="微软雅黑"/>
              <a:ea typeface="微软雅黑"/>
              <a:cs typeface="+mn-cs"/>
            </a:rPr>
            <a:t>公检法司</a:t>
          </a:r>
          <a:r>
            <a:rPr lang="en-US" altLang="zh-CN" sz="2400" kern="1200" dirty="0">
              <a:solidFill>
                <a:sysClr val="window" lastClr="FFFFFF"/>
              </a:solidFill>
              <a:latin typeface="微软雅黑"/>
              <a:ea typeface="微软雅黑"/>
              <a:cs typeface="+mn-cs"/>
            </a:rPr>
            <a:t>:</a:t>
          </a:r>
        </a:p>
        <a:p>
          <a:pPr marL="0" lvl="0" indent="0" algn="ctr" defTabSz="1066800">
            <a:lnSpc>
              <a:spcPct val="90000"/>
            </a:lnSpc>
            <a:spcBef>
              <a:spcPct val="0"/>
            </a:spcBef>
            <a:spcAft>
              <a:spcPct val="35000"/>
            </a:spcAft>
            <a:buNone/>
          </a:pPr>
          <a:r>
            <a:rPr lang="zh-CN" altLang="en-US" sz="2400" kern="1200" dirty="0">
              <a:solidFill>
                <a:sysClr val="window" lastClr="FFFFFF"/>
              </a:solidFill>
              <a:latin typeface="微软雅黑"/>
              <a:ea typeface="微软雅黑"/>
              <a:cs typeface="+mn-cs"/>
            </a:rPr>
            <a:t>雪亮工程、公安大脑、智慧监狱</a:t>
          </a:r>
          <a:endParaRPr lang="zh-CN" altLang="en-US" sz="2400" b="1" kern="1200" dirty="0">
            <a:solidFill>
              <a:sysClr val="window" lastClr="FFFFFF"/>
            </a:solidFill>
            <a:latin typeface="微软雅黑"/>
            <a:ea typeface="微软雅黑"/>
            <a:cs typeface="+mn-cs"/>
          </a:endParaRPr>
        </a:p>
      </dsp:txBody>
      <dsp:txXfrm rot="-5400000">
        <a:off x="2977288" y="3341174"/>
        <a:ext cx="2977287" cy="1906843"/>
      </dsp:txXfrm>
    </dsp:sp>
    <dsp:sp modelId="{F57958D8-3545-4E19-B938-B10EDBB3D69F}">
      <dsp:nvSpPr>
        <dsp:cNvPr id="0" name=""/>
        <dsp:cNvSpPr/>
      </dsp:nvSpPr>
      <dsp:spPr>
        <a:xfrm>
          <a:off x="2084101" y="2004705"/>
          <a:ext cx="1786372" cy="1336470"/>
        </a:xfrm>
        <a:prstGeom prst="roundRect">
          <a:avLst/>
        </a:prstGeom>
        <a:solidFill>
          <a:srgbClr val="2683C6">
            <a:tint val="4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mn-cs"/>
            </a:rPr>
            <a:t>云智天枢</a:t>
          </a:r>
        </a:p>
      </dsp:txBody>
      <dsp:txXfrm>
        <a:off x="2149342" y="2069946"/>
        <a:ext cx="1655890" cy="1205988"/>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A71CF3-27ED-604D-ADA5-3B18DBBF5F3F}" type="datetimeFigureOut">
              <a:rPr kumimoji="1" lang="zh-CN" altLang="en-US" smtClean="0"/>
              <a:t>2020/3/20</a:t>
            </a:fld>
            <a:endParaRPr kumimoji="1" lang="zh-CN" altLang="en-US"/>
          </a:p>
        </p:txBody>
      </p:sp>
      <p:sp>
        <p:nvSpPr>
          <p:cNvPr id="4" name="幻灯片图像占位符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F800FD-2B50-3D4F-9886-DAA391708887}" type="slidenum">
              <a:rPr kumimoji="1" lang="zh-CN" altLang="en-US" smtClean="0"/>
              <a:t>‹#›</a:t>
            </a:fld>
            <a:endParaRPr kumimoji="1" lang="zh-CN" altLang="en-US"/>
          </a:p>
        </p:txBody>
      </p:sp>
    </p:spTree>
    <p:extLst>
      <p:ext uri="{BB962C8B-B14F-4D97-AF65-F5344CB8AC3E}">
        <p14:creationId xmlns:p14="http://schemas.microsoft.com/office/powerpoint/2010/main" val="23200107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5</a:t>
            </a:fld>
            <a:endParaRPr kumimoji="1" lang="zh-CN" altLang="en-US"/>
          </a:p>
        </p:txBody>
      </p:sp>
    </p:spTree>
    <p:extLst>
      <p:ext uri="{BB962C8B-B14F-4D97-AF65-F5344CB8AC3E}">
        <p14:creationId xmlns:p14="http://schemas.microsoft.com/office/powerpoint/2010/main" val="454344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18</a:t>
            </a:fld>
            <a:endParaRPr kumimoji="1" lang="zh-CN" altLang="en-US"/>
          </a:p>
        </p:txBody>
      </p:sp>
    </p:spTree>
    <p:extLst>
      <p:ext uri="{BB962C8B-B14F-4D97-AF65-F5344CB8AC3E}">
        <p14:creationId xmlns:p14="http://schemas.microsoft.com/office/powerpoint/2010/main" val="3429917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20</a:t>
            </a:fld>
            <a:endParaRPr kumimoji="1" lang="zh-CN" altLang="en-US"/>
          </a:p>
        </p:txBody>
      </p:sp>
    </p:spTree>
    <p:extLst>
      <p:ext uri="{BB962C8B-B14F-4D97-AF65-F5344CB8AC3E}">
        <p14:creationId xmlns:p14="http://schemas.microsoft.com/office/powerpoint/2010/main" val="3088132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Calibri" panose="020F0502020204030204" pitchFamily="34" charset="0"/>
                <a:ea typeface="+mn-ea"/>
                <a:cs typeface="+mn-cs"/>
              </a:rPr>
              <a:t>总体上磁盘</a:t>
            </a:r>
            <a:r>
              <a:rPr lang="en-US" altLang="zh-CN" sz="1200" kern="1200" dirty="0">
                <a:solidFill>
                  <a:schemeClr val="tx1"/>
                </a:solidFill>
                <a:effectLst/>
                <a:latin typeface="Calibri" panose="020F0502020204030204" pitchFamily="34" charset="0"/>
                <a:ea typeface="+mn-ea"/>
                <a:cs typeface="+mn-cs"/>
              </a:rPr>
              <a:t>IO</a:t>
            </a:r>
            <a:r>
              <a:rPr lang="zh-CN" altLang="zh-CN" sz="1200" kern="1200" dirty="0">
                <a:solidFill>
                  <a:schemeClr val="tx1"/>
                </a:solidFill>
                <a:effectLst/>
                <a:latin typeface="Calibri" panose="020F0502020204030204" pitchFamily="34" charset="0"/>
                <a:ea typeface="+mn-ea"/>
                <a:cs typeface="+mn-cs"/>
              </a:rPr>
              <a:t>性能上是</a:t>
            </a:r>
            <a:r>
              <a:rPr lang="en-US" altLang="zh-CN" sz="1200" kern="1200" dirty="0">
                <a:solidFill>
                  <a:schemeClr val="tx1"/>
                </a:solidFill>
                <a:effectLst/>
                <a:latin typeface="Calibri" panose="020F0502020204030204" pitchFamily="34" charset="0"/>
                <a:ea typeface="+mn-ea"/>
                <a:cs typeface="+mn-cs"/>
              </a:rPr>
              <a:t>SSD&gt;SAS&gt;SATA</a:t>
            </a:r>
            <a:r>
              <a:rPr lang="zh-CN" altLang="zh-CN" sz="1200" kern="1200" dirty="0">
                <a:solidFill>
                  <a:schemeClr val="tx1"/>
                </a:solidFill>
                <a:effectLst/>
                <a:latin typeface="Calibri" panose="020F0502020204030204" pitchFamily="34" charset="0"/>
                <a:ea typeface="+mn-ea"/>
                <a:cs typeface="+mn-cs"/>
              </a:rPr>
              <a:t>。</a:t>
            </a:r>
          </a:p>
          <a:p>
            <a:r>
              <a:rPr lang="zh-CN" altLang="zh-CN" sz="1200" kern="1200" dirty="0">
                <a:solidFill>
                  <a:schemeClr val="tx1"/>
                </a:solidFill>
                <a:effectLst/>
                <a:latin typeface="Calibri" panose="020F0502020204030204" pitchFamily="34" charset="0"/>
                <a:ea typeface="+mn-ea"/>
                <a:cs typeface="+mn-cs"/>
              </a:rPr>
              <a:t>为了提高数据安全性、容灾可恢复特性，建议尽量采购的服务器能够支持硬件</a:t>
            </a:r>
            <a:r>
              <a:rPr lang="en-US" altLang="zh-CN" sz="1200" kern="1200" dirty="0">
                <a:solidFill>
                  <a:schemeClr val="tx1"/>
                </a:solidFill>
                <a:effectLst/>
                <a:latin typeface="Calibri" panose="020F0502020204030204" pitchFamily="34" charset="0"/>
                <a:ea typeface="+mn-ea"/>
                <a:cs typeface="+mn-cs"/>
              </a:rPr>
              <a:t>raid</a:t>
            </a:r>
            <a:r>
              <a:rPr lang="zh-CN" altLang="zh-CN" sz="1200" kern="1200" dirty="0">
                <a:solidFill>
                  <a:schemeClr val="tx1"/>
                </a:solidFill>
                <a:effectLst/>
                <a:latin typeface="Calibri" panose="020F0502020204030204" pitchFamily="34" charset="0"/>
                <a:ea typeface="+mn-ea"/>
                <a:cs typeface="+mn-cs"/>
              </a:rPr>
              <a:t>卡功能。</a:t>
            </a:r>
            <a:endParaRPr lang="en-US" altLang="zh-CN" sz="1200" kern="1200" dirty="0">
              <a:solidFill>
                <a:schemeClr val="tx1"/>
              </a:solidFill>
              <a:effectLst/>
              <a:latin typeface="Calibri" panose="020F0502020204030204" pitchFamily="34" charset="0"/>
              <a:ea typeface="+mn-ea"/>
              <a:cs typeface="+mn-cs"/>
            </a:endParaRPr>
          </a:p>
          <a:p>
            <a:endParaRPr lang="en-US" altLang="zh-CN" sz="1200" kern="1200" dirty="0">
              <a:solidFill>
                <a:schemeClr val="tx1"/>
              </a:solidFill>
              <a:effectLst/>
              <a:latin typeface="Calibri" panose="020F0502020204030204" pitchFamily="34" charset="0"/>
              <a:ea typeface="+mn-ea"/>
              <a:cs typeface="+mn-cs"/>
            </a:endParaRPr>
          </a:p>
          <a:p>
            <a:r>
              <a:rPr lang="zh-CN" altLang="en-US" sz="1200" kern="1200" dirty="0">
                <a:solidFill>
                  <a:schemeClr val="tx1"/>
                </a:solidFill>
                <a:effectLst/>
                <a:latin typeface="Calibri" panose="020F0502020204030204" pitchFamily="34" charset="0"/>
                <a:ea typeface="+mn-ea"/>
                <a:cs typeface="+mn-cs"/>
              </a:rPr>
              <a:t>数据盘推荐</a:t>
            </a:r>
            <a:r>
              <a:rPr lang="en-US" altLang="zh-CN" sz="1200" kern="1200" dirty="0">
                <a:solidFill>
                  <a:schemeClr val="tx1"/>
                </a:solidFill>
                <a:effectLst/>
                <a:latin typeface="Calibri" panose="020F0502020204030204" pitchFamily="34" charset="0"/>
                <a:ea typeface="+mn-ea"/>
                <a:cs typeface="+mn-cs"/>
              </a:rPr>
              <a:t>SSD</a:t>
            </a:r>
            <a:r>
              <a:rPr lang="zh-CN" altLang="en-US" sz="1200" kern="1200" dirty="0">
                <a:solidFill>
                  <a:schemeClr val="tx1"/>
                </a:solidFill>
                <a:effectLst/>
                <a:latin typeface="Calibri" panose="020F0502020204030204" pitchFamily="34" charset="0"/>
                <a:ea typeface="+mn-ea"/>
                <a:cs typeface="+mn-cs"/>
              </a:rPr>
              <a:t>，其次</a:t>
            </a:r>
            <a:r>
              <a:rPr lang="en-US" altLang="zh-CN" sz="1200" kern="1200" dirty="0">
                <a:solidFill>
                  <a:schemeClr val="tx1"/>
                </a:solidFill>
                <a:effectLst/>
                <a:latin typeface="Calibri" panose="020F0502020204030204" pitchFamily="34" charset="0"/>
                <a:ea typeface="+mn-ea"/>
                <a:cs typeface="+mn-cs"/>
              </a:rPr>
              <a:t>SAS</a:t>
            </a:r>
            <a:r>
              <a:rPr lang="zh-CN" altLang="en-US" sz="1200" kern="1200" dirty="0">
                <a:solidFill>
                  <a:schemeClr val="tx1"/>
                </a:solidFill>
                <a:effectLst/>
                <a:latin typeface="Calibri" panose="020F0502020204030204" pitchFamily="34" charset="0"/>
                <a:ea typeface="+mn-ea"/>
                <a:cs typeface="+mn-cs"/>
              </a:rPr>
              <a:t>、</a:t>
            </a:r>
            <a:r>
              <a:rPr lang="en-US" altLang="zh-CN" sz="1200" kern="1200" dirty="0">
                <a:solidFill>
                  <a:schemeClr val="tx1"/>
                </a:solidFill>
                <a:effectLst/>
                <a:latin typeface="Calibri" panose="020F0502020204030204" pitchFamily="34" charset="0"/>
                <a:ea typeface="+mn-ea"/>
                <a:cs typeface="+mn-cs"/>
              </a:rPr>
              <a:t>STAT</a:t>
            </a:r>
            <a:r>
              <a:rPr lang="zh-CN" altLang="en-US" sz="1200" kern="1200" dirty="0">
                <a:solidFill>
                  <a:schemeClr val="tx1"/>
                </a:solidFill>
                <a:effectLst/>
                <a:latin typeface="Calibri" panose="020F0502020204030204" pitchFamily="34" charset="0"/>
                <a:ea typeface="+mn-ea"/>
                <a:cs typeface="+mn-cs"/>
              </a:rPr>
              <a:t>盘</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21</a:t>
            </a:fld>
            <a:endParaRPr kumimoji="1" lang="zh-CN" altLang="en-US"/>
          </a:p>
        </p:txBody>
      </p:sp>
    </p:spTree>
    <p:extLst>
      <p:ext uri="{BB962C8B-B14F-4D97-AF65-F5344CB8AC3E}">
        <p14:creationId xmlns:p14="http://schemas.microsoft.com/office/powerpoint/2010/main" val="1859330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Calibri" panose="020F0502020204030204" pitchFamily="34" charset="0"/>
                <a:ea typeface="+mn-ea"/>
                <a:cs typeface="+mn-cs"/>
              </a:rPr>
              <a:t>总体上磁盘</a:t>
            </a:r>
            <a:r>
              <a:rPr lang="en-US" altLang="zh-CN" sz="1200" kern="1200" dirty="0">
                <a:solidFill>
                  <a:schemeClr val="tx1"/>
                </a:solidFill>
                <a:effectLst/>
                <a:latin typeface="Calibri" panose="020F0502020204030204" pitchFamily="34" charset="0"/>
                <a:ea typeface="+mn-ea"/>
                <a:cs typeface="+mn-cs"/>
              </a:rPr>
              <a:t>IO</a:t>
            </a:r>
            <a:r>
              <a:rPr lang="zh-CN" altLang="zh-CN" sz="1200" kern="1200" dirty="0">
                <a:solidFill>
                  <a:schemeClr val="tx1"/>
                </a:solidFill>
                <a:effectLst/>
                <a:latin typeface="Calibri" panose="020F0502020204030204" pitchFamily="34" charset="0"/>
                <a:ea typeface="+mn-ea"/>
                <a:cs typeface="+mn-cs"/>
              </a:rPr>
              <a:t>性能上是</a:t>
            </a:r>
            <a:r>
              <a:rPr lang="en-US" altLang="zh-CN" sz="1200" kern="1200" dirty="0">
                <a:solidFill>
                  <a:schemeClr val="tx1"/>
                </a:solidFill>
                <a:effectLst/>
                <a:latin typeface="Calibri" panose="020F0502020204030204" pitchFamily="34" charset="0"/>
                <a:ea typeface="+mn-ea"/>
                <a:cs typeface="+mn-cs"/>
              </a:rPr>
              <a:t>SSD&gt;SAS&gt;SATA</a:t>
            </a:r>
            <a:r>
              <a:rPr lang="zh-CN" altLang="zh-CN" sz="1200" kern="1200" dirty="0">
                <a:solidFill>
                  <a:schemeClr val="tx1"/>
                </a:solidFill>
                <a:effectLst/>
                <a:latin typeface="Calibri" panose="020F0502020204030204" pitchFamily="34" charset="0"/>
                <a:ea typeface="+mn-ea"/>
                <a:cs typeface="+mn-cs"/>
              </a:rPr>
              <a:t>。</a:t>
            </a:r>
          </a:p>
          <a:p>
            <a:r>
              <a:rPr lang="zh-CN" altLang="zh-CN" sz="1200" kern="1200" dirty="0">
                <a:solidFill>
                  <a:schemeClr val="tx1"/>
                </a:solidFill>
                <a:effectLst/>
                <a:latin typeface="Calibri" panose="020F0502020204030204" pitchFamily="34" charset="0"/>
                <a:ea typeface="+mn-ea"/>
                <a:cs typeface="+mn-cs"/>
              </a:rPr>
              <a:t>为了提高数据安全性、容灾可恢复特性，建议尽量采购的服务器能够支持硬件</a:t>
            </a:r>
            <a:r>
              <a:rPr lang="en-US" altLang="zh-CN" sz="1200" kern="1200" dirty="0">
                <a:solidFill>
                  <a:schemeClr val="tx1"/>
                </a:solidFill>
                <a:effectLst/>
                <a:latin typeface="Calibri" panose="020F0502020204030204" pitchFamily="34" charset="0"/>
                <a:ea typeface="+mn-ea"/>
                <a:cs typeface="+mn-cs"/>
              </a:rPr>
              <a:t>raid</a:t>
            </a:r>
            <a:r>
              <a:rPr lang="zh-CN" altLang="zh-CN" sz="1200" kern="1200" dirty="0">
                <a:solidFill>
                  <a:schemeClr val="tx1"/>
                </a:solidFill>
                <a:effectLst/>
                <a:latin typeface="Calibri" panose="020F0502020204030204" pitchFamily="34" charset="0"/>
                <a:ea typeface="+mn-ea"/>
                <a:cs typeface="+mn-cs"/>
              </a:rPr>
              <a:t>卡功能。</a:t>
            </a:r>
            <a:endParaRPr lang="en-US" altLang="zh-CN" sz="1200" kern="1200" dirty="0">
              <a:solidFill>
                <a:schemeClr val="tx1"/>
              </a:solidFill>
              <a:effectLst/>
              <a:latin typeface="Calibri" panose="020F0502020204030204" pitchFamily="34" charset="0"/>
              <a:ea typeface="+mn-ea"/>
              <a:cs typeface="+mn-cs"/>
            </a:endParaRPr>
          </a:p>
          <a:p>
            <a:endParaRPr lang="en-US" altLang="zh-CN" sz="1200" kern="1200" dirty="0">
              <a:solidFill>
                <a:schemeClr val="tx1"/>
              </a:solidFill>
              <a:effectLst/>
              <a:latin typeface="Calibri" panose="020F0502020204030204" pitchFamily="34" charset="0"/>
              <a:ea typeface="+mn-ea"/>
              <a:cs typeface="+mn-cs"/>
            </a:endParaRPr>
          </a:p>
          <a:p>
            <a:r>
              <a:rPr lang="zh-CN" altLang="en-US" sz="1200" kern="1200" dirty="0">
                <a:solidFill>
                  <a:schemeClr val="tx1"/>
                </a:solidFill>
                <a:effectLst/>
                <a:latin typeface="Calibri" panose="020F0502020204030204" pitchFamily="34" charset="0"/>
                <a:ea typeface="+mn-ea"/>
                <a:cs typeface="+mn-cs"/>
              </a:rPr>
              <a:t>数据盘推荐</a:t>
            </a:r>
            <a:r>
              <a:rPr lang="en-US" altLang="zh-CN" sz="1200" kern="1200" dirty="0">
                <a:solidFill>
                  <a:schemeClr val="tx1"/>
                </a:solidFill>
                <a:effectLst/>
                <a:latin typeface="Calibri" panose="020F0502020204030204" pitchFamily="34" charset="0"/>
                <a:ea typeface="+mn-ea"/>
                <a:cs typeface="+mn-cs"/>
              </a:rPr>
              <a:t>SSD</a:t>
            </a:r>
            <a:r>
              <a:rPr lang="zh-CN" altLang="en-US" sz="1200" kern="1200" dirty="0">
                <a:solidFill>
                  <a:schemeClr val="tx1"/>
                </a:solidFill>
                <a:effectLst/>
                <a:latin typeface="Calibri" panose="020F0502020204030204" pitchFamily="34" charset="0"/>
                <a:ea typeface="+mn-ea"/>
                <a:cs typeface="+mn-cs"/>
              </a:rPr>
              <a:t>，其次</a:t>
            </a:r>
            <a:r>
              <a:rPr lang="en-US" altLang="zh-CN" sz="1200" kern="1200" dirty="0">
                <a:solidFill>
                  <a:schemeClr val="tx1"/>
                </a:solidFill>
                <a:effectLst/>
                <a:latin typeface="Calibri" panose="020F0502020204030204" pitchFamily="34" charset="0"/>
                <a:ea typeface="+mn-ea"/>
                <a:cs typeface="+mn-cs"/>
              </a:rPr>
              <a:t>SAS</a:t>
            </a:r>
            <a:r>
              <a:rPr lang="zh-CN" altLang="en-US" sz="1200" kern="1200" dirty="0">
                <a:solidFill>
                  <a:schemeClr val="tx1"/>
                </a:solidFill>
                <a:effectLst/>
                <a:latin typeface="Calibri" panose="020F0502020204030204" pitchFamily="34" charset="0"/>
                <a:ea typeface="+mn-ea"/>
                <a:cs typeface="+mn-cs"/>
              </a:rPr>
              <a:t>、</a:t>
            </a:r>
            <a:r>
              <a:rPr lang="en-US" altLang="zh-CN" sz="1200" kern="1200" dirty="0">
                <a:solidFill>
                  <a:schemeClr val="tx1"/>
                </a:solidFill>
                <a:effectLst/>
                <a:latin typeface="Calibri" panose="020F0502020204030204" pitchFamily="34" charset="0"/>
                <a:ea typeface="+mn-ea"/>
                <a:cs typeface="+mn-cs"/>
              </a:rPr>
              <a:t>STAT</a:t>
            </a:r>
            <a:r>
              <a:rPr lang="zh-CN" altLang="en-US" sz="1200" kern="1200" dirty="0">
                <a:solidFill>
                  <a:schemeClr val="tx1"/>
                </a:solidFill>
                <a:effectLst/>
                <a:latin typeface="Calibri" panose="020F0502020204030204" pitchFamily="34" charset="0"/>
                <a:ea typeface="+mn-ea"/>
                <a:cs typeface="+mn-cs"/>
              </a:rPr>
              <a:t>盘</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22</a:t>
            </a:fld>
            <a:endParaRPr kumimoji="1" lang="zh-CN" altLang="en-US"/>
          </a:p>
        </p:txBody>
      </p:sp>
    </p:spTree>
    <p:extLst>
      <p:ext uri="{BB962C8B-B14F-4D97-AF65-F5344CB8AC3E}">
        <p14:creationId xmlns:p14="http://schemas.microsoft.com/office/powerpoint/2010/main" val="3664439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27</a:t>
            </a:fld>
            <a:endParaRPr kumimoji="1" lang="zh-CN" altLang="en-US"/>
          </a:p>
        </p:txBody>
      </p:sp>
    </p:spTree>
    <p:extLst>
      <p:ext uri="{BB962C8B-B14F-4D97-AF65-F5344CB8AC3E}">
        <p14:creationId xmlns:p14="http://schemas.microsoft.com/office/powerpoint/2010/main" val="3987798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28</a:t>
            </a:fld>
            <a:endParaRPr kumimoji="1" lang="zh-CN" altLang="en-US"/>
          </a:p>
        </p:txBody>
      </p:sp>
    </p:spTree>
    <p:extLst>
      <p:ext uri="{BB962C8B-B14F-4D97-AF65-F5344CB8AC3E}">
        <p14:creationId xmlns:p14="http://schemas.microsoft.com/office/powerpoint/2010/main" val="266967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29</a:t>
            </a:fld>
            <a:endParaRPr kumimoji="1" lang="zh-CN" altLang="en-US"/>
          </a:p>
        </p:txBody>
      </p:sp>
    </p:spTree>
    <p:extLst>
      <p:ext uri="{BB962C8B-B14F-4D97-AF65-F5344CB8AC3E}">
        <p14:creationId xmlns:p14="http://schemas.microsoft.com/office/powerpoint/2010/main" val="3640512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30</a:t>
            </a:fld>
            <a:endParaRPr kumimoji="1" lang="zh-CN" altLang="en-US"/>
          </a:p>
        </p:txBody>
      </p:sp>
    </p:spTree>
    <p:extLst>
      <p:ext uri="{BB962C8B-B14F-4D97-AF65-F5344CB8AC3E}">
        <p14:creationId xmlns:p14="http://schemas.microsoft.com/office/powerpoint/2010/main" val="1925683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31</a:t>
            </a:fld>
            <a:endParaRPr kumimoji="1" lang="zh-CN" altLang="en-US"/>
          </a:p>
        </p:txBody>
      </p:sp>
    </p:spTree>
    <p:extLst>
      <p:ext uri="{BB962C8B-B14F-4D97-AF65-F5344CB8AC3E}">
        <p14:creationId xmlns:p14="http://schemas.microsoft.com/office/powerpoint/2010/main" val="4219937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32</a:t>
            </a:fld>
            <a:endParaRPr kumimoji="1" lang="zh-CN" altLang="en-US"/>
          </a:p>
        </p:txBody>
      </p:sp>
    </p:spTree>
    <p:extLst>
      <p:ext uri="{BB962C8B-B14F-4D97-AF65-F5344CB8AC3E}">
        <p14:creationId xmlns:p14="http://schemas.microsoft.com/office/powerpoint/2010/main" val="234992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6</a:t>
            </a:fld>
            <a:endParaRPr kumimoji="1" lang="zh-CN" altLang="en-US"/>
          </a:p>
        </p:txBody>
      </p:sp>
    </p:spTree>
    <p:extLst>
      <p:ext uri="{BB962C8B-B14F-4D97-AF65-F5344CB8AC3E}">
        <p14:creationId xmlns:p14="http://schemas.microsoft.com/office/powerpoint/2010/main" val="1299532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35</a:t>
            </a:fld>
            <a:endParaRPr kumimoji="1" lang="zh-CN" altLang="en-US"/>
          </a:p>
        </p:txBody>
      </p:sp>
    </p:spTree>
    <p:extLst>
      <p:ext uri="{BB962C8B-B14F-4D97-AF65-F5344CB8AC3E}">
        <p14:creationId xmlns:p14="http://schemas.microsoft.com/office/powerpoint/2010/main" val="3833074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36</a:t>
            </a:fld>
            <a:endParaRPr kumimoji="1" lang="zh-CN" altLang="en-US"/>
          </a:p>
        </p:txBody>
      </p:sp>
    </p:spTree>
    <p:extLst>
      <p:ext uri="{BB962C8B-B14F-4D97-AF65-F5344CB8AC3E}">
        <p14:creationId xmlns:p14="http://schemas.microsoft.com/office/powerpoint/2010/main" val="3210564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37</a:t>
            </a:fld>
            <a:endParaRPr kumimoji="1" lang="zh-CN" altLang="en-US"/>
          </a:p>
        </p:txBody>
      </p:sp>
    </p:spTree>
    <p:extLst>
      <p:ext uri="{BB962C8B-B14F-4D97-AF65-F5344CB8AC3E}">
        <p14:creationId xmlns:p14="http://schemas.microsoft.com/office/powerpoint/2010/main" val="1583193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38</a:t>
            </a:fld>
            <a:endParaRPr kumimoji="1" lang="zh-CN" altLang="en-US"/>
          </a:p>
        </p:txBody>
      </p:sp>
    </p:spTree>
    <p:extLst>
      <p:ext uri="{BB962C8B-B14F-4D97-AF65-F5344CB8AC3E}">
        <p14:creationId xmlns:p14="http://schemas.microsoft.com/office/powerpoint/2010/main" val="1653296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39</a:t>
            </a:fld>
            <a:endParaRPr kumimoji="1" lang="zh-CN" altLang="en-US"/>
          </a:p>
        </p:txBody>
      </p:sp>
    </p:spTree>
    <p:extLst>
      <p:ext uri="{BB962C8B-B14F-4D97-AF65-F5344CB8AC3E}">
        <p14:creationId xmlns:p14="http://schemas.microsoft.com/office/powerpoint/2010/main" val="621335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40</a:t>
            </a:fld>
            <a:endParaRPr kumimoji="1" lang="zh-CN" altLang="en-US"/>
          </a:p>
        </p:txBody>
      </p:sp>
    </p:spTree>
    <p:extLst>
      <p:ext uri="{BB962C8B-B14F-4D97-AF65-F5344CB8AC3E}">
        <p14:creationId xmlns:p14="http://schemas.microsoft.com/office/powerpoint/2010/main" val="3580836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41</a:t>
            </a:fld>
            <a:endParaRPr kumimoji="1" lang="zh-CN" altLang="en-US"/>
          </a:p>
        </p:txBody>
      </p:sp>
    </p:spTree>
    <p:extLst>
      <p:ext uri="{BB962C8B-B14F-4D97-AF65-F5344CB8AC3E}">
        <p14:creationId xmlns:p14="http://schemas.microsoft.com/office/powerpoint/2010/main" val="447504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42</a:t>
            </a:fld>
            <a:endParaRPr kumimoji="1" lang="zh-CN" altLang="en-US"/>
          </a:p>
        </p:txBody>
      </p:sp>
    </p:spTree>
    <p:extLst>
      <p:ext uri="{BB962C8B-B14F-4D97-AF65-F5344CB8AC3E}">
        <p14:creationId xmlns:p14="http://schemas.microsoft.com/office/powerpoint/2010/main" val="2781437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43</a:t>
            </a:fld>
            <a:endParaRPr kumimoji="1" lang="zh-CN" altLang="en-US"/>
          </a:p>
        </p:txBody>
      </p:sp>
    </p:spTree>
    <p:extLst>
      <p:ext uri="{BB962C8B-B14F-4D97-AF65-F5344CB8AC3E}">
        <p14:creationId xmlns:p14="http://schemas.microsoft.com/office/powerpoint/2010/main" val="2711680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44</a:t>
            </a:fld>
            <a:endParaRPr kumimoji="1" lang="zh-CN" altLang="en-US"/>
          </a:p>
        </p:txBody>
      </p:sp>
    </p:spTree>
    <p:extLst>
      <p:ext uri="{BB962C8B-B14F-4D97-AF65-F5344CB8AC3E}">
        <p14:creationId xmlns:p14="http://schemas.microsoft.com/office/powerpoint/2010/main" val="2389601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7</a:t>
            </a:fld>
            <a:endParaRPr kumimoji="1" lang="zh-CN" altLang="en-US"/>
          </a:p>
        </p:txBody>
      </p:sp>
    </p:spTree>
    <p:extLst>
      <p:ext uri="{BB962C8B-B14F-4D97-AF65-F5344CB8AC3E}">
        <p14:creationId xmlns:p14="http://schemas.microsoft.com/office/powerpoint/2010/main" val="29803125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45</a:t>
            </a:fld>
            <a:endParaRPr kumimoji="1" lang="zh-CN" altLang="en-US"/>
          </a:p>
        </p:txBody>
      </p:sp>
    </p:spTree>
    <p:extLst>
      <p:ext uri="{BB962C8B-B14F-4D97-AF65-F5344CB8AC3E}">
        <p14:creationId xmlns:p14="http://schemas.microsoft.com/office/powerpoint/2010/main" val="2343949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46</a:t>
            </a:fld>
            <a:endParaRPr kumimoji="1" lang="zh-CN" altLang="en-US"/>
          </a:p>
        </p:txBody>
      </p:sp>
    </p:spTree>
    <p:extLst>
      <p:ext uri="{BB962C8B-B14F-4D97-AF65-F5344CB8AC3E}">
        <p14:creationId xmlns:p14="http://schemas.microsoft.com/office/powerpoint/2010/main" val="2248481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47</a:t>
            </a:fld>
            <a:endParaRPr kumimoji="1" lang="zh-CN" altLang="en-US"/>
          </a:p>
        </p:txBody>
      </p:sp>
    </p:spTree>
    <p:extLst>
      <p:ext uri="{BB962C8B-B14F-4D97-AF65-F5344CB8AC3E}">
        <p14:creationId xmlns:p14="http://schemas.microsoft.com/office/powerpoint/2010/main" val="18606082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49</a:t>
            </a:fld>
            <a:endParaRPr kumimoji="1" lang="zh-CN" altLang="en-US"/>
          </a:p>
        </p:txBody>
      </p:sp>
    </p:spTree>
    <p:extLst>
      <p:ext uri="{BB962C8B-B14F-4D97-AF65-F5344CB8AC3E}">
        <p14:creationId xmlns:p14="http://schemas.microsoft.com/office/powerpoint/2010/main" val="1139416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924B7729-22D2-428D-9869-BD4B8F2F3CA7}" type="slidenum">
              <a:rPr lang="zh-CN" altLang="en-US" smtClean="0"/>
              <a:pPr>
                <a:defRPr/>
              </a:pPr>
              <a:t>53</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924B7729-22D2-428D-9869-BD4B8F2F3CA7}" type="slidenum">
              <a:rPr lang="zh-CN" altLang="en-US" smtClean="0"/>
              <a:pPr>
                <a:defRPr/>
              </a:pPr>
              <a:t>54</a:t>
            </a:fld>
            <a:endParaRPr lang="zh-CN" altLang="en-US"/>
          </a:p>
        </p:txBody>
      </p:sp>
    </p:spTree>
    <p:extLst>
      <p:ext uri="{BB962C8B-B14F-4D97-AF65-F5344CB8AC3E}">
        <p14:creationId xmlns:p14="http://schemas.microsoft.com/office/powerpoint/2010/main" val="15767210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924B7729-22D2-428D-9869-BD4B8F2F3CA7}" type="slidenum">
              <a:rPr lang="zh-CN" altLang="en-US" smtClean="0"/>
              <a:pPr>
                <a:defRPr/>
              </a:pPr>
              <a:t>55</a:t>
            </a:fld>
            <a:endParaRPr lang="zh-CN" altLang="en-US"/>
          </a:p>
        </p:txBody>
      </p:sp>
    </p:spTree>
    <p:extLst>
      <p:ext uri="{BB962C8B-B14F-4D97-AF65-F5344CB8AC3E}">
        <p14:creationId xmlns:p14="http://schemas.microsoft.com/office/powerpoint/2010/main" val="3533624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924B7729-22D2-428D-9869-BD4B8F2F3CA7}" type="slidenum">
              <a:rPr lang="zh-CN" altLang="en-US" smtClean="0"/>
              <a:pPr>
                <a:defRPr/>
              </a:pPr>
              <a:t>56</a:t>
            </a:fld>
            <a:endParaRPr lang="zh-CN" altLang="en-US"/>
          </a:p>
        </p:txBody>
      </p:sp>
    </p:spTree>
    <p:extLst>
      <p:ext uri="{BB962C8B-B14F-4D97-AF65-F5344CB8AC3E}">
        <p14:creationId xmlns:p14="http://schemas.microsoft.com/office/powerpoint/2010/main" val="9991531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924B7729-22D2-428D-9869-BD4B8F2F3CA7}" type="slidenum">
              <a:rPr lang="zh-CN" altLang="en-US" smtClean="0"/>
              <a:pPr>
                <a:defRPr/>
              </a:pPr>
              <a:t>57</a:t>
            </a:fld>
            <a:endParaRPr lang="zh-CN" altLang="en-US"/>
          </a:p>
        </p:txBody>
      </p:sp>
    </p:spTree>
    <p:extLst>
      <p:ext uri="{BB962C8B-B14F-4D97-AF65-F5344CB8AC3E}">
        <p14:creationId xmlns:p14="http://schemas.microsoft.com/office/powerpoint/2010/main" val="33946144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24B7729-22D2-428D-9869-BD4B8F2F3CA7}" type="slidenum">
              <a:rPr lang="zh-CN" altLang="en-US" smtClean="0"/>
              <a:pPr>
                <a:defRPr/>
              </a:pPr>
              <a:t>58</a:t>
            </a:fld>
            <a:endParaRPr lang="zh-CN" altLang="en-US"/>
          </a:p>
        </p:txBody>
      </p:sp>
    </p:spTree>
    <p:extLst>
      <p:ext uri="{BB962C8B-B14F-4D97-AF65-F5344CB8AC3E}">
        <p14:creationId xmlns:p14="http://schemas.microsoft.com/office/powerpoint/2010/main" val="4119701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Calibri" panose="020F0502020204030204" pitchFamily="34" charset="0"/>
                <a:ea typeface="+mn-ea"/>
                <a:cs typeface="+mn-cs"/>
              </a:rPr>
              <a:t>四大合作伙伴（窗口）：算法、数据、设备、应用</a:t>
            </a:r>
          </a:p>
          <a:p>
            <a:r>
              <a:rPr lang="zh-CN" altLang="en-US" sz="1200" b="0" i="0" kern="1200" dirty="0">
                <a:solidFill>
                  <a:schemeClr val="tx1"/>
                </a:solidFill>
                <a:effectLst/>
                <a:latin typeface="Calibri" panose="020F0502020204030204" pitchFamily="34" charset="0"/>
                <a:ea typeface="+mn-ea"/>
                <a:cs typeface="+mn-cs"/>
              </a:rPr>
              <a:t>云智天枢人工智能服务平台是典型的三层架构，分别为存储层、逻辑层以及接入层。基础设施位于整个架构的最下层，负责整体平台基础性能力的支撑，如 </a:t>
            </a:r>
            <a:r>
              <a:rPr lang="en-US" altLang="zh-CN" sz="1200" b="0" i="0" kern="1200" dirty="0">
                <a:solidFill>
                  <a:schemeClr val="tx1"/>
                </a:solidFill>
                <a:effectLst/>
                <a:latin typeface="Calibri" panose="020F0502020204030204" pitchFamily="34" charset="0"/>
                <a:ea typeface="+mn-ea"/>
                <a:cs typeface="+mn-cs"/>
              </a:rPr>
              <a:t>Docker</a:t>
            </a:r>
            <a:r>
              <a:rPr lang="zh-CN" altLang="en-US" sz="1200" b="0" i="0" kern="1200" dirty="0">
                <a:solidFill>
                  <a:schemeClr val="tx1"/>
                </a:solidFill>
                <a:effectLst/>
                <a:latin typeface="Calibri" panose="020F0502020204030204" pitchFamily="34" charset="0"/>
                <a:ea typeface="+mn-ea"/>
                <a:cs typeface="+mn-cs"/>
              </a:rPr>
              <a:t>、 </a:t>
            </a:r>
            <a:r>
              <a:rPr lang="en-US" altLang="zh-CN" sz="1200" b="0" i="0" kern="1200" dirty="0">
                <a:solidFill>
                  <a:schemeClr val="tx1"/>
                </a:solidFill>
                <a:effectLst/>
                <a:latin typeface="Calibri" panose="020F0502020204030204" pitchFamily="34" charset="0"/>
                <a:ea typeface="+mn-ea"/>
                <a:cs typeface="+mn-cs"/>
              </a:rPr>
              <a:t>K8S</a:t>
            </a:r>
            <a:r>
              <a:rPr lang="zh-CN" altLang="en-US" sz="1200" b="0" i="0" kern="1200" dirty="0">
                <a:solidFill>
                  <a:schemeClr val="tx1"/>
                </a:solidFill>
                <a:effectLst/>
                <a:latin typeface="Calibri" panose="020F0502020204030204" pitchFamily="34" charset="0"/>
                <a:ea typeface="+mn-ea"/>
                <a:cs typeface="+mn-cs"/>
              </a:rPr>
              <a:t>、 蓝盾</a:t>
            </a:r>
            <a:r>
              <a:rPr lang="en-US" altLang="zh-CN" sz="1200" b="0" i="0" kern="1200" dirty="0">
                <a:solidFill>
                  <a:schemeClr val="tx1"/>
                </a:solidFill>
                <a:effectLst/>
                <a:latin typeface="Calibri" panose="020F0502020204030204" pitchFamily="34" charset="0"/>
                <a:ea typeface="+mn-ea"/>
                <a:cs typeface="+mn-cs"/>
              </a:rPr>
              <a:t>CICD</a:t>
            </a:r>
            <a:r>
              <a:rPr lang="zh-CN" altLang="en-US" sz="1200" b="0" i="0" kern="1200" dirty="0">
                <a:solidFill>
                  <a:schemeClr val="tx1"/>
                </a:solidFill>
                <a:effectLst/>
                <a:latin typeface="Calibri" panose="020F0502020204030204" pitchFamily="34" charset="0"/>
                <a:ea typeface="+mn-ea"/>
                <a:cs typeface="+mn-cs"/>
              </a:rPr>
              <a:t>等；上面是存储层，用到了一些诸如 </a:t>
            </a:r>
            <a:r>
              <a:rPr lang="en-US" altLang="zh-CN" sz="1200" b="0" i="0" kern="1200" dirty="0">
                <a:solidFill>
                  <a:schemeClr val="tx1"/>
                </a:solidFill>
                <a:effectLst/>
                <a:latin typeface="Calibri" panose="020F0502020204030204" pitchFamily="34" charset="0"/>
                <a:ea typeface="+mn-ea"/>
                <a:cs typeface="+mn-cs"/>
              </a:rPr>
              <a:t>MySQL</a:t>
            </a:r>
            <a:r>
              <a:rPr lang="zh-CN" altLang="en-US" sz="1200" b="0" i="0" kern="1200" dirty="0">
                <a:solidFill>
                  <a:schemeClr val="tx1"/>
                </a:solidFill>
                <a:effectLst/>
                <a:latin typeface="Calibri" panose="020F0502020204030204" pitchFamily="34" charset="0"/>
                <a:ea typeface="+mn-ea"/>
                <a:cs typeface="+mn-cs"/>
              </a:rPr>
              <a:t>、</a:t>
            </a:r>
            <a:r>
              <a:rPr lang="en-US" altLang="zh-CN" sz="1200" b="0" i="0" kern="1200" dirty="0">
                <a:solidFill>
                  <a:schemeClr val="tx1"/>
                </a:solidFill>
                <a:effectLst/>
                <a:latin typeface="Calibri" panose="020F0502020204030204" pitchFamily="34" charset="0"/>
                <a:ea typeface="+mn-ea"/>
                <a:cs typeface="+mn-cs"/>
              </a:rPr>
              <a:t>Kafka</a:t>
            </a:r>
            <a:r>
              <a:rPr lang="zh-CN" altLang="en-US" sz="1200" b="0" i="0" kern="1200" dirty="0">
                <a:solidFill>
                  <a:schemeClr val="tx1"/>
                </a:solidFill>
                <a:effectLst/>
                <a:latin typeface="Calibri" panose="020F0502020204030204" pitchFamily="34" charset="0"/>
                <a:ea typeface="+mn-ea"/>
                <a:cs typeface="+mn-cs"/>
              </a:rPr>
              <a:t>、</a:t>
            </a:r>
            <a:r>
              <a:rPr lang="en-US" altLang="zh-CN" sz="1200" b="0" i="0" kern="1200" dirty="0" err="1">
                <a:solidFill>
                  <a:schemeClr val="tx1"/>
                </a:solidFill>
                <a:effectLst/>
                <a:latin typeface="Calibri" panose="020F0502020204030204" pitchFamily="34" charset="0"/>
                <a:ea typeface="+mn-ea"/>
                <a:cs typeface="+mn-cs"/>
              </a:rPr>
              <a:t>Influxdb</a:t>
            </a:r>
            <a:r>
              <a:rPr lang="zh-CN" altLang="en-US" sz="1200" b="0" i="0" kern="1200" dirty="0">
                <a:solidFill>
                  <a:schemeClr val="tx1"/>
                </a:solidFill>
                <a:effectLst/>
                <a:latin typeface="Calibri" panose="020F0502020204030204" pitchFamily="34" charset="0"/>
                <a:ea typeface="+mn-ea"/>
                <a:cs typeface="+mn-cs"/>
              </a:rPr>
              <a:t>、</a:t>
            </a:r>
            <a:r>
              <a:rPr lang="en-US" altLang="zh-CN" sz="1200" b="0" i="0" kern="1200" dirty="0">
                <a:solidFill>
                  <a:schemeClr val="tx1"/>
                </a:solidFill>
                <a:effectLst/>
                <a:latin typeface="Calibri" panose="020F0502020204030204" pitchFamily="34" charset="0"/>
                <a:ea typeface="+mn-ea"/>
                <a:cs typeface="+mn-cs"/>
              </a:rPr>
              <a:t>Cos/</a:t>
            </a:r>
            <a:r>
              <a:rPr lang="en-US" altLang="zh-CN" sz="1200" b="0" i="0" kern="1200" dirty="0" err="1">
                <a:solidFill>
                  <a:schemeClr val="tx1"/>
                </a:solidFill>
                <a:effectLst/>
                <a:latin typeface="Calibri" panose="020F0502020204030204" pitchFamily="34" charset="0"/>
                <a:ea typeface="+mn-ea"/>
                <a:cs typeface="+mn-cs"/>
              </a:rPr>
              <a:t>Ceph</a:t>
            </a:r>
            <a:r>
              <a:rPr lang="zh-CN" altLang="en-US" sz="1200" b="0" i="0" kern="1200" dirty="0">
                <a:solidFill>
                  <a:schemeClr val="tx1"/>
                </a:solidFill>
                <a:effectLst/>
                <a:latin typeface="Calibri" panose="020F0502020204030204" pitchFamily="34" charset="0"/>
                <a:ea typeface="+mn-ea"/>
                <a:cs typeface="+mn-cs"/>
              </a:rPr>
              <a:t>、</a:t>
            </a:r>
            <a:r>
              <a:rPr lang="en-US" altLang="zh-CN" sz="1200" b="0" i="0" kern="1200" dirty="0">
                <a:solidFill>
                  <a:schemeClr val="tx1"/>
                </a:solidFill>
                <a:effectLst/>
                <a:latin typeface="Calibri" panose="020F0502020204030204" pitchFamily="34" charset="0"/>
                <a:ea typeface="+mn-ea"/>
                <a:cs typeface="+mn-cs"/>
              </a:rPr>
              <a:t>ES </a:t>
            </a:r>
            <a:r>
              <a:rPr lang="zh-CN" altLang="en-US" sz="1200" b="0" i="0" kern="1200" dirty="0">
                <a:solidFill>
                  <a:schemeClr val="tx1"/>
                </a:solidFill>
                <a:effectLst/>
                <a:latin typeface="Calibri" panose="020F0502020204030204" pitchFamily="34" charset="0"/>
                <a:ea typeface="+mn-ea"/>
                <a:cs typeface="+mn-cs"/>
              </a:rPr>
              <a:t>等组件。</a:t>
            </a:r>
          </a:p>
          <a:p>
            <a:r>
              <a:rPr lang="zh-CN" altLang="en-US" sz="1200" b="0" i="0" kern="1200" dirty="0">
                <a:solidFill>
                  <a:schemeClr val="tx1"/>
                </a:solidFill>
                <a:effectLst/>
                <a:latin typeface="Calibri" panose="020F0502020204030204" pitchFamily="34" charset="0"/>
                <a:ea typeface="+mn-ea"/>
                <a:cs typeface="+mn-cs"/>
              </a:rPr>
              <a:t>中间层是利用微服务将其划分为了</a:t>
            </a:r>
            <a:r>
              <a:rPr lang="en-US" altLang="zh-CN" sz="1200" b="0" i="0" kern="1200" dirty="0">
                <a:solidFill>
                  <a:schemeClr val="tx1"/>
                </a:solidFill>
                <a:effectLst/>
                <a:latin typeface="Calibri" panose="020F0502020204030204" pitchFamily="34" charset="0"/>
                <a:ea typeface="+mn-ea"/>
                <a:cs typeface="+mn-cs"/>
              </a:rPr>
              <a:t>6</a:t>
            </a:r>
            <a:r>
              <a:rPr lang="zh-CN" altLang="en-US" sz="1200" b="0" i="0" kern="1200" dirty="0">
                <a:solidFill>
                  <a:schemeClr val="tx1"/>
                </a:solidFill>
                <a:effectLst/>
                <a:latin typeface="Calibri" panose="020F0502020204030204" pitchFamily="34" charset="0"/>
                <a:ea typeface="+mn-ea"/>
                <a:cs typeface="+mn-cs"/>
              </a:rPr>
              <a:t>个主要的功能性窗口，他们分别是算法仓库、设备中心、数据中心、</a:t>
            </a:r>
            <a:r>
              <a:rPr lang="en-US" altLang="zh-CN" sz="1200" b="0" i="0" kern="1200" dirty="0">
                <a:solidFill>
                  <a:schemeClr val="tx1"/>
                </a:solidFill>
                <a:effectLst/>
                <a:latin typeface="Calibri" panose="020F0502020204030204" pitchFamily="34" charset="0"/>
                <a:ea typeface="+mn-ea"/>
                <a:cs typeface="+mn-cs"/>
              </a:rPr>
              <a:t>AI</a:t>
            </a:r>
            <a:r>
              <a:rPr lang="zh-CN" altLang="en-US" sz="1200" b="0" i="0" kern="1200" dirty="0">
                <a:solidFill>
                  <a:schemeClr val="tx1"/>
                </a:solidFill>
                <a:effectLst/>
                <a:latin typeface="Calibri" panose="020F0502020204030204" pitchFamily="34" charset="0"/>
                <a:ea typeface="+mn-ea"/>
                <a:cs typeface="+mn-cs"/>
              </a:rPr>
              <a:t>工作室、应用中心以及管理中心。</a:t>
            </a:r>
          </a:p>
          <a:p>
            <a:r>
              <a:rPr lang="zh-CN" altLang="en-US" sz="1200" b="0" i="0" kern="1200" dirty="0">
                <a:solidFill>
                  <a:schemeClr val="tx1"/>
                </a:solidFill>
                <a:effectLst/>
                <a:latin typeface="Calibri" panose="020F0502020204030204" pitchFamily="34" charset="0"/>
                <a:ea typeface="+mn-ea"/>
                <a:cs typeface="+mn-cs"/>
              </a:rPr>
              <a:t>算法仓库：主要提供自助打镜像的能力，可快速把可执行程序、模型文件等容器化为算法微服务等，目前接入算法种类</a:t>
            </a:r>
            <a:r>
              <a:rPr lang="en-US" altLang="zh-CN" sz="1200" b="0" i="0" kern="1200" dirty="0">
                <a:solidFill>
                  <a:schemeClr val="tx1"/>
                </a:solidFill>
                <a:effectLst/>
                <a:latin typeface="Calibri" panose="020F0502020204030204" pitchFamily="34" charset="0"/>
                <a:ea typeface="+mn-ea"/>
                <a:cs typeface="+mn-cs"/>
              </a:rPr>
              <a:t>50+</a:t>
            </a:r>
            <a:r>
              <a:rPr lang="zh-CN" altLang="en-US" sz="1200" b="0" i="0" kern="1200" dirty="0">
                <a:solidFill>
                  <a:schemeClr val="tx1"/>
                </a:solidFill>
                <a:effectLst/>
                <a:latin typeface="Calibri" panose="020F0502020204030204" pitchFamily="34" charset="0"/>
                <a:ea typeface="+mn-ea"/>
                <a:cs typeface="+mn-cs"/>
              </a:rPr>
              <a:t>，涵盖人脸，车辆，语音，文字，语义等。</a:t>
            </a:r>
          </a:p>
          <a:p>
            <a:r>
              <a:rPr lang="zh-CN" altLang="en-US" sz="1200" b="0" i="0" kern="1200" dirty="0">
                <a:solidFill>
                  <a:schemeClr val="tx1"/>
                </a:solidFill>
                <a:effectLst/>
                <a:latin typeface="Calibri" panose="020F0502020204030204" pitchFamily="34" charset="0"/>
                <a:ea typeface="+mn-ea"/>
                <a:cs typeface="+mn-cs"/>
              </a:rPr>
              <a:t>设备中心：主要对接各个厂商的各个型号的设备，比如普通摄像机，抓拍机，</a:t>
            </a:r>
            <a:r>
              <a:rPr lang="en-US" altLang="zh-CN" sz="1200" b="0" i="0" kern="1200" dirty="0">
                <a:solidFill>
                  <a:schemeClr val="tx1"/>
                </a:solidFill>
                <a:effectLst/>
                <a:latin typeface="Calibri" panose="020F0502020204030204" pitchFamily="34" charset="0"/>
                <a:ea typeface="+mn-ea"/>
                <a:cs typeface="+mn-cs"/>
              </a:rPr>
              <a:t>AI</a:t>
            </a:r>
            <a:r>
              <a:rPr lang="zh-CN" altLang="en-US" sz="1200" b="0" i="0" kern="1200" dirty="0">
                <a:solidFill>
                  <a:schemeClr val="tx1"/>
                </a:solidFill>
                <a:effectLst/>
                <a:latin typeface="Calibri" panose="020F0502020204030204" pitchFamily="34" charset="0"/>
                <a:ea typeface="+mn-ea"/>
                <a:cs typeface="+mn-cs"/>
              </a:rPr>
              <a:t>相机等等，支持设备厂商自助设备接入的能力。</a:t>
            </a:r>
          </a:p>
          <a:p>
            <a:r>
              <a:rPr lang="zh-CN" altLang="en-US" sz="1200" b="0" i="0" kern="1200" dirty="0">
                <a:solidFill>
                  <a:schemeClr val="tx1"/>
                </a:solidFill>
                <a:effectLst/>
                <a:latin typeface="Calibri" panose="020F0502020204030204" pitchFamily="34" charset="0"/>
                <a:ea typeface="+mn-ea"/>
                <a:cs typeface="+mn-cs"/>
              </a:rPr>
              <a:t>数据中心：主要负责数据接入、推送、转换、存储等，包括屏蔽各种结构化与非结构化存储介质的能力。</a:t>
            </a:r>
          </a:p>
          <a:p>
            <a:r>
              <a:rPr lang="en-US" altLang="zh-CN" sz="1200" b="0" i="0" kern="1200" dirty="0">
                <a:solidFill>
                  <a:schemeClr val="tx1"/>
                </a:solidFill>
                <a:effectLst/>
                <a:latin typeface="Calibri" panose="020F0502020204030204" pitchFamily="34" charset="0"/>
                <a:ea typeface="+mn-ea"/>
                <a:cs typeface="+mn-cs"/>
              </a:rPr>
              <a:t>AI</a:t>
            </a:r>
            <a:r>
              <a:rPr lang="zh-CN" altLang="en-US" sz="1200" b="0" i="0" kern="1200" dirty="0">
                <a:solidFill>
                  <a:schemeClr val="tx1"/>
                </a:solidFill>
                <a:effectLst/>
                <a:latin typeface="Calibri" panose="020F0502020204030204" pitchFamily="34" charset="0"/>
                <a:ea typeface="+mn-ea"/>
                <a:cs typeface="+mn-cs"/>
              </a:rPr>
              <a:t>工作室：主要实现了任务调度，流程与服务的编排能力，打通平台各个窗口的能力。</a:t>
            </a:r>
          </a:p>
          <a:p>
            <a:r>
              <a:rPr lang="zh-CN" altLang="en-US" sz="1200" b="0" i="0" kern="1200" dirty="0">
                <a:solidFill>
                  <a:schemeClr val="tx1"/>
                </a:solidFill>
                <a:effectLst/>
                <a:latin typeface="Calibri" panose="020F0502020204030204" pitchFamily="34" charset="0"/>
                <a:ea typeface="+mn-ea"/>
                <a:cs typeface="+mn-cs"/>
              </a:rPr>
              <a:t>应用中心：主要是创建应用、密钥、订阅管理，视图库等能力。</a:t>
            </a:r>
          </a:p>
          <a:p>
            <a:r>
              <a:rPr lang="zh-CN" altLang="en-US" sz="1200" b="0" i="0" kern="1200" dirty="0">
                <a:solidFill>
                  <a:schemeClr val="tx1"/>
                </a:solidFill>
                <a:effectLst/>
                <a:latin typeface="Calibri" panose="020F0502020204030204" pitchFamily="34" charset="0"/>
                <a:ea typeface="+mn-ea"/>
                <a:cs typeface="+mn-cs"/>
              </a:rPr>
              <a:t>管理中心：账号系统、角色权限、镜像仓库、操作日志等能力。</a:t>
            </a:r>
          </a:p>
          <a:p>
            <a:r>
              <a:rPr lang="zh-CN" altLang="en-US" sz="1200" b="0" i="0" kern="1200" dirty="0">
                <a:solidFill>
                  <a:schemeClr val="tx1"/>
                </a:solidFill>
                <a:effectLst/>
                <a:latin typeface="Calibri" panose="020F0502020204030204" pitchFamily="34" charset="0"/>
                <a:ea typeface="+mn-ea"/>
                <a:cs typeface="+mn-cs"/>
              </a:rPr>
              <a:t>最上方是网关层面，分为</a:t>
            </a:r>
            <a:r>
              <a:rPr lang="en-US" altLang="zh-CN" sz="1200" b="0" i="0" kern="1200" dirty="0">
                <a:solidFill>
                  <a:schemeClr val="tx1"/>
                </a:solidFill>
                <a:effectLst/>
                <a:latin typeface="Calibri" panose="020F0502020204030204" pitchFamily="34" charset="0"/>
                <a:ea typeface="+mn-ea"/>
                <a:cs typeface="+mn-cs"/>
              </a:rPr>
              <a:t>API</a:t>
            </a:r>
            <a:r>
              <a:rPr lang="zh-CN" altLang="en-US" sz="1200" b="0" i="0" kern="1200" dirty="0">
                <a:solidFill>
                  <a:schemeClr val="tx1"/>
                </a:solidFill>
                <a:effectLst/>
                <a:latin typeface="Calibri" panose="020F0502020204030204" pitchFamily="34" charset="0"/>
                <a:ea typeface="+mn-ea"/>
                <a:cs typeface="+mn-cs"/>
              </a:rPr>
              <a:t>网关以及消息网关两部分。</a:t>
            </a:r>
            <a:r>
              <a:rPr lang="en-US" altLang="zh-CN" sz="1200" b="0" i="0" kern="1200" dirty="0">
                <a:solidFill>
                  <a:schemeClr val="tx1"/>
                </a:solidFill>
                <a:effectLst/>
                <a:latin typeface="Calibri" panose="020F0502020204030204" pitchFamily="34" charset="0"/>
                <a:ea typeface="+mn-ea"/>
                <a:cs typeface="+mn-cs"/>
              </a:rPr>
              <a:t>API</a:t>
            </a:r>
            <a:r>
              <a:rPr lang="zh-CN" altLang="en-US" sz="1200" b="0" i="0" kern="1200" dirty="0">
                <a:solidFill>
                  <a:schemeClr val="tx1"/>
                </a:solidFill>
                <a:effectLst/>
                <a:latin typeface="Calibri" panose="020F0502020204030204" pitchFamily="34" charset="0"/>
                <a:ea typeface="+mn-ea"/>
                <a:cs typeface="+mn-cs"/>
              </a:rPr>
              <a:t>网关采用的是 腾讯云</a:t>
            </a:r>
            <a:r>
              <a:rPr lang="en-US" altLang="zh-CN" sz="1200" b="0" i="0" kern="1200" dirty="0">
                <a:solidFill>
                  <a:schemeClr val="tx1"/>
                </a:solidFill>
                <a:effectLst/>
                <a:latin typeface="Calibri" panose="020F0502020204030204" pitchFamily="34" charset="0"/>
                <a:ea typeface="+mn-ea"/>
                <a:cs typeface="+mn-cs"/>
              </a:rPr>
              <a:t>API3.0 </a:t>
            </a:r>
            <a:r>
              <a:rPr lang="zh-CN" altLang="en-US" sz="1200" b="0" i="0" kern="1200" dirty="0">
                <a:solidFill>
                  <a:schemeClr val="tx1"/>
                </a:solidFill>
                <a:effectLst/>
                <a:latin typeface="Calibri" panose="020F0502020204030204" pitchFamily="34" charset="0"/>
                <a:ea typeface="+mn-ea"/>
                <a:cs typeface="+mn-cs"/>
              </a:rPr>
              <a:t>标准，主要做鉴权、限频、转发等功能；消息网关支持</a:t>
            </a:r>
            <a:r>
              <a:rPr lang="en-US" altLang="zh-CN" sz="1200" b="0" i="0" kern="1200" dirty="0">
                <a:solidFill>
                  <a:schemeClr val="tx1"/>
                </a:solidFill>
                <a:effectLst/>
                <a:latin typeface="Calibri" panose="020F0502020204030204" pitchFamily="34" charset="0"/>
                <a:ea typeface="+mn-ea"/>
                <a:cs typeface="+mn-cs"/>
              </a:rPr>
              <a:t>GPRC</a:t>
            </a:r>
            <a:r>
              <a:rPr lang="zh-CN" altLang="en-US" sz="1200" b="0" i="0" kern="1200" dirty="0">
                <a:solidFill>
                  <a:schemeClr val="tx1"/>
                </a:solidFill>
                <a:effectLst/>
                <a:latin typeface="Calibri" panose="020F0502020204030204" pitchFamily="34" charset="0"/>
                <a:ea typeface="+mn-ea"/>
                <a:cs typeface="+mn-cs"/>
              </a:rPr>
              <a:t>和</a:t>
            </a:r>
            <a:r>
              <a:rPr lang="en-US" altLang="zh-CN" sz="1200" b="0" i="0" kern="1200" dirty="0">
                <a:solidFill>
                  <a:schemeClr val="tx1"/>
                </a:solidFill>
                <a:effectLst/>
                <a:latin typeface="Calibri" panose="020F0502020204030204" pitchFamily="34" charset="0"/>
                <a:ea typeface="+mn-ea"/>
                <a:cs typeface="+mn-cs"/>
              </a:rPr>
              <a:t>http</a:t>
            </a:r>
            <a:r>
              <a:rPr lang="zh-CN" altLang="en-US" sz="1200" b="0" i="0" kern="1200" dirty="0">
                <a:solidFill>
                  <a:schemeClr val="tx1"/>
                </a:solidFill>
                <a:effectLst/>
                <a:latin typeface="Calibri" panose="020F0502020204030204" pitchFamily="34" charset="0"/>
                <a:ea typeface="+mn-ea"/>
                <a:cs typeface="+mn-cs"/>
              </a:rPr>
              <a:t>推送能力，监控系统用了 </a:t>
            </a:r>
            <a:r>
              <a:rPr lang="en-US" altLang="zh-CN" sz="1200" b="0" i="0" kern="1200" dirty="0" err="1">
                <a:solidFill>
                  <a:schemeClr val="tx1"/>
                </a:solidFill>
                <a:effectLst/>
                <a:latin typeface="Calibri" panose="020F0502020204030204" pitchFamily="34" charset="0"/>
                <a:ea typeface="+mn-ea"/>
                <a:cs typeface="+mn-cs"/>
              </a:rPr>
              <a:t>Telegraf</a:t>
            </a:r>
            <a:r>
              <a:rPr lang="en-US" altLang="zh-CN" sz="1200" b="0" i="0" kern="1200" dirty="0">
                <a:solidFill>
                  <a:schemeClr val="tx1"/>
                </a:solidFill>
                <a:effectLst/>
                <a:latin typeface="Calibri" panose="020F0502020204030204" pitchFamily="34" charset="0"/>
                <a:ea typeface="+mn-ea"/>
                <a:cs typeface="+mn-cs"/>
              </a:rPr>
              <a:t> </a:t>
            </a:r>
            <a:r>
              <a:rPr lang="zh-CN" altLang="en-US" sz="1200" b="0" i="0" kern="1200" dirty="0">
                <a:solidFill>
                  <a:schemeClr val="tx1"/>
                </a:solidFill>
                <a:effectLst/>
                <a:latin typeface="Calibri" panose="020F0502020204030204" pitchFamily="34" charset="0"/>
                <a:ea typeface="+mn-ea"/>
                <a:cs typeface="+mn-cs"/>
              </a:rPr>
              <a:t>、</a:t>
            </a:r>
            <a:r>
              <a:rPr lang="en-US" altLang="zh-CN" sz="1200" b="0" i="0" kern="1200" dirty="0" err="1">
                <a:solidFill>
                  <a:schemeClr val="tx1"/>
                </a:solidFill>
                <a:effectLst/>
                <a:latin typeface="Calibri" panose="020F0502020204030204" pitchFamily="34" charset="0"/>
                <a:ea typeface="+mn-ea"/>
                <a:cs typeface="+mn-cs"/>
              </a:rPr>
              <a:t>InfluxDB</a:t>
            </a:r>
            <a:r>
              <a:rPr lang="zh-CN" altLang="en-US" sz="1200" b="0" i="0" kern="1200" dirty="0">
                <a:solidFill>
                  <a:schemeClr val="tx1"/>
                </a:solidFill>
                <a:effectLst/>
                <a:latin typeface="Calibri" panose="020F0502020204030204" pitchFamily="34" charset="0"/>
                <a:ea typeface="+mn-ea"/>
                <a:cs typeface="+mn-cs"/>
              </a:rPr>
              <a:t>和</a:t>
            </a:r>
            <a:r>
              <a:rPr lang="en-US" altLang="zh-CN" sz="1200" b="0" i="0" kern="1200" dirty="0">
                <a:solidFill>
                  <a:schemeClr val="tx1"/>
                </a:solidFill>
                <a:effectLst/>
                <a:latin typeface="Calibri" panose="020F0502020204030204" pitchFamily="34" charset="0"/>
                <a:ea typeface="+mn-ea"/>
                <a:cs typeface="+mn-cs"/>
              </a:rPr>
              <a:t>Grafana</a:t>
            </a:r>
            <a:r>
              <a:rPr lang="zh-CN" altLang="en-US" sz="1200" b="0" i="0" kern="1200" dirty="0">
                <a:solidFill>
                  <a:schemeClr val="tx1"/>
                </a:solidFill>
                <a:effectLst/>
                <a:latin typeface="Calibri" panose="020F0502020204030204" pitchFamily="34" charset="0"/>
                <a:ea typeface="+mn-ea"/>
                <a:cs typeface="+mn-cs"/>
              </a:rPr>
              <a:t>，日志系统采用的是 </a:t>
            </a:r>
            <a:r>
              <a:rPr lang="en-US" altLang="zh-CN" sz="1200" b="0" i="0" kern="1200" dirty="0">
                <a:solidFill>
                  <a:schemeClr val="tx1"/>
                </a:solidFill>
                <a:effectLst/>
                <a:latin typeface="Calibri" panose="020F0502020204030204" pitchFamily="34" charset="0"/>
                <a:ea typeface="+mn-ea"/>
                <a:cs typeface="+mn-cs"/>
              </a:rPr>
              <a:t>ELK</a:t>
            </a:r>
            <a:r>
              <a:rPr lang="zh-CN" altLang="en-US" sz="1200" b="0" i="0" kern="1200" dirty="0">
                <a:solidFill>
                  <a:schemeClr val="tx1"/>
                </a:solidFill>
                <a:effectLst/>
                <a:latin typeface="Calibri" panose="020F0502020204030204" pitchFamily="34" charset="0"/>
                <a:ea typeface="+mn-ea"/>
                <a:cs typeface="+mn-cs"/>
              </a:rPr>
              <a:t>。</a:t>
            </a:r>
          </a:p>
          <a:p>
            <a:r>
              <a:rPr lang="zh-CN" altLang="en-US" sz="1200" b="0" i="0" kern="1200" dirty="0">
                <a:solidFill>
                  <a:schemeClr val="tx1"/>
                </a:solidFill>
                <a:effectLst/>
                <a:latin typeface="Calibri" panose="020F0502020204030204" pitchFamily="34" charset="0"/>
                <a:ea typeface="+mn-ea"/>
                <a:cs typeface="+mn-cs"/>
              </a:rPr>
              <a:t>各个窗口之间是有联动的，通过消息队列</a:t>
            </a:r>
            <a:r>
              <a:rPr lang="en-US" altLang="zh-CN" sz="1200" b="0" i="0" kern="1200" dirty="0" err="1">
                <a:solidFill>
                  <a:schemeClr val="tx1"/>
                </a:solidFill>
                <a:effectLst/>
                <a:latin typeface="Calibri" panose="020F0502020204030204" pitchFamily="34" charset="0"/>
                <a:ea typeface="+mn-ea"/>
                <a:cs typeface="+mn-cs"/>
              </a:rPr>
              <a:t>kafka</a:t>
            </a:r>
            <a:r>
              <a:rPr lang="zh-CN" altLang="en-US" sz="1200" b="0" i="0" kern="1200" dirty="0">
                <a:solidFill>
                  <a:schemeClr val="tx1"/>
                </a:solidFill>
                <a:effectLst/>
                <a:latin typeface="Calibri" panose="020F0502020204030204" pitchFamily="34" charset="0"/>
                <a:ea typeface="+mn-ea"/>
                <a:cs typeface="+mn-cs"/>
              </a:rPr>
              <a:t>来解耦</a:t>
            </a:r>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10</a:t>
            </a:fld>
            <a:endParaRPr kumimoji="1" lang="zh-CN" altLang="en-US"/>
          </a:p>
        </p:txBody>
      </p:sp>
    </p:spTree>
    <p:extLst>
      <p:ext uri="{BB962C8B-B14F-4D97-AF65-F5344CB8AC3E}">
        <p14:creationId xmlns:p14="http://schemas.microsoft.com/office/powerpoint/2010/main" val="3881034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924B7729-22D2-428D-9869-BD4B8F2F3CA7}" type="slidenum">
              <a:rPr lang="zh-CN" altLang="en-US" smtClean="0"/>
              <a:pPr>
                <a:defRPr/>
              </a:pPr>
              <a:t>59</a:t>
            </a:fld>
            <a:endParaRPr lang="zh-CN" altLang="en-US"/>
          </a:p>
        </p:txBody>
      </p:sp>
    </p:spTree>
    <p:extLst>
      <p:ext uri="{BB962C8B-B14F-4D97-AF65-F5344CB8AC3E}">
        <p14:creationId xmlns:p14="http://schemas.microsoft.com/office/powerpoint/2010/main" val="11985411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924B7729-22D2-428D-9869-BD4B8F2F3CA7}" type="slidenum">
              <a:rPr lang="zh-CN" altLang="en-US" smtClean="0"/>
              <a:pPr>
                <a:defRPr/>
              </a:pPr>
              <a:t>60</a:t>
            </a:fld>
            <a:endParaRPr lang="zh-CN" altLang="en-US"/>
          </a:p>
        </p:txBody>
      </p:sp>
    </p:spTree>
    <p:extLst>
      <p:ext uri="{BB962C8B-B14F-4D97-AF65-F5344CB8AC3E}">
        <p14:creationId xmlns:p14="http://schemas.microsoft.com/office/powerpoint/2010/main" val="17748154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24B7729-22D2-428D-9869-BD4B8F2F3CA7}" type="slidenum">
              <a:rPr lang="zh-CN" altLang="en-US" smtClean="0"/>
              <a:pPr>
                <a:defRPr/>
              </a:pPr>
              <a:t>61</a:t>
            </a:fld>
            <a:endParaRPr lang="zh-CN" altLang="en-US"/>
          </a:p>
        </p:txBody>
      </p:sp>
    </p:spTree>
    <p:extLst>
      <p:ext uri="{BB962C8B-B14F-4D97-AF65-F5344CB8AC3E}">
        <p14:creationId xmlns:p14="http://schemas.microsoft.com/office/powerpoint/2010/main" val="17980111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924B7729-22D2-428D-9869-BD4B8F2F3CA7}" type="slidenum">
              <a:rPr lang="zh-CN" altLang="en-US" smtClean="0"/>
              <a:pPr>
                <a:defRPr/>
              </a:pPr>
              <a:t>62</a:t>
            </a:fld>
            <a:endParaRPr lang="zh-CN" altLang="en-US"/>
          </a:p>
        </p:txBody>
      </p:sp>
    </p:spTree>
    <p:extLst>
      <p:ext uri="{BB962C8B-B14F-4D97-AF65-F5344CB8AC3E}">
        <p14:creationId xmlns:p14="http://schemas.microsoft.com/office/powerpoint/2010/main" val="3778748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24B7729-22D2-428D-9869-BD4B8F2F3CA7}" type="slidenum">
              <a:rPr lang="zh-CN" altLang="en-US" smtClean="0"/>
              <a:pPr>
                <a:defRPr/>
              </a:pPr>
              <a:t>63</a:t>
            </a:fld>
            <a:endParaRPr lang="zh-CN" altLang="en-US"/>
          </a:p>
        </p:txBody>
      </p:sp>
    </p:spTree>
    <p:extLst>
      <p:ext uri="{BB962C8B-B14F-4D97-AF65-F5344CB8AC3E}">
        <p14:creationId xmlns:p14="http://schemas.microsoft.com/office/powerpoint/2010/main" val="28274352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924B7729-22D2-428D-9869-BD4B8F2F3CA7}" type="slidenum">
              <a:rPr lang="zh-CN" altLang="en-US" smtClean="0"/>
              <a:pPr>
                <a:defRPr/>
              </a:pPr>
              <a:t>64</a:t>
            </a:fld>
            <a:endParaRPr lang="zh-CN" altLang="en-US"/>
          </a:p>
        </p:txBody>
      </p:sp>
    </p:spTree>
    <p:extLst>
      <p:ext uri="{BB962C8B-B14F-4D97-AF65-F5344CB8AC3E}">
        <p14:creationId xmlns:p14="http://schemas.microsoft.com/office/powerpoint/2010/main" val="23805530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24B7729-22D2-428D-9869-BD4B8F2F3CA7}" type="slidenum">
              <a:rPr lang="zh-CN" altLang="en-US" smtClean="0"/>
              <a:pPr>
                <a:defRPr/>
              </a:pPr>
              <a:t>65</a:t>
            </a:fld>
            <a:endParaRPr lang="zh-CN" altLang="en-US"/>
          </a:p>
        </p:txBody>
      </p:sp>
    </p:spTree>
    <p:extLst>
      <p:ext uri="{BB962C8B-B14F-4D97-AF65-F5344CB8AC3E}">
        <p14:creationId xmlns:p14="http://schemas.microsoft.com/office/powerpoint/2010/main" val="8891371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924B7729-22D2-428D-9869-BD4B8F2F3CA7}" type="slidenum">
              <a:rPr lang="zh-CN" altLang="en-US" smtClean="0"/>
              <a:pPr>
                <a:defRPr/>
              </a:pPr>
              <a:t>66</a:t>
            </a:fld>
            <a:endParaRPr lang="zh-CN" altLang="en-US"/>
          </a:p>
        </p:txBody>
      </p:sp>
    </p:spTree>
    <p:extLst>
      <p:ext uri="{BB962C8B-B14F-4D97-AF65-F5344CB8AC3E}">
        <p14:creationId xmlns:p14="http://schemas.microsoft.com/office/powerpoint/2010/main" val="2442336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Calibri" panose="020F0502020204030204" pitchFamily="34" charset="0"/>
              <a:ea typeface="+mn-ea"/>
              <a:cs typeface="+mn-cs"/>
            </a:endParaRPr>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11</a:t>
            </a:fld>
            <a:endParaRPr kumimoji="1" lang="zh-CN" altLang="en-US"/>
          </a:p>
        </p:txBody>
      </p:sp>
    </p:spTree>
    <p:extLst>
      <p:ext uri="{BB962C8B-B14F-4D97-AF65-F5344CB8AC3E}">
        <p14:creationId xmlns:p14="http://schemas.microsoft.com/office/powerpoint/2010/main" val="1217688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14</a:t>
            </a:fld>
            <a:endParaRPr kumimoji="1" lang="zh-CN" altLang="en-US"/>
          </a:p>
        </p:txBody>
      </p:sp>
    </p:spTree>
    <p:extLst>
      <p:ext uri="{BB962C8B-B14F-4D97-AF65-F5344CB8AC3E}">
        <p14:creationId xmlns:p14="http://schemas.microsoft.com/office/powerpoint/2010/main" val="1094287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15</a:t>
            </a:fld>
            <a:endParaRPr kumimoji="1" lang="zh-CN" altLang="en-US"/>
          </a:p>
        </p:txBody>
      </p:sp>
    </p:spTree>
    <p:extLst>
      <p:ext uri="{BB962C8B-B14F-4D97-AF65-F5344CB8AC3E}">
        <p14:creationId xmlns:p14="http://schemas.microsoft.com/office/powerpoint/2010/main" val="2634586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16</a:t>
            </a:fld>
            <a:endParaRPr kumimoji="1" lang="zh-CN" altLang="en-US"/>
          </a:p>
        </p:txBody>
      </p:sp>
    </p:spTree>
    <p:extLst>
      <p:ext uri="{BB962C8B-B14F-4D97-AF65-F5344CB8AC3E}">
        <p14:creationId xmlns:p14="http://schemas.microsoft.com/office/powerpoint/2010/main" val="960587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t>17</a:t>
            </a:fld>
            <a:endParaRPr kumimoji="1" lang="zh-CN" altLang="en-US"/>
          </a:p>
        </p:txBody>
      </p:sp>
    </p:spTree>
    <p:extLst>
      <p:ext uri="{BB962C8B-B14F-4D97-AF65-F5344CB8AC3E}">
        <p14:creationId xmlns:p14="http://schemas.microsoft.com/office/powerpoint/2010/main" val="797546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5103"/>
            <a:ext cx="13716000" cy="3584716"/>
          </a:xfrm>
        </p:spPr>
        <p:txBody>
          <a:bodyPr anchor="b"/>
          <a:lstStyle>
            <a:lvl1pPr algn="ctr">
              <a:defRPr sz="9000"/>
            </a:lvl1pPr>
          </a:lstStyle>
          <a:p>
            <a:r>
              <a:rPr lang="zh-CN" altLang="en-US"/>
              <a:t>单击此处编辑母版标题样式</a:t>
            </a:r>
            <a:endParaRPr lang="en-US" dirty="0"/>
          </a:p>
        </p:txBody>
      </p:sp>
      <p:sp>
        <p:nvSpPr>
          <p:cNvPr id="3" name="Subtitle 2"/>
          <p:cNvSpPr>
            <a:spLocks noGrp="1"/>
          </p:cNvSpPr>
          <p:nvPr>
            <p:ph type="subTitle" idx="1"/>
          </p:nvPr>
        </p:nvSpPr>
        <p:spPr>
          <a:xfrm>
            <a:off x="2286000" y="5408060"/>
            <a:ext cx="13716000" cy="24859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385C7BD-767B-E14D-9FB2-3B05672BBF75}" type="datetimeFigureOut">
              <a:rPr kumimoji="1" lang="zh-CN" altLang="en-US" smtClean="0"/>
              <a:t>2020/3/20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410223D-FBEA-4844-A063-E6CA64EE6CE7}"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385C7BD-767B-E14D-9FB2-3B05672BBF75}" type="datetimeFigureOut">
              <a:rPr kumimoji="1" lang="zh-CN" altLang="en-US" smtClean="0"/>
              <a:t>2020/3/20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410223D-FBEA-4844-A063-E6CA64EE6CE7}"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8195"/>
            <a:ext cx="3943350" cy="872582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57300" y="548195"/>
            <a:ext cx="11601450" cy="872582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385C7BD-767B-E14D-9FB2-3B05672BBF75}" type="datetimeFigureOut">
              <a:rPr kumimoji="1" lang="zh-CN" altLang="en-US" smtClean="0"/>
              <a:t>2020/3/20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410223D-FBEA-4844-A063-E6CA64EE6CE7}"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751482"/>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385C7BD-767B-E14D-9FB2-3B05672BBF75}" type="datetimeFigureOut">
              <a:rPr kumimoji="1" lang="zh-CN" altLang="en-US" smtClean="0"/>
              <a:t>2020/3/20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410223D-FBEA-4844-A063-E6CA64EE6CE7}"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6982"/>
            <a:ext cx="15773400" cy="4283068"/>
          </a:xfrm>
        </p:spPr>
        <p:txBody>
          <a:bodyPr anchor="b"/>
          <a:lstStyle>
            <a:lvl1pPr>
              <a:defRPr sz="9000"/>
            </a:lvl1pPr>
          </a:lstStyle>
          <a:p>
            <a:r>
              <a:rPr lang="zh-CN" altLang="en-US"/>
              <a:t>单击此处编辑母版标题样式</a:t>
            </a:r>
            <a:endParaRPr lang="en-US" dirty="0"/>
          </a:p>
        </p:txBody>
      </p:sp>
      <p:sp>
        <p:nvSpPr>
          <p:cNvPr id="3" name="Text Placeholder 2"/>
          <p:cNvSpPr>
            <a:spLocks noGrp="1"/>
          </p:cNvSpPr>
          <p:nvPr>
            <p:ph type="body" idx="1"/>
          </p:nvPr>
        </p:nvSpPr>
        <p:spPr>
          <a:xfrm>
            <a:off x="1247775" y="6890570"/>
            <a:ext cx="15773400" cy="2252364"/>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385C7BD-767B-E14D-9FB2-3B05672BBF75}" type="datetimeFigureOut">
              <a:rPr kumimoji="1" lang="zh-CN" altLang="en-US" smtClean="0"/>
              <a:t>2020/3/20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0410223D-FBEA-4844-A063-E6CA64EE6CE7}"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57300" y="2740973"/>
            <a:ext cx="7772400" cy="653305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9258300" y="2740973"/>
            <a:ext cx="7772400" cy="653305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385C7BD-767B-E14D-9FB2-3B05672BBF75}" type="datetimeFigureOut">
              <a:rPr kumimoji="1" lang="zh-CN" altLang="en-US" smtClean="0"/>
              <a:t>2020/3/20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0410223D-FBEA-4844-A063-E6CA64EE6CE7}"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259682" y="548195"/>
            <a:ext cx="15773400" cy="199018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59683" y="2524080"/>
            <a:ext cx="7736681" cy="1237012"/>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单击此处编辑母版文本样式</a:t>
            </a:r>
          </a:p>
        </p:txBody>
      </p:sp>
      <p:sp>
        <p:nvSpPr>
          <p:cNvPr id="4" name="Content Placeholder 3"/>
          <p:cNvSpPr>
            <a:spLocks noGrp="1"/>
          </p:cNvSpPr>
          <p:nvPr>
            <p:ph sz="half" idx="2"/>
          </p:nvPr>
        </p:nvSpPr>
        <p:spPr>
          <a:xfrm>
            <a:off x="1259683" y="3761092"/>
            <a:ext cx="7736681" cy="553199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9258300" y="2524080"/>
            <a:ext cx="7774782" cy="1237012"/>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单击此处编辑母版文本样式</a:t>
            </a:r>
          </a:p>
        </p:txBody>
      </p:sp>
      <p:sp>
        <p:nvSpPr>
          <p:cNvPr id="6" name="Content Placeholder 5"/>
          <p:cNvSpPr>
            <a:spLocks noGrp="1"/>
          </p:cNvSpPr>
          <p:nvPr>
            <p:ph sz="quarter" idx="4"/>
          </p:nvPr>
        </p:nvSpPr>
        <p:spPr>
          <a:xfrm>
            <a:off x="9258300" y="3761092"/>
            <a:ext cx="7774782" cy="553199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385C7BD-767B-E14D-9FB2-3B05672BBF75}" type="datetimeFigureOut">
              <a:rPr kumimoji="1" lang="zh-CN" altLang="en-US" smtClean="0"/>
              <a:t>2020/3/20</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0410223D-FBEA-4844-A063-E6CA64EE6CE7}"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385C7BD-767B-E14D-9FB2-3B05672BBF75}" type="datetimeFigureOut">
              <a:rPr kumimoji="1" lang="zh-CN" altLang="en-US" smtClean="0"/>
              <a:t>2020/3/20</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0410223D-FBEA-4844-A063-E6CA64EE6CE7}"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85C7BD-767B-E14D-9FB2-3B05672BBF75}" type="datetimeFigureOut">
              <a:rPr kumimoji="1" lang="zh-CN" altLang="en-US" smtClean="0"/>
              <a:t>2020/3/20</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0410223D-FBEA-4844-A063-E6CA64EE6CE7}"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59683" y="686435"/>
            <a:ext cx="5898356" cy="2402523"/>
          </a:xfrm>
        </p:spPr>
        <p:txBody>
          <a:bodyPr anchor="b"/>
          <a:lstStyle>
            <a:lvl1pPr>
              <a:defRPr sz="4800"/>
            </a:lvl1pPr>
          </a:lstStyle>
          <a:p>
            <a:r>
              <a:rPr lang="zh-CN" altLang="en-US"/>
              <a:t>单击此处编辑母版标题样式</a:t>
            </a:r>
            <a:endParaRPr lang="en-US" dirty="0"/>
          </a:p>
        </p:txBody>
      </p:sp>
      <p:sp>
        <p:nvSpPr>
          <p:cNvPr id="3" name="Content Placeholder 2"/>
          <p:cNvSpPr>
            <a:spLocks noGrp="1"/>
          </p:cNvSpPr>
          <p:nvPr>
            <p:ph idx="1"/>
          </p:nvPr>
        </p:nvSpPr>
        <p:spPr>
          <a:xfrm>
            <a:off x="7774782" y="1482510"/>
            <a:ext cx="9258300" cy="731720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259683" y="3088957"/>
            <a:ext cx="5898356" cy="57226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385C7BD-767B-E14D-9FB2-3B05672BBF75}" type="datetimeFigureOut">
              <a:rPr kumimoji="1" lang="zh-CN" altLang="en-US" smtClean="0"/>
              <a:t>2020/3/20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0410223D-FBEA-4844-A063-E6CA64EE6CE7}"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59683" y="686435"/>
            <a:ext cx="5898356" cy="2402523"/>
          </a:xfrm>
        </p:spPr>
        <p:txBody>
          <a:bodyPr anchor="b"/>
          <a:lstStyle>
            <a:lvl1pPr>
              <a:defRPr sz="48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774782" y="1482510"/>
            <a:ext cx="9258300" cy="731720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1259683" y="3088957"/>
            <a:ext cx="5898356" cy="57226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385C7BD-767B-E14D-9FB2-3B05672BBF75}" type="datetimeFigureOut">
              <a:rPr kumimoji="1" lang="zh-CN" altLang="en-US" smtClean="0"/>
              <a:t>2020/3/20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0410223D-FBEA-4844-A063-E6CA64EE6CE7}"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8195"/>
            <a:ext cx="15773400" cy="199018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57300" y="2740973"/>
            <a:ext cx="15773400" cy="653305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257300" y="9543354"/>
            <a:ext cx="4114800" cy="548195"/>
          </a:xfrm>
          <a:prstGeom prst="rect">
            <a:avLst/>
          </a:prstGeom>
        </p:spPr>
        <p:txBody>
          <a:bodyPr vert="horz" lIns="91440" tIns="45720" rIns="91440" bIns="45720" rtlCol="0" anchor="ctr"/>
          <a:lstStyle>
            <a:lvl1pPr algn="l">
              <a:defRPr sz="1800">
                <a:solidFill>
                  <a:schemeClr val="tx1">
                    <a:tint val="75000"/>
                  </a:schemeClr>
                </a:solidFill>
              </a:defRPr>
            </a:lvl1pPr>
          </a:lstStyle>
          <a:p>
            <a:fld id="{2385C7BD-767B-E14D-9FB2-3B05672BBF75}" type="datetimeFigureOut">
              <a:rPr kumimoji="1" lang="zh-CN" altLang="en-US" smtClean="0"/>
              <a:t>2020/3/20</a:t>
            </a:fld>
            <a:endParaRPr kumimoji="1" lang="zh-CN" altLang="en-US"/>
          </a:p>
        </p:txBody>
      </p:sp>
      <p:sp>
        <p:nvSpPr>
          <p:cNvPr id="5" name="Footer Placeholder 4"/>
          <p:cNvSpPr>
            <a:spLocks noGrp="1"/>
          </p:cNvSpPr>
          <p:nvPr>
            <p:ph type="ftr" sz="quarter" idx="3"/>
          </p:nvPr>
        </p:nvSpPr>
        <p:spPr>
          <a:xfrm>
            <a:off x="6057900" y="9543354"/>
            <a:ext cx="6172200" cy="548195"/>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12915900" y="9543354"/>
            <a:ext cx="4114800" cy="548195"/>
          </a:xfrm>
          <a:prstGeom prst="rect">
            <a:avLst/>
          </a:prstGeom>
        </p:spPr>
        <p:txBody>
          <a:bodyPr vert="horz" lIns="91440" tIns="45720" rIns="91440" bIns="45720" rtlCol="0" anchor="ctr"/>
          <a:lstStyle>
            <a:lvl1pPr algn="r">
              <a:defRPr sz="1800">
                <a:solidFill>
                  <a:schemeClr val="tx1">
                    <a:tint val="75000"/>
                  </a:schemeClr>
                </a:solidFill>
              </a:defRPr>
            </a:lvl1pPr>
          </a:lstStyle>
          <a:p>
            <a:fld id="{0410223D-FBEA-4844-A063-E6CA64EE6CE7}" type="slidenum">
              <a:rPr kumimoji="1" lang="zh-CN" altLang="en-US" smtClean="0"/>
              <a:t>‹#›</a:t>
            </a:fld>
            <a:endParaRPr kumimoji="1" lang="zh-CN" altLang="en-US"/>
          </a:p>
        </p:txBody>
      </p:sp>
    </p:spTree>
    <p:extLst>
      <p:ext uri="{BB962C8B-B14F-4D97-AF65-F5344CB8AC3E}">
        <p14:creationId xmlns:p14="http://schemas.microsoft.com/office/powerpoint/2010/main" val="177685615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Colors" Target="../diagrams/colors3.xml"/><Relationship Id="rId3" Type="http://schemas.openxmlformats.org/officeDocument/2006/relationships/image" Target="../media/image4.png"/><Relationship Id="rId7" Type="http://schemas.openxmlformats.org/officeDocument/2006/relationships/diagramQuickStyle" Target="../diagrams/quickStyle2.xml"/><Relationship Id="rId12" Type="http://schemas.openxmlformats.org/officeDocument/2006/relationships/diagramQuickStyle" Target="../diagrams/quickStyle3.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Layout" Target="../diagrams/layout2.xml"/><Relationship Id="rId11" Type="http://schemas.openxmlformats.org/officeDocument/2006/relationships/diagramLayout" Target="../diagrams/layout3.xml"/><Relationship Id="rId5" Type="http://schemas.openxmlformats.org/officeDocument/2006/relationships/diagramData" Target="../diagrams/data2.xml"/><Relationship Id="rId10" Type="http://schemas.openxmlformats.org/officeDocument/2006/relationships/diagramData" Target="../diagrams/data3.xml"/><Relationship Id="rId4" Type="http://schemas.openxmlformats.org/officeDocument/2006/relationships/image" Target="../media/image6.png"/><Relationship Id="rId9" Type="http://schemas.microsoft.com/office/2007/relationships/diagramDrawing" Target="../diagrams/drawing2.xml"/><Relationship Id="rId14" Type="http://schemas.microsoft.com/office/2007/relationships/diagramDrawing" Target="../diagrams/drawing3.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diagramColors" Target="../diagrams/colors5.xml"/><Relationship Id="rId3" Type="http://schemas.openxmlformats.org/officeDocument/2006/relationships/image" Target="../media/image4.png"/><Relationship Id="rId7" Type="http://schemas.openxmlformats.org/officeDocument/2006/relationships/diagramQuickStyle" Target="../diagrams/quickStyle4.xml"/><Relationship Id="rId12" Type="http://schemas.openxmlformats.org/officeDocument/2006/relationships/diagramQuickStyle" Target="../diagrams/quickStyle5.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Layout" Target="../diagrams/layout4.xml"/><Relationship Id="rId11" Type="http://schemas.openxmlformats.org/officeDocument/2006/relationships/diagramLayout" Target="../diagrams/layout5.xml"/><Relationship Id="rId5" Type="http://schemas.openxmlformats.org/officeDocument/2006/relationships/diagramData" Target="../diagrams/data4.xml"/><Relationship Id="rId10" Type="http://schemas.openxmlformats.org/officeDocument/2006/relationships/diagramData" Target="../diagrams/data5.xml"/><Relationship Id="rId4" Type="http://schemas.openxmlformats.org/officeDocument/2006/relationships/image" Target="../media/image6.png"/><Relationship Id="rId9" Type="http://schemas.microsoft.com/office/2007/relationships/diagramDrawing" Target="../diagrams/drawing4.xml"/><Relationship Id="rId14" Type="http://schemas.microsoft.com/office/2007/relationships/diagramDrawing" Target="../diagrams/drawing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hyperlink" Target="https://redcs.tencent.com/" TargetMode="Externa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9.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9.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docker.com/get-started" TargetMode="External"/><Relationship Id="rId2" Type="http://schemas.openxmlformats.org/officeDocument/2006/relationships/hyperlink" Target="https://kubernetes.io/zh/docs/concepts/overview/what-is-kubernetes/"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3.png"/><Relationship Id="rId4" Type="http://schemas.openxmlformats.org/officeDocument/2006/relationships/hyperlink" Target="https://dev.mysql.com/doc/"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hyperlink" Target="https://open.youtu.qq.com/#/open/application/private-cloud"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3924"/>
            <a:ext cx="18288000" cy="4292600"/>
          </a:xfrm>
          <a:prstGeom prst="rect">
            <a:avLst/>
          </a:prstGeom>
        </p:spPr>
      </p:pic>
      <p:sp>
        <p:nvSpPr>
          <p:cNvPr id="5" name="TextBox 2"/>
          <p:cNvSpPr txBox="1">
            <a:spLocks noChangeArrowheads="1"/>
          </p:cNvSpPr>
          <p:nvPr/>
        </p:nvSpPr>
        <p:spPr bwMode="auto">
          <a:xfrm>
            <a:off x="1490435" y="2894001"/>
            <a:ext cx="14723835" cy="1354217"/>
          </a:xfrm>
          <a:prstGeom prst="rect">
            <a:avLst/>
          </a:prstGeom>
          <a:noFill/>
          <a:ln>
            <a:noFill/>
          </a:ln>
        </p:spPr>
        <p:txBody>
          <a:bodyPr wrap="square" lIns="0" tIns="0" rIns="0" b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r>
              <a:rPr lang="zh-CN" altLang="en-US" sz="8800" dirty="0">
                <a:latin typeface="TTTGB Medium" charset="-122"/>
                <a:ea typeface="TTTGB Medium" charset="-122"/>
                <a:cs typeface="TTTGB Medium" charset="-122"/>
              </a:rPr>
              <a:t>腾讯云智天枢平台</a:t>
            </a:r>
            <a:endParaRPr lang="en-US" altLang="zh-CN" sz="8800" dirty="0">
              <a:latin typeface="TTTGB Medium" charset="-122"/>
              <a:ea typeface="TTTGB Medium" charset="-122"/>
              <a:cs typeface="TTTGB Medium" charset="-122"/>
            </a:endParaRPr>
          </a:p>
        </p:txBody>
      </p:sp>
      <p:sp>
        <p:nvSpPr>
          <p:cNvPr id="8" name="TextBox 3"/>
          <p:cNvSpPr txBox="1">
            <a:spLocks noChangeArrowheads="1"/>
          </p:cNvSpPr>
          <p:nvPr/>
        </p:nvSpPr>
        <p:spPr bwMode="auto">
          <a:xfrm flipH="1">
            <a:off x="1490436" y="6003924"/>
            <a:ext cx="6647122" cy="4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nSpc>
                <a:spcPct val="125000"/>
              </a:lnSpc>
            </a:pPr>
            <a:r>
              <a:rPr lang="zh-CN" altLang="en-US" sz="2800" dirty="0">
                <a:solidFill>
                  <a:schemeClr val="bg1">
                    <a:lumMod val="65000"/>
                  </a:schemeClr>
                </a:solidFill>
                <a:latin typeface="Microsoft YaHei" charset="-122"/>
                <a:ea typeface="Microsoft YaHei" charset="-122"/>
                <a:cs typeface="Microsoft YaHei" charset="-122"/>
              </a:rPr>
              <a:t>腾讯云大数据及人工智能产品中心</a:t>
            </a:r>
            <a:endParaRPr lang="en-US" altLang="zh-CN" sz="2800" dirty="0">
              <a:solidFill>
                <a:schemeClr val="bg1">
                  <a:lumMod val="65000"/>
                </a:schemeClr>
              </a:solidFill>
              <a:latin typeface="Microsoft YaHei" charset="-122"/>
              <a:ea typeface="Microsoft YaHei" charset="-122"/>
              <a:cs typeface="Microsoft YaHei"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90436" y="1019059"/>
            <a:ext cx="3595914" cy="983588"/>
          </a:xfrm>
          <a:prstGeom prst="rect">
            <a:avLst/>
          </a:prstGeom>
        </p:spPr>
      </p:pic>
      <p:sp>
        <p:nvSpPr>
          <p:cNvPr id="14" name="文本框 13"/>
          <p:cNvSpPr txBox="1"/>
          <p:nvPr/>
        </p:nvSpPr>
        <p:spPr>
          <a:xfrm>
            <a:off x="10086975" y="-2143125"/>
            <a:ext cx="184731" cy="646331"/>
          </a:xfrm>
          <a:prstGeom prst="rect">
            <a:avLst/>
          </a:prstGeom>
          <a:noFill/>
        </p:spPr>
        <p:txBody>
          <a:bodyPr wrap="none" rtlCol="0">
            <a:spAutoFit/>
          </a:bodyPr>
          <a:lstStyle/>
          <a:p>
            <a:endParaRPr kumimoji="1" lang="zh-CN" altLang="en-US" dirty="0"/>
          </a:p>
        </p:txBody>
      </p:sp>
      <p:sp>
        <p:nvSpPr>
          <p:cNvPr id="9" name="文本框 8"/>
          <p:cNvSpPr txBox="1"/>
          <p:nvPr/>
        </p:nvSpPr>
        <p:spPr>
          <a:xfrm>
            <a:off x="1080504" y="9477794"/>
            <a:ext cx="4856266" cy="369332"/>
          </a:xfrm>
          <a:prstGeom prst="rect">
            <a:avLst/>
          </a:prstGeom>
          <a:noFill/>
        </p:spPr>
        <p:txBody>
          <a:bodyPr wrap="none" rtlCol="0">
            <a:spAutoFit/>
          </a:bodyPr>
          <a:lstStyle/>
          <a:p>
            <a:r>
              <a:rPr kumimoji="1" lang="en-US" altLang="zh-CN" sz="1800" dirty="0">
                <a:solidFill>
                  <a:srgbClr val="0023FF"/>
                </a:solidFill>
              </a:rPr>
              <a:t>CONFIDENCIAL MATERIAL FROM TENCENT CLOUD</a:t>
            </a:r>
            <a:endParaRPr kumimoji="1" lang="zh-CN" altLang="en-US" sz="1800" dirty="0">
              <a:solidFill>
                <a:srgbClr val="0023FF"/>
              </a:solidFill>
            </a:endParaRPr>
          </a:p>
        </p:txBody>
      </p:sp>
    </p:spTree>
    <p:extLst>
      <p:ext uri="{BB962C8B-B14F-4D97-AF65-F5344CB8AC3E}">
        <p14:creationId xmlns:p14="http://schemas.microsoft.com/office/powerpoint/2010/main" val="227547314"/>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10" name="图片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12" name="文本框 11"/>
          <p:cNvSpPr txBox="1"/>
          <p:nvPr/>
        </p:nvSpPr>
        <p:spPr>
          <a:xfrm>
            <a:off x="1521740" y="624418"/>
            <a:ext cx="4160920"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产品架构</a:t>
            </a:r>
            <a:endParaRPr lang="en-US" altLang="zh-CN" sz="3200" b="1" dirty="0">
              <a:latin typeface="Microsoft YaHei Light" charset="-122"/>
              <a:ea typeface="Microsoft YaHei Light" charset="-122"/>
              <a:cs typeface="Microsoft YaHei Light" charset="-122"/>
              <a:sym typeface="+mn-lt"/>
            </a:endParaRPr>
          </a:p>
        </p:txBody>
      </p:sp>
      <p:pic>
        <p:nvPicPr>
          <p:cNvPr id="6" name="Picture 3" descr="IMG_256">
            <a:extLst>
              <a:ext uri="{FF2B5EF4-FFF2-40B4-BE49-F238E27FC236}">
                <a16:creationId xmlns:a16="http://schemas.microsoft.com/office/drawing/2014/main" id="{6012B4F0-C317-449C-8852-A123D93E10C5}"/>
              </a:ext>
            </a:extLst>
          </p:cNvPr>
          <p:cNvPicPr/>
          <p:nvPr/>
        </p:nvPicPr>
        <p:blipFill>
          <a:blip r:embed="rId5">
            <a:extLst>
              <a:ext uri="{28A0092B-C50C-407E-A947-70E740481C1C}">
                <a14:useLocalDpi xmlns:a14="http://schemas.microsoft.com/office/drawing/2010/main" val="0"/>
              </a:ext>
            </a:extLst>
          </a:blip>
          <a:srcRect/>
          <a:stretch>
            <a:fillRect/>
          </a:stretch>
        </p:blipFill>
        <p:spPr>
          <a:xfrm>
            <a:off x="3255158" y="1916647"/>
            <a:ext cx="11903243" cy="7099016"/>
          </a:xfrm>
          <a:prstGeom prst="rect">
            <a:avLst/>
          </a:prstGeom>
          <a:noFill/>
          <a:ln>
            <a:noFill/>
          </a:ln>
        </p:spPr>
      </p:pic>
    </p:spTree>
    <p:extLst>
      <p:ext uri="{BB962C8B-B14F-4D97-AF65-F5344CB8AC3E}">
        <p14:creationId xmlns:p14="http://schemas.microsoft.com/office/powerpoint/2010/main" val="2074139244"/>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10" name="图片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12" name="文本框 11"/>
          <p:cNvSpPr txBox="1"/>
          <p:nvPr/>
        </p:nvSpPr>
        <p:spPr>
          <a:xfrm>
            <a:off x="1521740" y="624418"/>
            <a:ext cx="4160920"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产品架构</a:t>
            </a:r>
            <a:endParaRPr lang="en-US" altLang="zh-CN" sz="3200" b="1" dirty="0">
              <a:latin typeface="Microsoft YaHei Light" charset="-122"/>
              <a:ea typeface="Microsoft YaHei Light" charset="-122"/>
              <a:cs typeface="Microsoft YaHei Light" charset="-122"/>
              <a:sym typeface="+mn-lt"/>
            </a:endParaRPr>
          </a:p>
        </p:txBody>
      </p:sp>
      <p:sp>
        <p:nvSpPr>
          <p:cNvPr id="2" name="矩形 1">
            <a:extLst>
              <a:ext uri="{FF2B5EF4-FFF2-40B4-BE49-F238E27FC236}">
                <a16:creationId xmlns:a16="http://schemas.microsoft.com/office/drawing/2014/main" id="{2E99A0BE-ABFE-4D5E-A422-A256F4B1D648}"/>
              </a:ext>
            </a:extLst>
          </p:cNvPr>
          <p:cNvSpPr/>
          <p:nvPr/>
        </p:nvSpPr>
        <p:spPr>
          <a:xfrm>
            <a:off x="709448" y="2036056"/>
            <a:ext cx="16790276" cy="7848302"/>
          </a:xfrm>
          <a:prstGeom prst="rect">
            <a:avLst/>
          </a:prstGeom>
        </p:spPr>
        <p:txBody>
          <a:bodyPr wrap="square">
            <a:spAutoFit/>
          </a:bodyPr>
          <a:lstStyle/>
          <a:p>
            <a:r>
              <a:rPr lang="zh-CN" altLang="en-US" sz="2800" dirty="0">
                <a:latin typeface="Calibri" panose="020F0502020204030204" pitchFamily="34" charset="0"/>
              </a:rPr>
              <a:t>四大合作伙伴（窗口）：算法、数据、设备、应用</a:t>
            </a:r>
          </a:p>
          <a:p>
            <a:r>
              <a:rPr lang="zh-CN" altLang="en-US" sz="2800" dirty="0">
                <a:latin typeface="Calibri" panose="020F0502020204030204" pitchFamily="34" charset="0"/>
              </a:rPr>
              <a:t>云智天枢人工智能服务平台是典型的三层架构，分别为存储层、逻辑层以及接入层。基础设施位于整个架构的最下层，负责整体平台基础性能力的支撑，如 </a:t>
            </a:r>
            <a:r>
              <a:rPr lang="en-US" altLang="zh-CN" sz="2800" dirty="0">
                <a:latin typeface="Calibri" panose="020F0502020204030204" pitchFamily="34" charset="0"/>
              </a:rPr>
              <a:t>Docker</a:t>
            </a:r>
            <a:r>
              <a:rPr lang="zh-CN" altLang="en-US" sz="2800" dirty="0">
                <a:latin typeface="Calibri" panose="020F0502020204030204" pitchFamily="34" charset="0"/>
              </a:rPr>
              <a:t>、 </a:t>
            </a:r>
            <a:r>
              <a:rPr lang="en-US" altLang="zh-CN" sz="2800" dirty="0">
                <a:latin typeface="Calibri" panose="020F0502020204030204" pitchFamily="34" charset="0"/>
              </a:rPr>
              <a:t>K8S</a:t>
            </a:r>
            <a:r>
              <a:rPr lang="zh-CN" altLang="en-US" sz="2800" dirty="0">
                <a:latin typeface="Calibri" panose="020F0502020204030204" pitchFamily="34" charset="0"/>
              </a:rPr>
              <a:t>、 蓝盾</a:t>
            </a:r>
            <a:r>
              <a:rPr lang="en-US" altLang="zh-CN" sz="2800" dirty="0">
                <a:latin typeface="Calibri" panose="020F0502020204030204" pitchFamily="34" charset="0"/>
              </a:rPr>
              <a:t>CICD</a:t>
            </a:r>
            <a:r>
              <a:rPr lang="zh-CN" altLang="en-US" sz="2800" dirty="0">
                <a:latin typeface="Calibri" panose="020F0502020204030204" pitchFamily="34" charset="0"/>
              </a:rPr>
              <a:t>等；上面是存储层，用到了一些诸如 </a:t>
            </a:r>
            <a:r>
              <a:rPr lang="en-US" altLang="zh-CN" sz="2800" dirty="0">
                <a:latin typeface="Calibri" panose="020F0502020204030204" pitchFamily="34" charset="0"/>
              </a:rPr>
              <a:t>MySQL</a:t>
            </a:r>
            <a:r>
              <a:rPr lang="zh-CN" altLang="en-US" sz="2800" dirty="0">
                <a:latin typeface="Calibri" panose="020F0502020204030204" pitchFamily="34" charset="0"/>
              </a:rPr>
              <a:t>、</a:t>
            </a:r>
            <a:r>
              <a:rPr lang="en-US" altLang="zh-CN" sz="2800" dirty="0">
                <a:latin typeface="Calibri" panose="020F0502020204030204" pitchFamily="34" charset="0"/>
              </a:rPr>
              <a:t>Kafka</a:t>
            </a:r>
            <a:r>
              <a:rPr lang="zh-CN" altLang="en-US" sz="2800" dirty="0">
                <a:latin typeface="Calibri" panose="020F0502020204030204" pitchFamily="34" charset="0"/>
              </a:rPr>
              <a:t>、</a:t>
            </a:r>
            <a:r>
              <a:rPr lang="en-US" altLang="zh-CN" sz="2800" dirty="0" err="1">
                <a:latin typeface="Calibri" panose="020F0502020204030204" pitchFamily="34" charset="0"/>
              </a:rPr>
              <a:t>Influxdb</a:t>
            </a:r>
            <a:r>
              <a:rPr lang="zh-CN" altLang="en-US" sz="2800" dirty="0">
                <a:latin typeface="Calibri" panose="020F0502020204030204" pitchFamily="34" charset="0"/>
              </a:rPr>
              <a:t>、</a:t>
            </a:r>
            <a:r>
              <a:rPr lang="en-US" altLang="zh-CN" sz="2800" dirty="0">
                <a:latin typeface="Calibri" panose="020F0502020204030204" pitchFamily="34" charset="0"/>
              </a:rPr>
              <a:t>Cos/</a:t>
            </a:r>
            <a:r>
              <a:rPr lang="en-US" altLang="zh-CN" sz="2800" dirty="0" err="1">
                <a:latin typeface="Calibri" panose="020F0502020204030204" pitchFamily="34" charset="0"/>
              </a:rPr>
              <a:t>Ceph</a:t>
            </a:r>
            <a:r>
              <a:rPr lang="zh-CN" altLang="en-US" sz="2800" dirty="0">
                <a:latin typeface="Calibri" panose="020F0502020204030204" pitchFamily="34" charset="0"/>
              </a:rPr>
              <a:t>、</a:t>
            </a:r>
            <a:r>
              <a:rPr lang="en-US" altLang="zh-CN" sz="2800" dirty="0">
                <a:latin typeface="Calibri" panose="020F0502020204030204" pitchFamily="34" charset="0"/>
              </a:rPr>
              <a:t>ES </a:t>
            </a:r>
            <a:r>
              <a:rPr lang="zh-CN" altLang="en-US" sz="2800" dirty="0">
                <a:latin typeface="Calibri" panose="020F0502020204030204" pitchFamily="34" charset="0"/>
              </a:rPr>
              <a:t>等组件。</a:t>
            </a:r>
          </a:p>
          <a:p>
            <a:r>
              <a:rPr lang="zh-CN" altLang="en-US" sz="2800" dirty="0">
                <a:latin typeface="Calibri" panose="020F0502020204030204" pitchFamily="34" charset="0"/>
              </a:rPr>
              <a:t>中间层是利用微服务将其划分为了</a:t>
            </a:r>
            <a:r>
              <a:rPr lang="en-US" altLang="zh-CN" sz="2800" dirty="0">
                <a:latin typeface="Calibri" panose="020F0502020204030204" pitchFamily="34" charset="0"/>
              </a:rPr>
              <a:t>6</a:t>
            </a:r>
            <a:r>
              <a:rPr lang="zh-CN" altLang="en-US" sz="2800" dirty="0">
                <a:latin typeface="Calibri" panose="020F0502020204030204" pitchFamily="34" charset="0"/>
              </a:rPr>
              <a:t>个主要的功能性窗口，他们分别是算法仓库、设备中心、数据中心、</a:t>
            </a:r>
            <a:r>
              <a:rPr lang="en-US" altLang="zh-CN" sz="2800" dirty="0">
                <a:latin typeface="Calibri" panose="020F0502020204030204" pitchFamily="34" charset="0"/>
              </a:rPr>
              <a:t>AI</a:t>
            </a:r>
            <a:r>
              <a:rPr lang="zh-CN" altLang="en-US" sz="2800" dirty="0">
                <a:latin typeface="Calibri" panose="020F0502020204030204" pitchFamily="34" charset="0"/>
              </a:rPr>
              <a:t>工作室、应用中心以及管理中心。</a:t>
            </a:r>
          </a:p>
          <a:p>
            <a:r>
              <a:rPr lang="zh-CN" altLang="en-US" sz="2800" dirty="0">
                <a:latin typeface="Calibri" panose="020F0502020204030204" pitchFamily="34" charset="0"/>
              </a:rPr>
              <a:t>算法仓库：主要提供自助打镜像的能力，可快速把可执行程序、模型文件等容器化为算法微服务等，目前接入算法种类</a:t>
            </a:r>
            <a:r>
              <a:rPr lang="en-US" altLang="zh-CN" sz="2800" dirty="0">
                <a:latin typeface="Calibri" panose="020F0502020204030204" pitchFamily="34" charset="0"/>
              </a:rPr>
              <a:t>50+</a:t>
            </a:r>
            <a:r>
              <a:rPr lang="zh-CN" altLang="en-US" sz="2800" dirty="0">
                <a:latin typeface="Calibri" panose="020F0502020204030204" pitchFamily="34" charset="0"/>
              </a:rPr>
              <a:t>，涵盖人脸，车辆，语音，文字，语义等。</a:t>
            </a:r>
          </a:p>
          <a:p>
            <a:r>
              <a:rPr lang="zh-CN" altLang="en-US" sz="2800" dirty="0">
                <a:latin typeface="Calibri" panose="020F0502020204030204" pitchFamily="34" charset="0"/>
              </a:rPr>
              <a:t>设备中心：主要对接各个厂商的各个型号的设备，比如普通摄像机，抓拍机，</a:t>
            </a:r>
            <a:r>
              <a:rPr lang="en-US" altLang="zh-CN" sz="2800" dirty="0">
                <a:latin typeface="Calibri" panose="020F0502020204030204" pitchFamily="34" charset="0"/>
              </a:rPr>
              <a:t>AI</a:t>
            </a:r>
            <a:r>
              <a:rPr lang="zh-CN" altLang="en-US" sz="2800" dirty="0">
                <a:latin typeface="Calibri" panose="020F0502020204030204" pitchFamily="34" charset="0"/>
              </a:rPr>
              <a:t>相机等等，支持设备厂商自助设备接入的能力。</a:t>
            </a:r>
          </a:p>
          <a:p>
            <a:r>
              <a:rPr lang="zh-CN" altLang="en-US" sz="2800" dirty="0">
                <a:latin typeface="Calibri" panose="020F0502020204030204" pitchFamily="34" charset="0"/>
              </a:rPr>
              <a:t>数据中心：主要负责数据接入、推送、转换、存储等，包括屏蔽各种结构化与非结构化存储介质的能力。</a:t>
            </a:r>
          </a:p>
          <a:p>
            <a:r>
              <a:rPr lang="en-US" altLang="zh-CN" sz="2800" dirty="0">
                <a:latin typeface="Calibri" panose="020F0502020204030204" pitchFamily="34" charset="0"/>
              </a:rPr>
              <a:t>AI</a:t>
            </a:r>
            <a:r>
              <a:rPr lang="zh-CN" altLang="en-US" sz="2800" dirty="0">
                <a:latin typeface="Calibri" panose="020F0502020204030204" pitchFamily="34" charset="0"/>
              </a:rPr>
              <a:t>工作室：主要实现了任务调度，流程与服务的编排能力，打通平台各个窗口的能力。</a:t>
            </a:r>
          </a:p>
          <a:p>
            <a:r>
              <a:rPr lang="zh-CN" altLang="en-US" sz="2800" dirty="0">
                <a:latin typeface="Calibri" panose="020F0502020204030204" pitchFamily="34" charset="0"/>
              </a:rPr>
              <a:t>应用中心：主要是创建应用、密钥、订阅管理，视图库等能力。</a:t>
            </a:r>
          </a:p>
          <a:p>
            <a:r>
              <a:rPr lang="zh-CN" altLang="en-US" sz="2800" dirty="0">
                <a:latin typeface="Calibri" panose="020F0502020204030204" pitchFamily="34" charset="0"/>
              </a:rPr>
              <a:t>管理中心：账号系统、角色权限、镜像仓库、操作日志等能力。</a:t>
            </a:r>
          </a:p>
          <a:p>
            <a:r>
              <a:rPr lang="zh-CN" altLang="en-US" sz="2800" dirty="0">
                <a:latin typeface="Calibri" panose="020F0502020204030204" pitchFamily="34" charset="0"/>
              </a:rPr>
              <a:t>最上方是网关层面，分为</a:t>
            </a:r>
            <a:r>
              <a:rPr lang="en-US" altLang="zh-CN" sz="2800" dirty="0">
                <a:latin typeface="Calibri" panose="020F0502020204030204" pitchFamily="34" charset="0"/>
              </a:rPr>
              <a:t>API</a:t>
            </a:r>
            <a:r>
              <a:rPr lang="zh-CN" altLang="en-US" sz="2800" dirty="0">
                <a:latin typeface="Calibri" panose="020F0502020204030204" pitchFamily="34" charset="0"/>
              </a:rPr>
              <a:t>网关以及消息网关两部分。</a:t>
            </a:r>
            <a:r>
              <a:rPr lang="en-US" altLang="zh-CN" sz="2800" dirty="0">
                <a:latin typeface="Calibri" panose="020F0502020204030204" pitchFamily="34" charset="0"/>
              </a:rPr>
              <a:t>API</a:t>
            </a:r>
            <a:r>
              <a:rPr lang="zh-CN" altLang="en-US" sz="2800" dirty="0">
                <a:latin typeface="Calibri" panose="020F0502020204030204" pitchFamily="34" charset="0"/>
              </a:rPr>
              <a:t>网关采用的是 腾讯云</a:t>
            </a:r>
            <a:r>
              <a:rPr lang="en-US" altLang="zh-CN" sz="2800" dirty="0">
                <a:latin typeface="Calibri" panose="020F0502020204030204" pitchFamily="34" charset="0"/>
              </a:rPr>
              <a:t>API3.0 </a:t>
            </a:r>
            <a:r>
              <a:rPr lang="zh-CN" altLang="en-US" sz="2800" dirty="0">
                <a:latin typeface="Calibri" panose="020F0502020204030204" pitchFamily="34" charset="0"/>
              </a:rPr>
              <a:t>标准，主要做鉴权、限频、转发等功能；消息网关支持</a:t>
            </a:r>
            <a:r>
              <a:rPr lang="en-US" altLang="zh-CN" sz="2800" dirty="0">
                <a:latin typeface="Calibri" panose="020F0502020204030204" pitchFamily="34" charset="0"/>
              </a:rPr>
              <a:t>GPRC</a:t>
            </a:r>
            <a:r>
              <a:rPr lang="zh-CN" altLang="en-US" sz="2800" dirty="0">
                <a:latin typeface="Calibri" panose="020F0502020204030204" pitchFamily="34" charset="0"/>
              </a:rPr>
              <a:t>和</a:t>
            </a:r>
            <a:r>
              <a:rPr lang="en-US" altLang="zh-CN" sz="2800" dirty="0">
                <a:latin typeface="Calibri" panose="020F0502020204030204" pitchFamily="34" charset="0"/>
              </a:rPr>
              <a:t>http</a:t>
            </a:r>
            <a:r>
              <a:rPr lang="zh-CN" altLang="en-US" sz="2800" dirty="0">
                <a:latin typeface="Calibri" panose="020F0502020204030204" pitchFamily="34" charset="0"/>
              </a:rPr>
              <a:t>推送能力，监控系统用了 </a:t>
            </a:r>
            <a:r>
              <a:rPr lang="en-US" altLang="zh-CN" sz="2800" dirty="0" err="1">
                <a:latin typeface="Calibri" panose="020F0502020204030204" pitchFamily="34" charset="0"/>
              </a:rPr>
              <a:t>Telegraf</a:t>
            </a:r>
            <a:r>
              <a:rPr lang="en-US" altLang="zh-CN" sz="2800" dirty="0">
                <a:latin typeface="Calibri" panose="020F0502020204030204" pitchFamily="34" charset="0"/>
              </a:rPr>
              <a:t> </a:t>
            </a:r>
            <a:r>
              <a:rPr lang="zh-CN" altLang="en-US" sz="2800" dirty="0">
                <a:latin typeface="Calibri" panose="020F0502020204030204" pitchFamily="34" charset="0"/>
              </a:rPr>
              <a:t>、</a:t>
            </a:r>
            <a:r>
              <a:rPr lang="en-US" altLang="zh-CN" sz="2800" dirty="0" err="1">
                <a:latin typeface="Calibri" panose="020F0502020204030204" pitchFamily="34" charset="0"/>
              </a:rPr>
              <a:t>InfluxDB</a:t>
            </a:r>
            <a:r>
              <a:rPr lang="zh-CN" altLang="en-US" sz="2800" dirty="0">
                <a:latin typeface="Calibri" panose="020F0502020204030204" pitchFamily="34" charset="0"/>
              </a:rPr>
              <a:t>和</a:t>
            </a:r>
            <a:r>
              <a:rPr lang="en-US" altLang="zh-CN" sz="2800" dirty="0">
                <a:latin typeface="Calibri" panose="020F0502020204030204" pitchFamily="34" charset="0"/>
              </a:rPr>
              <a:t>Grafana</a:t>
            </a:r>
            <a:r>
              <a:rPr lang="zh-CN" altLang="en-US" sz="2800" dirty="0">
                <a:latin typeface="Calibri" panose="020F0502020204030204" pitchFamily="34" charset="0"/>
              </a:rPr>
              <a:t>，日志系统采用的是 </a:t>
            </a:r>
            <a:r>
              <a:rPr lang="en-US" altLang="zh-CN" sz="2800" dirty="0">
                <a:latin typeface="Calibri" panose="020F0502020204030204" pitchFamily="34" charset="0"/>
              </a:rPr>
              <a:t>ELK</a:t>
            </a:r>
            <a:r>
              <a:rPr lang="zh-CN" altLang="en-US" sz="2800" dirty="0">
                <a:latin typeface="Calibri" panose="020F0502020204030204" pitchFamily="34" charset="0"/>
              </a:rPr>
              <a:t>。</a:t>
            </a:r>
          </a:p>
          <a:p>
            <a:r>
              <a:rPr lang="zh-CN" altLang="en-US" sz="2800" dirty="0">
                <a:latin typeface="Calibri" panose="020F0502020204030204" pitchFamily="34" charset="0"/>
              </a:rPr>
              <a:t>各个窗口之间是有联动的，通过消息队列</a:t>
            </a:r>
            <a:r>
              <a:rPr lang="en-US" altLang="zh-CN" sz="2800" dirty="0" err="1">
                <a:latin typeface="Calibri" panose="020F0502020204030204" pitchFamily="34" charset="0"/>
              </a:rPr>
              <a:t>kafka</a:t>
            </a:r>
            <a:r>
              <a:rPr lang="zh-CN" altLang="en-US" sz="2800" dirty="0">
                <a:latin typeface="Calibri" panose="020F0502020204030204" pitchFamily="34" charset="0"/>
              </a:rPr>
              <a:t>来解耦</a:t>
            </a:r>
          </a:p>
        </p:txBody>
      </p:sp>
    </p:spTree>
    <p:extLst>
      <p:ext uri="{BB962C8B-B14F-4D97-AF65-F5344CB8AC3E}">
        <p14:creationId xmlns:p14="http://schemas.microsoft.com/office/powerpoint/2010/main" val="3177728741"/>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40" y="624418"/>
            <a:ext cx="4160920"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涉及组件介绍</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pic>
        <p:nvPicPr>
          <p:cNvPr id="3" name="图片 2">
            <a:extLst>
              <a:ext uri="{FF2B5EF4-FFF2-40B4-BE49-F238E27FC236}">
                <a16:creationId xmlns:a16="http://schemas.microsoft.com/office/drawing/2014/main" id="{48F0B0E8-7823-4943-9EB4-8220BCF91A47}"/>
              </a:ext>
            </a:extLst>
          </p:cNvPr>
          <p:cNvPicPr>
            <a:picLocks noChangeAspect="1"/>
          </p:cNvPicPr>
          <p:nvPr/>
        </p:nvPicPr>
        <p:blipFill>
          <a:blip r:embed="rId4"/>
          <a:stretch>
            <a:fillRect/>
          </a:stretch>
        </p:blipFill>
        <p:spPr>
          <a:xfrm>
            <a:off x="1015496" y="1968612"/>
            <a:ext cx="4433859" cy="1692049"/>
          </a:xfrm>
          <a:prstGeom prst="rect">
            <a:avLst/>
          </a:prstGeom>
        </p:spPr>
      </p:pic>
      <p:pic>
        <p:nvPicPr>
          <p:cNvPr id="4" name="图片 3">
            <a:extLst>
              <a:ext uri="{FF2B5EF4-FFF2-40B4-BE49-F238E27FC236}">
                <a16:creationId xmlns:a16="http://schemas.microsoft.com/office/drawing/2014/main" id="{7B4EBF7D-D1AD-4853-AC39-8A308252CFA0}"/>
              </a:ext>
            </a:extLst>
          </p:cNvPr>
          <p:cNvPicPr>
            <a:picLocks noChangeAspect="1"/>
          </p:cNvPicPr>
          <p:nvPr/>
        </p:nvPicPr>
        <p:blipFill>
          <a:blip r:embed="rId5"/>
          <a:stretch>
            <a:fillRect/>
          </a:stretch>
        </p:blipFill>
        <p:spPr>
          <a:xfrm>
            <a:off x="843440" y="3656236"/>
            <a:ext cx="5108155" cy="3004797"/>
          </a:xfrm>
          <a:prstGeom prst="rect">
            <a:avLst/>
          </a:prstGeom>
        </p:spPr>
      </p:pic>
      <p:pic>
        <p:nvPicPr>
          <p:cNvPr id="5" name="图片 4">
            <a:extLst>
              <a:ext uri="{FF2B5EF4-FFF2-40B4-BE49-F238E27FC236}">
                <a16:creationId xmlns:a16="http://schemas.microsoft.com/office/drawing/2014/main" id="{7807F8B4-A471-42E5-B62E-E70B65B1EE58}"/>
              </a:ext>
            </a:extLst>
          </p:cNvPr>
          <p:cNvPicPr>
            <a:picLocks noChangeAspect="1"/>
          </p:cNvPicPr>
          <p:nvPr/>
        </p:nvPicPr>
        <p:blipFill>
          <a:blip r:embed="rId6"/>
          <a:stretch>
            <a:fillRect/>
          </a:stretch>
        </p:blipFill>
        <p:spPr>
          <a:xfrm>
            <a:off x="1416682" y="7253760"/>
            <a:ext cx="4283024" cy="1854316"/>
          </a:xfrm>
          <a:prstGeom prst="rect">
            <a:avLst/>
          </a:prstGeom>
        </p:spPr>
      </p:pic>
      <p:pic>
        <p:nvPicPr>
          <p:cNvPr id="10" name="图片 9">
            <a:extLst>
              <a:ext uri="{FF2B5EF4-FFF2-40B4-BE49-F238E27FC236}">
                <a16:creationId xmlns:a16="http://schemas.microsoft.com/office/drawing/2014/main" id="{F82EA033-5F7A-47C5-829E-077D58416721}"/>
              </a:ext>
            </a:extLst>
          </p:cNvPr>
          <p:cNvPicPr>
            <a:picLocks noChangeAspect="1"/>
          </p:cNvPicPr>
          <p:nvPr/>
        </p:nvPicPr>
        <p:blipFill>
          <a:blip r:embed="rId7"/>
          <a:stretch>
            <a:fillRect/>
          </a:stretch>
        </p:blipFill>
        <p:spPr>
          <a:xfrm>
            <a:off x="6692451" y="1415143"/>
            <a:ext cx="6670444" cy="2062842"/>
          </a:xfrm>
          <a:prstGeom prst="rect">
            <a:avLst/>
          </a:prstGeom>
        </p:spPr>
      </p:pic>
      <p:pic>
        <p:nvPicPr>
          <p:cNvPr id="11" name="图片 10">
            <a:extLst>
              <a:ext uri="{FF2B5EF4-FFF2-40B4-BE49-F238E27FC236}">
                <a16:creationId xmlns:a16="http://schemas.microsoft.com/office/drawing/2014/main" id="{236C3E32-5A03-49A3-BDD9-C07E8FF54E3D}"/>
              </a:ext>
            </a:extLst>
          </p:cNvPr>
          <p:cNvPicPr>
            <a:picLocks noChangeAspect="1"/>
          </p:cNvPicPr>
          <p:nvPr/>
        </p:nvPicPr>
        <p:blipFill>
          <a:blip r:embed="rId8"/>
          <a:stretch>
            <a:fillRect/>
          </a:stretch>
        </p:blipFill>
        <p:spPr>
          <a:xfrm>
            <a:off x="5699706" y="4172628"/>
            <a:ext cx="5719761" cy="1985962"/>
          </a:xfrm>
          <a:prstGeom prst="rect">
            <a:avLst/>
          </a:prstGeom>
        </p:spPr>
      </p:pic>
      <p:pic>
        <p:nvPicPr>
          <p:cNvPr id="12" name="图片 11">
            <a:extLst>
              <a:ext uri="{FF2B5EF4-FFF2-40B4-BE49-F238E27FC236}">
                <a16:creationId xmlns:a16="http://schemas.microsoft.com/office/drawing/2014/main" id="{EFFCA3CF-5839-4D55-AE7F-7E38E159FA73}"/>
              </a:ext>
            </a:extLst>
          </p:cNvPr>
          <p:cNvPicPr>
            <a:picLocks noChangeAspect="1"/>
          </p:cNvPicPr>
          <p:nvPr/>
        </p:nvPicPr>
        <p:blipFill>
          <a:blip r:embed="rId9"/>
          <a:stretch>
            <a:fillRect/>
          </a:stretch>
        </p:blipFill>
        <p:spPr>
          <a:xfrm>
            <a:off x="6581590" y="7181643"/>
            <a:ext cx="4490542" cy="1599519"/>
          </a:xfrm>
          <a:prstGeom prst="rect">
            <a:avLst/>
          </a:prstGeom>
        </p:spPr>
      </p:pic>
      <p:pic>
        <p:nvPicPr>
          <p:cNvPr id="13" name="图片 12">
            <a:extLst>
              <a:ext uri="{FF2B5EF4-FFF2-40B4-BE49-F238E27FC236}">
                <a16:creationId xmlns:a16="http://schemas.microsoft.com/office/drawing/2014/main" id="{1B1E472F-D43C-4FBF-B1CC-ADF4819FC086}"/>
              </a:ext>
            </a:extLst>
          </p:cNvPr>
          <p:cNvPicPr>
            <a:picLocks noChangeAspect="1"/>
          </p:cNvPicPr>
          <p:nvPr/>
        </p:nvPicPr>
        <p:blipFill>
          <a:blip r:embed="rId10"/>
          <a:stretch>
            <a:fillRect/>
          </a:stretch>
        </p:blipFill>
        <p:spPr>
          <a:xfrm>
            <a:off x="13003750" y="1758722"/>
            <a:ext cx="1931450" cy="1926115"/>
          </a:xfrm>
          <a:prstGeom prst="rect">
            <a:avLst/>
          </a:prstGeom>
        </p:spPr>
      </p:pic>
      <p:pic>
        <p:nvPicPr>
          <p:cNvPr id="14" name="图片 13">
            <a:extLst>
              <a:ext uri="{FF2B5EF4-FFF2-40B4-BE49-F238E27FC236}">
                <a16:creationId xmlns:a16="http://schemas.microsoft.com/office/drawing/2014/main" id="{801C306F-C5ED-4F51-B9E5-9F64E368A453}"/>
              </a:ext>
            </a:extLst>
          </p:cNvPr>
          <p:cNvPicPr>
            <a:picLocks noChangeAspect="1"/>
          </p:cNvPicPr>
          <p:nvPr/>
        </p:nvPicPr>
        <p:blipFill>
          <a:blip r:embed="rId11"/>
          <a:stretch>
            <a:fillRect/>
          </a:stretch>
        </p:blipFill>
        <p:spPr>
          <a:xfrm>
            <a:off x="12184533" y="4674371"/>
            <a:ext cx="3807262" cy="1378403"/>
          </a:xfrm>
          <a:prstGeom prst="rect">
            <a:avLst/>
          </a:prstGeom>
        </p:spPr>
      </p:pic>
      <p:pic>
        <p:nvPicPr>
          <p:cNvPr id="15" name="图片 14">
            <a:extLst>
              <a:ext uri="{FF2B5EF4-FFF2-40B4-BE49-F238E27FC236}">
                <a16:creationId xmlns:a16="http://schemas.microsoft.com/office/drawing/2014/main" id="{0949453A-3AB3-4705-8190-0F280A52BDC8}"/>
              </a:ext>
            </a:extLst>
          </p:cNvPr>
          <p:cNvPicPr>
            <a:picLocks noChangeAspect="1"/>
          </p:cNvPicPr>
          <p:nvPr/>
        </p:nvPicPr>
        <p:blipFill>
          <a:blip r:embed="rId12"/>
          <a:stretch>
            <a:fillRect/>
          </a:stretch>
        </p:blipFill>
        <p:spPr>
          <a:xfrm>
            <a:off x="12281926" y="7253760"/>
            <a:ext cx="4589392" cy="1599520"/>
          </a:xfrm>
          <a:prstGeom prst="rect">
            <a:avLst/>
          </a:prstGeom>
        </p:spPr>
      </p:pic>
    </p:spTree>
    <p:extLst>
      <p:ext uri="{BB962C8B-B14F-4D97-AF65-F5344CB8AC3E}">
        <p14:creationId xmlns:p14="http://schemas.microsoft.com/office/powerpoint/2010/main" val="2949896706"/>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E28DD20-4228-4287-AA2F-8A46E6390FF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 name="图片 2">
            <a:extLst>
              <a:ext uri="{FF2B5EF4-FFF2-40B4-BE49-F238E27FC236}">
                <a16:creationId xmlns:a16="http://schemas.microsoft.com/office/drawing/2014/main" id="{08FF988C-A507-4FA8-970F-B54658DB4D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4" name="文本框 3">
            <a:extLst>
              <a:ext uri="{FF2B5EF4-FFF2-40B4-BE49-F238E27FC236}">
                <a16:creationId xmlns:a16="http://schemas.microsoft.com/office/drawing/2014/main" id="{6F86102F-FF5E-4216-9A44-5A9B20D803A2}"/>
              </a:ext>
            </a:extLst>
          </p:cNvPr>
          <p:cNvSpPr txBox="1"/>
          <p:nvPr/>
        </p:nvSpPr>
        <p:spPr>
          <a:xfrm>
            <a:off x="1521740" y="624418"/>
            <a:ext cx="4160920"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涉及组件介绍</a:t>
            </a:r>
            <a:endParaRPr lang="en-US" altLang="zh-CN" sz="3200" b="1" dirty="0">
              <a:latin typeface="Microsoft YaHei Light" charset="-122"/>
              <a:ea typeface="Microsoft YaHei Light" charset="-122"/>
              <a:cs typeface="Microsoft YaHei Light" charset="-122"/>
              <a:sym typeface="+mn-lt"/>
            </a:endParaRPr>
          </a:p>
        </p:txBody>
      </p:sp>
      <p:sp>
        <p:nvSpPr>
          <p:cNvPr id="5" name="文本框 4">
            <a:extLst>
              <a:ext uri="{FF2B5EF4-FFF2-40B4-BE49-F238E27FC236}">
                <a16:creationId xmlns:a16="http://schemas.microsoft.com/office/drawing/2014/main" id="{7D637F2C-EE4A-45A9-8D3A-E20450BC21B2}"/>
              </a:ext>
            </a:extLst>
          </p:cNvPr>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11" name="文本框 10">
            <a:extLst>
              <a:ext uri="{FF2B5EF4-FFF2-40B4-BE49-F238E27FC236}">
                <a16:creationId xmlns:a16="http://schemas.microsoft.com/office/drawing/2014/main" id="{C1C28711-84C3-485B-8146-D0EDE506DF8E}"/>
              </a:ext>
            </a:extLst>
          </p:cNvPr>
          <p:cNvSpPr txBox="1"/>
          <p:nvPr/>
        </p:nvSpPr>
        <p:spPr>
          <a:xfrm>
            <a:off x="843440" y="1906278"/>
            <a:ext cx="4538422" cy="646331"/>
          </a:xfrm>
          <a:prstGeom prst="rect">
            <a:avLst/>
          </a:prstGeom>
          <a:noFill/>
        </p:spPr>
        <p:txBody>
          <a:bodyPr wrap="none" rtlCol="0">
            <a:spAutoFit/>
          </a:bodyPr>
          <a:lstStyle/>
          <a:p>
            <a:r>
              <a:rPr lang="zh-CN" altLang="en-US" dirty="0"/>
              <a:t>日志分析组件（</a:t>
            </a:r>
            <a:r>
              <a:rPr lang="en-US" altLang="zh-CN" dirty="0"/>
              <a:t>ELK</a:t>
            </a:r>
            <a:r>
              <a:rPr lang="zh-CN" altLang="en-US" dirty="0"/>
              <a:t>）</a:t>
            </a:r>
          </a:p>
        </p:txBody>
      </p:sp>
      <p:sp>
        <p:nvSpPr>
          <p:cNvPr id="15" name="文本框 14">
            <a:extLst>
              <a:ext uri="{FF2B5EF4-FFF2-40B4-BE49-F238E27FC236}">
                <a16:creationId xmlns:a16="http://schemas.microsoft.com/office/drawing/2014/main" id="{87DA643A-80E7-4AD4-BC15-ACF95B79C215}"/>
              </a:ext>
            </a:extLst>
          </p:cNvPr>
          <p:cNvSpPr txBox="1"/>
          <p:nvPr/>
        </p:nvSpPr>
        <p:spPr>
          <a:xfrm>
            <a:off x="843437" y="4451261"/>
            <a:ext cx="8825493" cy="646331"/>
          </a:xfrm>
          <a:prstGeom prst="rect">
            <a:avLst/>
          </a:prstGeom>
          <a:noFill/>
        </p:spPr>
        <p:txBody>
          <a:bodyPr wrap="none" rtlCol="0">
            <a:spAutoFit/>
          </a:bodyPr>
          <a:lstStyle/>
          <a:p>
            <a:r>
              <a:rPr lang="zh-CN" altLang="en-US" dirty="0"/>
              <a:t>系统监控组件（</a:t>
            </a:r>
            <a:r>
              <a:rPr lang="en-US" altLang="zh-CN" dirty="0" err="1"/>
              <a:t>Telegraf+InfluxDB+Grafana</a:t>
            </a:r>
            <a:r>
              <a:rPr lang="zh-CN" altLang="en-US" dirty="0"/>
              <a:t>）</a:t>
            </a:r>
          </a:p>
        </p:txBody>
      </p:sp>
      <p:sp>
        <p:nvSpPr>
          <p:cNvPr id="16" name="矩形 15">
            <a:extLst>
              <a:ext uri="{FF2B5EF4-FFF2-40B4-BE49-F238E27FC236}">
                <a16:creationId xmlns:a16="http://schemas.microsoft.com/office/drawing/2014/main" id="{B7A8A27D-10E6-4B09-AE09-BAE272565135}"/>
              </a:ext>
            </a:extLst>
          </p:cNvPr>
          <p:cNvSpPr/>
          <p:nvPr/>
        </p:nvSpPr>
        <p:spPr>
          <a:xfrm>
            <a:off x="843437" y="2660516"/>
            <a:ext cx="16601121" cy="1569660"/>
          </a:xfrm>
          <a:prstGeom prst="rect">
            <a:avLst/>
          </a:prstGeom>
        </p:spPr>
        <p:txBody>
          <a:bodyPr wrap="square">
            <a:spAutoFit/>
          </a:bodyPr>
          <a:lstStyle/>
          <a:p>
            <a:r>
              <a:rPr lang="en-US" altLang="zh-CN" sz="2400" dirty="0"/>
              <a:t>        ELK</a:t>
            </a:r>
            <a:r>
              <a:rPr lang="zh-CN" altLang="en-US" sz="2400" dirty="0"/>
              <a:t>是</a:t>
            </a:r>
            <a:r>
              <a:rPr lang="en-US" altLang="zh-CN" sz="2400" dirty="0"/>
              <a:t>Elasticsearch</a:t>
            </a:r>
            <a:r>
              <a:rPr lang="zh-CN" altLang="en-US" sz="2400" dirty="0"/>
              <a:t>、</a:t>
            </a:r>
            <a:r>
              <a:rPr lang="en-US" altLang="zh-CN" sz="2400" dirty="0"/>
              <a:t>Logstash</a:t>
            </a:r>
            <a:r>
              <a:rPr lang="zh-CN" altLang="en-US" sz="2400" dirty="0"/>
              <a:t>、</a:t>
            </a:r>
            <a:r>
              <a:rPr lang="en-US" altLang="zh-CN" sz="2400" dirty="0"/>
              <a:t>Kibana</a:t>
            </a:r>
            <a:r>
              <a:rPr lang="zh-CN" altLang="en-US" sz="2400" dirty="0"/>
              <a:t>三大开源框架首字母大写简称。其中</a:t>
            </a:r>
            <a:r>
              <a:rPr lang="en-US" altLang="zh-CN" sz="2400" dirty="0"/>
              <a:t>Elasticsearch</a:t>
            </a:r>
            <a:r>
              <a:rPr lang="zh-CN" altLang="en-US" sz="2400" dirty="0"/>
              <a:t>是一个基于</a:t>
            </a:r>
            <a:r>
              <a:rPr lang="en-US" altLang="zh-CN" sz="2400" dirty="0"/>
              <a:t>Lucene</a:t>
            </a:r>
            <a:r>
              <a:rPr lang="zh-CN" altLang="en-US" sz="2400" dirty="0"/>
              <a:t>、分布式、通过</a:t>
            </a:r>
            <a:r>
              <a:rPr lang="en-US" altLang="zh-CN" sz="2400" dirty="0"/>
              <a:t>Restful</a:t>
            </a:r>
            <a:r>
              <a:rPr lang="zh-CN" altLang="en-US" sz="2400" dirty="0"/>
              <a:t>方式进行交互的近实时搜索平台框架。</a:t>
            </a:r>
            <a:r>
              <a:rPr lang="en-US" altLang="zh-CN" sz="2400" dirty="0"/>
              <a:t>Logstash</a:t>
            </a:r>
            <a:r>
              <a:rPr lang="zh-CN" altLang="en-US" sz="2400" dirty="0"/>
              <a:t>是</a:t>
            </a:r>
            <a:r>
              <a:rPr lang="en-US" altLang="zh-CN" sz="2400" dirty="0"/>
              <a:t>ELK</a:t>
            </a:r>
            <a:r>
              <a:rPr lang="zh-CN" altLang="en-US" sz="2400" dirty="0"/>
              <a:t>的中央数据流引擎，用于从不同目标（文件</a:t>
            </a:r>
            <a:r>
              <a:rPr lang="en-US" altLang="zh-CN" sz="2400" dirty="0"/>
              <a:t>/</a:t>
            </a:r>
            <a:r>
              <a:rPr lang="zh-CN" altLang="en-US" sz="2400" dirty="0"/>
              <a:t>数据存储</a:t>
            </a:r>
            <a:r>
              <a:rPr lang="en-US" altLang="zh-CN" sz="2400" dirty="0"/>
              <a:t>/MQ</a:t>
            </a:r>
            <a:r>
              <a:rPr lang="zh-CN" altLang="en-US" sz="2400" dirty="0"/>
              <a:t>）收集的不同格式数据，经过过滤后支持输出到不同目的地（文件</a:t>
            </a:r>
            <a:r>
              <a:rPr lang="en-US" altLang="zh-CN" sz="2400" dirty="0"/>
              <a:t>/MQ/</a:t>
            </a:r>
            <a:r>
              <a:rPr lang="en-US" altLang="zh-CN" sz="2400" dirty="0" err="1"/>
              <a:t>redis</a:t>
            </a:r>
            <a:r>
              <a:rPr lang="en-US" altLang="zh-CN" sz="2400" dirty="0"/>
              <a:t>/</a:t>
            </a:r>
            <a:r>
              <a:rPr lang="en-US" altLang="zh-CN" sz="2400" dirty="0" err="1"/>
              <a:t>elasticsearch</a:t>
            </a:r>
            <a:r>
              <a:rPr lang="en-US" altLang="zh-CN" sz="2400" dirty="0"/>
              <a:t>/</a:t>
            </a:r>
            <a:r>
              <a:rPr lang="en-US" altLang="zh-CN" sz="2400" dirty="0" err="1"/>
              <a:t>kafka</a:t>
            </a:r>
            <a:r>
              <a:rPr lang="zh-CN" altLang="en-US" sz="2400" dirty="0"/>
              <a:t>等）。</a:t>
            </a:r>
            <a:r>
              <a:rPr lang="en-US" altLang="zh-CN" sz="2400" dirty="0"/>
              <a:t>Kibana</a:t>
            </a:r>
            <a:r>
              <a:rPr lang="zh-CN" altLang="en-US" sz="2400" dirty="0"/>
              <a:t>可以将</a:t>
            </a:r>
            <a:r>
              <a:rPr lang="en-US" altLang="zh-CN" sz="2400" dirty="0" err="1"/>
              <a:t>elasticsearch</a:t>
            </a:r>
            <a:r>
              <a:rPr lang="zh-CN" altLang="en-US" sz="2400" dirty="0"/>
              <a:t>的数据通过友好的页面展示出来，提供实时分析的功能。</a:t>
            </a:r>
          </a:p>
        </p:txBody>
      </p:sp>
      <p:sp>
        <p:nvSpPr>
          <p:cNvPr id="17" name="矩形 16">
            <a:extLst>
              <a:ext uri="{FF2B5EF4-FFF2-40B4-BE49-F238E27FC236}">
                <a16:creationId xmlns:a16="http://schemas.microsoft.com/office/drawing/2014/main" id="{A41ABED4-C7A5-46FC-9AAA-C5C93294499D}"/>
              </a:ext>
            </a:extLst>
          </p:cNvPr>
          <p:cNvSpPr/>
          <p:nvPr/>
        </p:nvSpPr>
        <p:spPr>
          <a:xfrm>
            <a:off x="843436" y="5281519"/>
            <a:ext cx="16601121" cy="1569660"/>
          </a:xfrm>
          <a:prstGeom prst="rect">
            <a:avLst/>
          </a:prstGeom>
        </p:spPr>
        <p:txBody>
          <a:bodyPr wrap="square">
            <a:spAutoFit/>
          </a:bodyPr>
          <a:lstStyle/>
          <a:p>
            <a:r>
              <a:rPr lang="en-US" altLang="zh-CN" sz="2400" dirty="0"/>
              <a:t>        </a:t>
            </a:r>
            <a:r>
              <a:rPr lang="en-US" altLang="zh-CN" sz="2400" dirty="0" err="1"/>
              <a:t>Telegraf</a:t>
            </a:r>
            <a:r>
              <a:rPr lang="zh-CN" altLang="en-US" sz="2400" dirty="0"/>
              <a:t>是一个用</a:t>
            </a:r>
            <a:r>
              <a:rPr lang="en-US" altLang="zh-CN" sz="2400" dirty="0"/>
              <a:t>Go</a:t>
            </a:r>
            <a:r>
              <a:rPr lang="zh-CN" altLang="en-US" sz="2400" dirty="0"/>
              <a:t>语言编写的代理程序，可采集系统和服务的统计数据，并写入</a:t>
            </a:r>
            <a:r>
              <a:rPr lang="en-US" altLang="zh-CN" sz="2400" dirty="0" err="1"/>
              <a:t>InfluxDB</a:t>
            </a:r>
            <a:r>
              <a:rPr lang="zh-CN" altLang="en-US" sz="2400" dirty="0"/>
              <a:t>数据库，所以需要安装在每一台需要监控的服务器上；</a:t>
            </a:r>
            <a:r>
              <a:rPr lang="en-US" altLang="zh-CN" sz="2400" dirty="0" err="1"/>
              <a:t>InfluxDB</a:t>
            </a:r>
            <a:r>
              <a:rPr lang="en-US" altLang="zh-CN" sz="2400" dirty="0"/>
              <a:t> </a:t>
            </a:r>
            <a:r>
              <a:rPr lang="zh-CN" altLang="en-US" sz="2400" dirty="0"/>
              <a:t>是一个开源分布式时序、事件和指标数据库，只需要安装在其中一台组件服务器上即可；</a:t>
            </a:r>
            <a:r>
              <a:rPr lang="en-US" altLang="zh-CN" sz="2400" dirty="0"/>
              <a:t>Grafana</a:t>
            </a:r>
            <a:r>
              <a:rPr lang="zh-CN" altLang="en-US" sz="2400" dirty="0"/>
              <a:t>是一个纯</a:t>
            </a:r>
            <a:r>
              <a:rPr lang="en-US" altLang="zh-CN" sz="2400" dirty="0"/>
              <a:t>html/</a:t>
            </a:r>
            <a:r>
              <a:rPr lang="en-US" altLang="zh-CN" sz="2400" dirty="0" err="1"/>
              <a:t>js</a:t>
            </a:r>
            <a:r>
              <a:rPr lang="zh-CN" altLang="en-US" sz="2400" dirty="0"/>
              <a:t>的</a:t>
            </a:r>
            <a:r>
              <a:rPr lang="en-US" altLang="zh-CN" sz="2400" dirty="0"/>
              <a:t>web</a:t>
            </a:r>
            <a:r>
              <a:rPr lang="zh-CN" altLang="en-US" sz="2400" dirty="0"/>
              <a:t>应用，是一个开源仪表盘工具，访问</a:t>
            </a:r>
            <a:r>
              <a:rPr lang="en-US" altLang="zh-CN" sz="2400" dirty="0" err="1"/>
              <a:t>InfluxDB</a:t>
            </a:r>
            <a:r>
              <a:rPr lang="zh-CN" altLang="en-US" sz="2400" dirty="0"/>
              <a:t>时不会存在跨域访问的限制，只要配置好数据源后，即可展示监控数据，也只需要安装在其中一台组件服务器上。</a:t>
            </a:r>
          </a:p>
        </p:txBody>
      </p:sp>
      <p:sp>
        <p:nvSpPr>
          <p:cNvPr id="18" name="文本框 17">
            <a:extLst>
              <a:ext uri="{FF2B5EF4-FFF2-40B4-BE49-F238E27FC236}">
                <a16:creationId xmlns:a16="http://schemas.microsoft.com/office/drawing/2014/main" id="{DBDB8DB9-9617-4F5A-8DBE-F53E1E0CDC94}"/>
              </a:ext>
            </a:extLst>
          </p:cNvPr>
          <p:cNvSpPr txBox="1"/>
          <p:nvPr/>
        </p:nvSpPr>
        <p:spPr>
          <a:xfrm>
            <a:off x="843441" y="6977116"/>
            <a:ext cx="5197257" cy="646331"/>
          </a:xfrm>
          <a:prstGeom prst="rect">
            <a:avLst/>
          </a:prstGeom>
          <a:noFill/>
        </p:spPr>
        <p:txBody>
          <a:bodyPr wrap="none" rtlCol="0">
            <a:spAutoFit/>
          </a:bodyPr>
          <a:lstStyle/>
          <a:p>
            <a:r>
              <a:rPr lang="zh-CN" altLang="en-US" dirty="0"/>
              <a:t>关系型数据库（</a:t>
            </a:r>
            <a:r>
              <a:rPr lang="en-US" altLang="zh-CN" dirty="0"/>
              <a:t>MySQL</a:t>
            </a:r>
            <a:r>
              <a:rPr lang="zh-CN" altLang="en-US" dirty="0"/>
              <a:t>）</a:t>
            </a:r>
          </a:p>
        </p:txBody>
      </p:sp>
      <p:sp>
        <p:nvSpPr>
          <p:cNvPr id="19" name="矩形 18">
            <a:extLst>
              <a:ext uri="{FF2B5EF4-FFF2-40B4-BE49-F238E27FC236}">
                <a16:creationId xmlns:a16="http://schemas.microsoft.com/office/drawing/2014/main" id="{0C5F4624-1BE2-424F-9434-10176D9CDE1A}"/>
              </a:ext>
            </a:extLst>
          </p:cNvPr>
          <p:cNvSpPr/>
          <p:nvPr/>
        </p:nvSpPr>
        <p:spPr>
          <a:xfrm>
            <a:off x="843440" y="7803232"/>
            <a:ext cx="16601121" cy="830997"/>
          </a:xfrm>
          <a:prstGeom prst="rect">
            <a:avLst/>
          </a:prstGeom>
        </p:spPr>
        <p:txBody>
          <a:bodyPr wrap="square">
            <a:spAutoFit/>
          </a:bodyPr>
          <a:lstStyle/>
          <a:p>
            <a:r>
              <a:rPr lang="en-US" altLang="zh-CN" sz="2400" dirty="0"/>
              <a:t>       </a:t>
            </a:r>
            <a:r>
              <a:rPr lang="zh-CN" altLang="en-US" sz="2400" dirty="0"/>
              <a:t>在云智天枢平台中，</a:t>
            </a:r>
            <a:r>
              <a:rPr lang="en-US" altLang="zh-CN" sz="2400" dirty="0"/>
              <a:t>MySQL</a:t>
            </a:r>
            <a:r>
              <a:rPr lang="zh-CN" altLang="en-US" sz="2400" dirty="0"/>
              <a:t>存储算法产生的大量结构化数据，在硬件条件充足的情况下，需要部署两个节点，采用</a:t>
            </a:r>
            <a:r>
              <a:rPr lang="en-US" altLang="zh-CN" sz="2400" dirty="0" err="1"/>
              <a:t>Matser</a:t>
            </a:r>
            <a:r>
              <a:rPr lang="en-US" altLang="zh-CN" sz="2400" dirty="0"/>
              <a:t>/Master</a:t>
            </a:r>
            <a:r>
              <a:rPr lang="zh-CN" altLang="en-US" sz="2400" dirty="0"/>
              <a:t>的方式运行。</a:t>
            </a:r>
          </a:p>
        </p:txBody>
      </p:sp>
    </p:spTree>
    <p:extLst>
      <p:ext uri="{BB962C8B-B14F-4D97-AF65-F5344CB8AC3E}">
        <p14:creationId xmlns:p14="http://schemas.microsoft.com/office/powerpoint/2010/main" val="3850926366"/>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E28DD20-4228-4287-AA2F-8A46E6390F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 name="图片 2">
            <a:extLst>
              <a:ext uri="{FF2B5EF4-FFF2-40B4-BE49-F238E27FC236}">
                <a16:creationId xmlns:a16="http://schemas.microsoft.com/office/drawing/2014/main" id="{08FF988C-A507-4FA8-970F-B54658DB4D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4" name="文本框 3">
            <a:extLst>
              <a:ext uri="{FF2B5EF4-FFF2-40B4-BE49-F238E27FC236}">
                <a16:creationId xmlns:a16="http://schemas.microsoft.com/office/drawing/2014/main" id="{6F86102F-FF5E-4216-9A44-5A9B20D803A2}"/>
              </a:ext>
            </a:extLst>
          </p:cNvPr>
          <p:cNvSpPr txBox="1"/>
          <p:nvPr/>
        </p:nvSpPr>
        <p:spPr>
          <a:xfrm>
            <a:off x="1521740" y="624418"/>
            <a:ext cx="4160920"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涉及组件介绍</a:t>
            </a:r>
            <a:endParaRPr lang="en-US" altLang="zh-CN" sz="3200" b="1" dirty="0">
              <a:latin typeface="Microsoft YaHei Light" charset="-122"/>
              <a:ea typeface="Microsoft YaHei Light" charset="-122"/>
              <a:cs typeface="Microsoft YaHei Light" charset="-122"/>
              <a:sym typeface="+mn-lt"/>
            </a:endParaRPr>
          </a:p>
        </p:txBody>
      </p:sp>
      <p:sp>
        <p:nvSpPr>
          <p:cNvPr id="5" name="文本框 4">
            <a:extLst>
              <a:ext uri="{FF2B5EF4-FFF2-40B4-BE49-F238E27FC236}">
                <a16:creationId xmlns:a16="http://schemas.microsoft.com/office/drawing/2014/main" id="{7D637F2C-EE4A-45A9-8D3A-E20450BC21B2}"/>
              </a:ext>
            </a:extLst>
          </p:cNvPr>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11" name="文本框 10">
            <a:extLst>
              <a:ext uri="{FF2B5EF4-FFF2-40B4-BE49-F238E27FC236}">
                <a16:creationId xmlns:a16="http://schemas.microsoft.com/office/drawing/2014/main" id="{C1C28711-84C3-485B-8146-D0EDE506DF8E}"/>
              </a:ext>
            </a:extLst>
          </p:cNvPr>
          <p:cNvSpPr txBox="1"/>
          <p:nvPr/>
        </p:nvSpPr>
        <p:spPr>
          <a:xfrm>
            <a:off x="843440" y="1906278"/>
            <a:ext cx="5139548" cy="646331"/>
          </a:xfrm>
          <a:prstGeom prst="rect">
            <a:avLst/>
          </a:prstGeom>
          <a:noFill/>
        </p:spPr>
        <p:txBody>
          <a:bodyPr wrap="none" rtlCol="0">
            <a:spAutoFit/>
          </a:bodyPr>
          <a:lstStyle/>
          <a:p>
            <a:r>
              <a:rPr lang="zh-CN" altLang="en-US" dirty="0"/>
              <a:t>服务注册组件（</a:t>
            </a:r>
            <a:r>
              <a:rPr lang="en-US" altLang="zh-CN" dirty="0"/>
              <a:t>Consul</a:t>
            </a:r>
            <a:r>
              <a:rPr lang="zh-CN" altLang="en-US" dirty="0"/>
              <a:t>）</a:t>
            </a:r>
          </a:p>
        </p:txBody>
      </p:sp>
      <p:sp>
        <p:nvSpPr>
          <p:cNvPr id="15" name="文本框 14">
            <a:extLst>
              <a:ext uri="{FF2B5EF4-FFF2-40B4-BE49-F238E27FC236}">
                <a16:creationId xmlns:a16="http://schemas.microsoft.com/office/drawing/2014/main" id="{87DA643A-80E7-4AD4-BC15-ACF95B79C215}"/>
              </a:ext>
            </a:extLst>
          </p:cNvPr>
          <p:cNvSpPr txBox="1"/>
          <p:nvPr/>
        </p:nvSpPr>
        <p:spPr>
          <a:xfrm>
            <a:off x="843439" y="4665971"/>
            <a:ext cx="4172809" cy="646331"/>
          </a:xfrm>
          <a:prstGeom prst="rect">
            <a:avLst/>
          </a:prstGeom>
          <a:noFill/>
        </p:spPr>
        <p:txBody>
          <a:bodyPr wrap="none" rtlCol="0">
            <a:spAutoFit/>
          </a:bodyPr>
          <a:lstStyle/>
          <a:p>
            <a:r>
              <a:rPr lang="en-US" altLang="zh-CN" dirty="0"/>
              <a:t>K/V</a:t>
            </a:r>
            <a:r>
              <a:rPr lang="zh-CN" altLang="en-US" dirty="0"/>
              <a:t>数据库（</a:t>
            </a:r>
            <a:r>
              <a:rPr lang="en-US" altLang="zh-CN" dirty="0"/>
              <a:t>Redis</a:t>
            </a:r>
            <a:r>
              <a:rPr lang="zh-CN" altLang="en-US" dirty="0"/>
              <a:t>）</a:t>
            </a:r>
          </a:p>
        </p:txBody>
      </p:sp>
      <p:sp>
        <p:nvSpPr>
          <p:cNvPr id="16" name="矩形 15">
            <a:extLst>
              <a:ext uri="{FF2B5EF4-FFF2-40B4-BE49-F238E27FC236}">
                <a16:creationId xmlns:a16="http://schemas.microsoft.com/office/drawing/2014/main" id="{B7A8A27D-10E6-4B09-AE09-BAE272565135}"/>
              </a:ext>
            </a:extLst>
          </p:cNvPr>
          <p:cNvSpPr/>
          <p:nvPr/>
        </p:nvSpPr>
        <p:spPr>
          <a:xfrm>
            <a:off x="843437" y="2739552"/>
            <a:ext cx="16601121" cy="1569660"/>
          </a:xfrm>
          <a:prstGeom prst="rect">
            <a:avLst/>
          </a:prstGeom>
        </p:spPr>
        <p:txBody>
          <a:bodyPr wrap="square">
            <a:spAutoFit/>
          </a:bodyPr>
          <a:lstStyle/>
          <a:p>
            <a:r>
              <a:rPr lang="en-US" altLang="zh-CN" sz="2400" dirty="0"/>
              <a:t>        Consul</a:t>
            </a:r>
            <a:r>
              <a:rPr lang="zh-CN" altLang="en-US" sz="2400" dirty="0"/>
              <a:t>是一个服务网格（微服务间的 </a:t>
            </a:r>
            <a:r>
              <a:rPr lang="en-US" altLang="zh-CN" sz="2400" dirty="0"/>
              <a:t>TCP/IP</a:t>
            </a:r>
            <a:r>
              <a:rPr lang="zh-CN" altLang="en-US" sz="2400" dirty="0"/>
              <a:t>，负责服务之间的网络调用、限流、熔断和监控）解决方案，它是一个一个分布式的，高度可用的系统，而且开发使用都很简便。它提供了一个功能齐全的控制平面，主要特点是：服务发现、健康检查、键值存储、安全服务通信、多数据中心。目前云智天枢各微服务中配置的通用组件地址都是使用域名方式，不同组件的域名解析都通过</a:t>
            </a:r>
            <a:r>
              <a:rPr lang="en-US" altLang="zh-CN" sz="2400" dirty="0"/>
              <a:t>Consul</a:t>
            </a:r>
            <a:r>
              <a:rPr lang="zh-CN" altLang="en-US" sz="2400" dirty="0"/>
              <a:t>实现，如</a:t>
            </a:r>
            <a:r>
              <a:rPr lang="en-US" altLang="zh-CN" sz="2400" dirty="0" err="1"/>
              <a:t>mysql</a:t>
            </a:r>
            <a:r>
              <a:rPr lang="zh-CN" altLang="en-US" sz="2400" dirty="0"/>
              <a:t>，</a:t>
            </a:r>
            <a:r>
              <a:rPr lang="en-US" altLang="zh-CN" sz="2400" dirty="0" err="1"/>
              <a:t>redis</a:t>
            </a:r>
            <a:r>
              <a:rPr lang="zh-CN" altLang="en-US" sz="2400" dirty="0"/>
              <a:t>等。</a:t>
            </a:r>
          </a:p>
        </p:txBody>
      </p:sp>
      <p:sp>
        <p:nvSpPr>
          <p:cNvPr id="17" name="矩形 16">
            <a:extLst>
              <a:ext uri="{FF2B5EF4-FFF2-40B4-BE49-F238E27FC236}">
                <a16:creationId xmlns:a16="http://schemas.microsoft.com/office/drawing/2014/main" id="{A41ABED4-C7A5-46FC-9AAA-C5C93294499D}"/>
              </a:ext>
            </a:extLst>
          </p:cNvPr>
          <p:cNvSpPr/>
          <p:nvPr/>
        </p:nvSpPr>
        <p:spPr>
          <a:xfrm>
            <a:off x="843441" y="5499245"/>
            <a:ext cx="16601121" cy="830997"/>
          </a:xfrm>
          <a:prstGeom prst="rect">
            <a:avLst/>
          </a:prstGeom>
        </p:spPr>
        <p:txBody>
          <a:bodyPr wrap="square">
            <a:spAutoFit/>
          </a:bodyPr>
          <a:lstStyle/>
          <a:p>
            <a:r>
              <a:rPr lang="en-US" altLang="zh-CN" sz="2400" dirty="0"/>
              <a:t>        Redis</a:t>
            </a:r>
            <a:r>
              <a:rPr lang="zh-CN" altLang="en-US" sz="2400" dirty="0"/>
              <a:t>是一个开源的使用</a:t>
            </a:r>
            <a:r>
              <a:rPr lang="en-US" altLang="zh-CN" sz="2400" dirty="0"/>
              <a:t>ANSI C</a:t>
            </a:r>
            <a:r>
              <a:rPr lang="zh-CN" altLang="en-US" sz="2400" dirty="0"/>
              <a:t>语言编写、遵守</a:t>
            </a:r>
            <a:r>
              <a:rPr lang="en-US" altLang="zh-CN" sz="2400" dirty="0"/>
              <a:t>BSD</a:t>
            </a:r>
            <a:r>
              <a:rPr lang="zh-CN" altLang="en-US" sz="2400" dirty="0"/>
              <a:t>协议、支持网络、可基于内存亦可持久化的日志型、</a:t>
            </a:r>
            <a:r>
              <a:rPr lang="en-US" altLang="zh-CN" sz="2400" dirty="0"/>
              <a:t>Key-Value</a:t>
            </a:r>
            <a:r>
              <a:rPr lang="zh-CN" altLang="en-US" sz="2400" dirty="0"/>
              <a:t>数据库，并提供多种语言的</a:t>
            </a:r>
            <a:r>
              <a:rPr lang="en-US" altLang="zh-CN" sz="2400" dirty="0"/>
              <a:t>API</a:t>
            </a:r>
            <a:r>
              <a:rPr lang="zh-CN" altLang="en-US" sz="2400" dirty="0"/>
              <a:t>。在云智天枢平台中，通常使用</a:t>
            </a:r>
            <a:r>
              <a:rPr lang="en-US" altLang="zh-CN" sz="2400" dirty="0"/>
              <a:t>Redis</a:t>
            </a:r>
            <a:r>
              <a:rPr lang="zh-CN" altLang="en-US" sz="2400" dirty="0"/>
              <a:t>缓存前端设备信息。</a:t>
            </a:r>
          </a:p>
        </p:txBody>
      </p:sp>
      <p:sp>
        <p:nvSpPr>
          <p:cNvPr id="12" name="文本框 11">
            <a:extLst>
              <a:ext uri="{FF2B5EF4-FFF2-40B4-BE49-F238E27FC236}">
                <a16:creationId xmlns:a16="http://schemas.microsoft.com/office/drawing/2014/main" id="{7C0469E9-2FBF-476A-8D1C-F98CE4CC4276}"/>
              </a:ext>
            </a:extLst>
          </p:cNvPr>
          <p:cNvSpPr txBox="1"/>
          <p:nvPr/>
        </p:nvSpPr>
        <p:spPr>
          <a:xfrm>
            <a:off x="843441" y="6684601"/>
            <a:ext cx="3970318" cy="646331"/>
          </a:xfrm>
          <a:prstGeom prst="rect">
            <a:avLst/>
          </a:prstGeom>
          <a:noFill/>
        </p:spPr>
        <p:txBody>
          <a:bodyPr wrap="none" rtlCol="0">
            <a:spAutoFit/>
          </a:bodyPr>
          <a:lstStyle/>
          <a:p>
            <a:r>
              <a:rPr lang="zh-CN" altLang="en-US" dirty="0"/>
              <a:t>消息队列（</a:t>
            </a:r>
            <a:r>
              <a:rPr lang="en-US" altLang="zh-CN" dirty="0"/>
              <a:t>Kafka</a:t>
            </a:r>
            <a:r>
              <a:rPr lang="zh-CN" altLang="en-US" dirty="0"/>
              <a:t>）</a:t>
            </a:r>
          </a:p>
        </p:txBody>
      </p:sp>
      <p:sp>
        <p:nvSpPr>
          <p:cNvPr id="13" name="矩形 12">
            <a:extLst>
              <a:ext uri="{FF2B5EF4-FFF2-40B4-BE49-F238E27FC236}">
                <a16:creationId xmlns:a16="http://schemas.microsoft.com/office/drawing/2014/main" id="{22EE86D8-AD3C-4A4E-960A-93DF3AD6FDBD}"/>
              </a:ext>
            </a:extLst>
          </p:cNvPr>
          <p:cNvSpPr/>
          <p:nvPr/>
        </p:nvSpPr>
        <p:spPr>
          <a:xfrm>
            <a:off x="843441" y="7516245"/>
            <a:ext cx="16601121" cy="1569660"/>
          </a:xfrm>
          <a:prstGeom prst="rect">
            <a:avLst/>
          </a:prstGeom>
        </p:spPr>
        <p:txBody>
          <a:bodyPr wrap="square">
            <a:spAutoFit/>
          </a:bodyPr>
          <a:lstStyle/>
          <a:p>
            <a:r>
              <a:rPr lang="en-US" altLang="zh-CN" sz="2400" dirty="0"/>
              <a:t>        Kafka</a:t>
            </a:r>
            <a:r>
              <a:rPr lang="zh-CN" altLang="en-US" sz="2400" dirty="0"/>
              <a:t>是最初由</a:t>
            </a:r>
            <a:r>
              <a:rPr lang="en-US" altLang="zh-CN" sz="2400" dirty="0" err="1"/>
              <a:t>Linkedin</a:t>
            </a:r>
            <a:r>
              <a:rPr lang="zh-CN" altLang="en-US" sz="2400" dirty="0"/>
              <a:t>公司开发，是一个分布式、支持分区的（</a:t>
            </a:r>
            <a:r>
              <a:rPr lang="en-US" altLang="zh-CN" sz="2400" dirty="0"/>
              <a:t>partition</a:t>
            </a:r>
            <a:r>
              <a:rPr lang="zh-CN" altLang="en-US" sz="2400" dirty="0"/>
              <a:t>）、多副本的（</a:t>
            </a:r>
            <a:r>
              <a:rPr lang="en-US" altLang="zh-CN" sz="2400" dirty="0"/>
              <a:t>replica</a:t>
            </a:r>
            <a:r>
              <a:rPr lang="zh-CN" altLang="en-US" sz="2400" dirty="0"/>
              <a:t>），基于</a:t>
            </a:r>
            <a:r>
              <a:rPr lang="en-US" altLang="zh-CN" sz="2400" dirty="0"/>
              <a:t>zookeeper</a:t>
            </a:r>
            <a:r>
              <a:rPr lang="zh-CN" altLang="en-US" sz="2400" dirty="0"/>
              <a:t>协调的分布式消息系统，它的最大的特性就是可以实时的处理大量数据以满足各种需求场景：比如基于</a:t>
            </a:r>
            <a:r>
              <a:rPr lang="en-US" altLang="zh-CN" sz="2400" dirty="0" err="1"/>
              <a:t>hadoop</a:t>
            </a:r>
            <a:r>
              <a:rPr lang="zh-CN" altLang="en-US" sz="2400" dirty="0"/>
              <a:t>的批处理系统、低延迟的实时系统、</a:t>
            </a:r>
            <a:r>
              <a:rPr lang="en-US" altLang="zh-CN" sz="2400" dirty="0"/>
              <a:t>storm/Spark</a:t>
            </a:r>
            <a:r>
              <a:rPr lang="zh-CN" altLang="en-US" sz="2400" dirty="0"/>
              <a:t>流式处理引擎，</a:t>
            </a:r>
            <a:r>
              <a:rPr lang="en-US" altLang="zh-CN" sz="2400" dirty="0"/>
              <a:t>web/</a:t>
            </a:r>
            <a:r>
              <a:rPr lang="en-US" altLang="zh-CN" sz="2400" dirty="0" err="1"/>
              <a:t>nginx</a:t>
            </a:r>
            <a:r>
              <a:rPr lang="zh-CN" altLang="en-US" sz="2400" dirty="0"/>
              <a:t>日志、访问日志，消息服务等。在云智天枢平台中，通常用来做消息订阅使用，转发推送算法产生的大量数据。</a:t>
            </a:r>
          </a:p>
        </p:txBody>
      </p:sp>
    </p:spTree>
    <p:extLst>
      <p:ext uri="{BB962C8B-B14F-4D97-AF65-F5344CB8AC3E}">
        <p14:creationId xmlns:p14="http://schemas.microsoft.com/office/powerpoint/2010/main" val="1498327625"/>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8282363" cy="10296525"/>
          </a:xfrm>
          <a:prstGeom prst="rect">
            <a:avLst/>
          </a:prstGeom>
        </p:spPr>
      </p:pic>
      <p:pic>
        <p:nvPicPr>
          <p:cNvPr id="12" name="图片 11"/>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sp>
        <p:nvSpPr>
          <p:cNvPr id="10" name="TextBox 2"/>
          <p:cNvSpPr txBox="1">
            <a:spLocks noChangeArrowheads="1"/>
          </p:cNvSpPr>
          <p:nvPr/>
        </p:nvSpPr>
        <p:spPr bwMode="auto">
          <a:xfrm>
            <a:off x="1287830" y="2948809"/>
            <a:ext cx="1271730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eaLnBrk="1" hangingPunct="1"/>
            <a:r>
              <a:rPr lang="zh-CN" altLang="en-US" sz="6000" b="1" dirty="0">
                <a:solidFill>
                  <a:schemeClr val="bg1"/>
                </a:solidFill>
                <a:latin typeface="TTTGB Medium" panose="020C06030202040F0204" pitchFamily="34" charset="-128"/>
                <a:ea typeface="TTTGB Medium" panose="020C06030202040F0204" pitchFamily="34" charset="-128"/>
                <a:cs typeface="Microsoft YaHei" charset="-122"/>
              </a:rPr>
              <a:t>部署规划</a:t>
            </a:r>
            <a:endParaRPr lang="en-US" altLang="zh-CN" sz="6000" b="1" dirty="0">
              <a:solidFill>
                <a:schemeClr val="bg1"/>
              </a:solidFill>
              <a:latin typeface="TTTGB Medium" panose="020C06030202040F0204" pitchFamily="34" charset="-128"/>
              <a:ea typeface="TTTGB Medium" panose="020C06030202040F0204" pitchFamily="34" charset="-128"/>
              <a:cs typeface="Microsoft YaHei" charset="-122"/>
            </a:endParaRPr>
          </a:p>
        </p:txBody>
      </p:sp>
      <p:sp>
        <p:nvSpPr>
          <p:cNvPr id="11" name="TextBox 3"/>
          <p:cNvSpPr txBox="1">
            <a:spLocks noChangeArrowheads="1"/>
          </p:cNvSpPr>
          <p:nvPr/>
        </p:nvSpPr>
        <p:spPr bwMode="auto">
          <a:xfrm flipH="1">
            <a:off x="1287830" y="4373536"/>
            <a:ext cx="15102364" cy="50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nSpc>
                <a:spcPct val="125000"/>
              </a:lnSpc>
            </a:pPr>
            <a:r>
              <a:rPr lang="zh-CN" altLang="en-US" sz="2800" dirty="0">
                <a:solidFill>
                  <a:schemeClr val="bg1">
                    <a:lumMod val="85000"/>
                  </a:schemeClr>
                </a:solidFill>
                <a:latin typeface="TTTGB Medium" panose="020C06030202040F0204" pitchFamily="34" charset="-128"/>
                <a:ea typeface="TTTGB Medium" panose="020C06030202040F0204" pitchFamily="34" charset="-128"/>
              </a:rPr>
              <a:t>云智天枢平台部署规划</a:t>
            </a:r>
            <a:endParaRPr lang="en-US" altLang="zh-CN" sz="2800" dirty="0">
              <a:solidFill>
                <a:schemeClr val="bg1">
                  <a:lumMod val="85000"/>
                </a:schemeClr>
              </a:solidFill>
              <a:latin typeface="TTTGB Medium" panose="020C06030202040F0204" pitchFamily="34" charset="-128"/>
              <a:ea typeface="TTTGB Medium" panose="020C06030202040F0204" pitchFamily="34" charset="-128"/>
            </a:endParaRPr>
          </a:p>
        </p:txBody>
      </p:sp>
      <p:pic>
        <p:nvPicPr>
          <p:cNvPr id="13" name="图片 1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637" y="8074025"/>
            <a:ext cx="18288000" cy="2222500"/>
          </a:xfrm>
          <a:prstGeom prst="rect">
            <a:avLst/>
          </a:prstGeom>
        </p:spPr>
      </p:pic>
      <p:sp>
        <p:nvSpPr>
          <p:cNvPr id="14" name="文本框 13"/>
          <p:cNvSpPr txBox="1"/>
          <p:nvPr/>
        </p:nvSpPr>
        <p:spPr>
          <a:xfrm>
            <a:off x="1065756" y="9424050"/>
            <a:ext cx="4856266" cy="369332"/>
          </a:xfrm>
          <a:prstGeom prst="rect">
            <a:avLst/>
          </a:prstGeom>
          <a:noFill/>
        </p:spPr>
        <p:txBody>
          <a:bodyPr wrap="none" rtlCol="0">
            <a:spAutoFit/>
          </a:bodyPr>
          <a:lstStyle/>
          <a:p>
            <a:r>
              <a:rPr kumimoji="1" lang="en-US" altLang="zh-CN" sz="1800" dirty="0">
                <a:solidFill>
                  <a:schemeClr val="bg1"/>
                </a:solidFill>
              </a:rPr>
              <a:t>CONFIDENCIAL MATERIAL FROM TENCENT CLOUD</a:t>
            </a:r>
            <a:endParaRPr kumimoji="1" lang="zh-CN" altLang="en-US" sz="1800" dirty="0">
              <a:solidFill>
                <a:schemeClr val="bg1"/>
              </a:solidFill>
            </a:endParaRPr>
          </a:p>
        </p:txBody>
      </p:sp>
    </p:spTree>
    <p:extLst>
      <p:ext uri="{BB962C8B-B14F-4D97-AF65-F5344CB8AC3E}">
        <p14:creationId xmlns:p14="http://schemas.microsoft.com/office/powerpoint/2010/main" val="3460471776"/>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云智天枢名词准备</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2" name="文本框 1">
            <a:extLst>
              <a:ext uri="{FF2B5EF4-FFF2-40B4-BE49-F238E27FC236}">
                <a16:creationId xmlns:a16="http://schemas.microsoft.com/office/drawing/2014/main" id="{A9E86614-CA30-403A-8CB6-0193C3D04987}"/>
              </a:ext>
            </a:extLst>
          </p:cNvPr>
          <p:cNvSpPr txBox="1"/>
          <p:nvPr/>
        </p:nvSpPr>
        <p:spPr>
          <a:xfrm>
            <a:off x="563487" y="2049518"/>
            <a:ext cx="1569660" cy="646331"/>
          </a:xfrm>
          <a:prstGeom prst="rect">
            <a:avLst/>
          </a:prstGeom>
          <a:noFill/>
        </p:spPr>
        <p:txBody>
          <a:bodyPr wrap="none" rtlCol="0">
            <a:noAutofit/>
          </a:bodyPr>
          <a:lstStyle/>
          <a:p>
            <a:r>
              <a:rPr lang="zh-CN" altLang="en-US" b="1" dirty="0"/>
              <a:t>路数？</a:t>
            </a:r>
          </a:p>
        </p:txBody>
      </p:sp>
      <p:sp>
        <p:nvSpPr>
          <p:cNvPr id="3" name="文本框 2">
            <a:extLst>
              <a:ext uri="{FF2B5EF4-FFF2-40B4-BE49-F238E27FC236}">
                <a16:creationId xmlns:a16="http://schemas.microsoft.com/office/drawing/2014/main" id="{151BFCF7-C23B-47CA-9BC0-C70066C3C168}"/>
              </a:ext>
            </a:extLst>
          </p:cNvPr>
          <p:cNvSpPr txBox="1"/>
          <p:nvPr/>
        </p:nvSpPr>
        <p:spPr>
          <a:xfrm>
            <a:off x="563487" y="2834608"/>
            <a:ext cx="16639614" cy="1403131"/>
          </a:xfrm>
          <a:prstGeom prst="rect">
            <a:avLst/>
          </a:prstGeom>
          <a:noFill/>
          <a:ln>
            <a:solidFill>
              <a:schemeClr val="bg1">
                <a:lumMod val="85000"/>
              </a:schemeClr>
            </a:solidFill>
          </a:ln>
        </p:spPr>
        <p:txBody>
          <a:bodyPr wrap="square" rtlCol="0">
            <a:noAutofit/>
          </a:bodyPr>
          <a:lstStyle/>
          <a:p>
            <a:r>
              <a:rPr lang="en-US" altLang="zh-CN" sz="2800" dirty="0"/>
              <a:t>        </a:t>
            </a:r>
            <a:r>
              <a:rPr lang="zh-CN" altLang="en-US" sz="2800" dirty="0"/>
              <a:t>云智天枢平台在项目中一般会接入视频监控资源（摄像头）进行识别，视频资源有两种方式可以接入，一种是</a:t>
            </a:r>
            <a:r>
              <a:rPr lang="en-US" altLang="zh-CN" sz="2800" dirty="0"/>
              <a:t>GB28181</a:t>
            </a:r>
            <a:r>
              <a:rPr lang="zh-CN" altLang="en-US" sz="2800" dirty="0"/>
              <a:t>国标协议对接客户现有的国标平台，另外一种是直接读取摄像头的</a:t>
            </a:r>
            <a:r>
              <a:rPr lang="en-US" altLang="zh-CN" sz="2800" dirty="0"/>
              <a:t>RTSP</a:t>
            </a:r>
            <a:r>
              <a:rPr lang="zh-CN" altLang="en-US" sz="2800" dirty="0"/>
              <a:t>流地址。云智天枢集群的</a:t>
            </a:r>
            <a:r>
              <a:rPr lang="en-US" altLang="zh-CN" sz="2800" dirty="0"/>
              <a:t>GPU</a:t>
            </a:r>
            <a:r>
              <a:rPr lang="zh-CN" altLang="en-US" sz="2800" dirty="0"/>
              <a:t>资源需要先拿到要分析的路数后才能评估。</a:t>
            </a:r>
          </a:p>
        </p:txBody>
      </p:sp>
      <p:sp>
        <p:nvSpPr>
          <p:cNvPr id="11" name="文本框 10">
            <a:extLst>
              <a:ext uri="{FF2B5EF4-FFF2-40B4-BE49-F238E27FC236}">
                <a16:creationId xmlns:a16="http://schemas.microsoft.com/office/drawing/2014/main" id="{CB80D59F-E5BA-4FD6-AC04-81EFBFF30C85}"/>
              </a:ext>
            </a:extLst>
          </p:cNvPr>
          <p:cNvSpPr txBox="1"/>
          <p:nvPr/>
        </p:nvSpPr>
        <p:spPr>
          <a:xfrm>
            <a:off x="563487" y="6711840"/>
            <a:ext cx="2904927" cy="646331"/>
          </a:xfrm>
          <a:prstGeom prst="rect">
            <a:avLst/>
          </a:prstGeom>
          <a:noFill/>
        </p:spPr>
        <p:txBody>
          <a:bodyPr wrap="none" rtlCol="0">
            <a:noAutofit/>
          </a:bodyPr>
          <a:lstStyle/>
          <a:p>
            <a:r>
              <a:rPr lang="zh-CN" altLang="en-US" b="1" dirty="0"/>
              <a:t>布控？告警？</a:t>
            </a:r>
          </a:p>
        </p:txBody>
      </p:sp>
      <p:sp>
        <p:nvSpPr>
          <p:cNvPr id="12" name="文本框 11">
            <a:extLst>
              <a:ext uri="{FF2B5EF4-FFF2-40B4-BE49-F238E27FC236}">
                <a16:creationId xmlns:a16="http://schemas.microsoft.com/office/drawing/2014/main" id="{F3A36A4A-6EA1-401E-8A0B-B99D25DE3920}"/>
              </a:ext>
            </a:extLst>
          </p:cNvPr>
          <p:cNvSpPr txBox="1"/>
          <p:nvPr/>
        </p:nvSpPr>
        <p:spPr>
          <a:xfrm>
            <a:off x="563488" y="7545441"/>
            <a:ext cx="16639614" cy="1403131"/>
          </a:xfrm>
          <a:prstGeom prst="rect">
            <a:avLst/>
          </a:prstGeom>
          <a:noFill/>
          <a:ln>
            <a:solidFill>
              <a:schemeClr val="bg1">
                <a:lumMod val="85000"/>
              </a:schemeClr>
            </a:solidFill>
          </a:ln>
        </p:spPr>
        <p:txBody>
          <a:bodyPr wrap="square" rtlCol="0">
            <a:noAutofit/>
          </a:bodyPr>
          <a:lstStyle/>
          <a:p>
            <a:r>
              <a:rPr lang="en-US" altLang="zh-CN" sz="2800" dirty="0"/>
              <a:t>        </a:t>
            </a:r>
            <a:r>
              <a:rPr lang="zh-CN" altLang="en-US" sz="2800" dirty="0"/>
              <a:t>布控多是指在公安行业的应用场景下，进行人脸或车辆的布控，将一定数量的人脸或车辆添加到布控库，并关联相应的摄像头，如果被布控的人或车辆出现在摄像头画面中，就会产生告警信息，并记录人或车辆出现的时间和出现在哪个摄像头下。</a:t>
            </a:r>
          </a:p>
        </p:txBody>
      </p:sp>
      <p:sp>
        <p:nvSpPr>
          <p:cNvPr id="13" name="文本框 12">
            <a:extLst>
              <a:ext uri="{FF2B5EF4-FFF2-40B4-BE49-F238E27FC236}">
                <a16:creationId xmlns:a16="http://schemas.microsoft.com/office/drawing/2014/main" id="{FB517B05-5E15-4F93-8F21-81608B6AE3D1}"/>
              </a:ext>
            </a:extLst>
          </p:cNvPr>
          <p:cNvSpPr txBox="1"/>
          <p:nvPr/>
        </p:nvSpPr>
        <p:spPr>
          <a:xfrm>
            <a:off x="563487" y="4394695"/>
            <a:ext cx="1569660" cy="646331"/>
          </a:xfrm>
          <a:prstGeom prst="rect">
            <a:avLst/>
          </a:prstGeom>
          <a:noFill/>
        </p:spPr>
        <p:txBody>
          <a:bodyPr wrap="none" rtlCol="0">
            <a:noAutofit/>
          </a:bodyPr>
          <a:lstStyle/>
          <a:p>
            <a:r>
              <a:rPr lang="zh-CN" altLang="en-US" b="1" dirty="0"/>
              <a:t>人像库？</a:t>
            </a:r>
          </a:p>
        </p:txBody>
      </p:sp>
      <p:sp>
        <p:nvSpPr>
          <p:cNvPr id="14" name="文本框 13">
            <a:extLst>
              <a:ext uri="{FF2B5EF4-FFF2-40B4-BE49-F238E27FC236}">
                <a16:creationId xmlns:a16="http://schemas.microsoft.com/office/drawing/2014/main" id="{E5BC7575-96E2-4409-A9F9-C64D54811C2C}"/>
              </a:ext>
            </a:extLst>
          </p:cNvPr>
          <p:cNvSpPr txBox="1"/>
          <p:nvPr/>
        </p:nvSpPr>
        <p:spPr>
          <a:xfrm>
            <a:off x="563487" y="5179785"/>
            <a:ext cx="16639614" cy="1403131"/>
          </a:xfrm>
          <a:prstGeom prst="rect">
            <a:avLst/>
          </a:prstGeom>
          <a:noFill/>
          <a:ln>
            <a:solidFill>
              <a:schemeClr val="bg1">
                <a:lumMod val="85000"/>
              </a:schemeClr>
            </a:solidFill>
          </a:ln>
        </p:spPr>
        <p:txBody>
          <a:bodyPr wrap="square" rtlCol="0">
            <a:noAutofit/>
          </a:bodyPr>
          <a:lstStyle/>
          <a:p>
            <a:r>
              <a:rPr lang="en-US" altLang="zh-CN" sz="2800" dirty="0"/>
              <a:t>        </a:t>
            </a:r>
            <a:r>
              <a:rPr lang="zh-CN" altLang="en-US" sz="2800" dirty="0"/>
              <a:t>顾名思义，放人像的库。全国各地都有身份证的常住人口人像库，最大的是全国人像库。一般市级的常口库大小在百万级，省级一般是近亿级，库的量级会影响布控任务的准确率和布控所需要的资源数量，所以布控库的大小需要提前确认。</a:t>
            </a:r>
          </a:p>
        </p:txBody>
      </p:sp>
    </p:spTree>
    <p:extLst>
      <p:ext uri="{BB962C8B-B14F-4D97-AF65-F5344CB8AC3E}">
        <p14:creationId xmlns:p14="http://schemas.microsoft.com/office/powerpoint/2010/main" val="1638006770"/>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云智天枢部署用户需求</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70" name="AutoShape 17">
            <a:extLst>
              <a:ext uri="{FF2B5EF4-FFF2-40B4-BE49-F238E27FC236}">
                <a16:creationId xmlns:a16="http://schemas.microsoft.com/office/drawing/2014/main" id="{1B5C80EE-A42C-4962-B00F-986644A9AE91}"/>
              </a:ext>
            </a:extLst>
          </p:cNvPr>
          <p:cNvSpPr>
            <a:spLocks noChangeArrowheads="1"/>
          </p:cNvSpPr>
          <p:nvPr/>
        </p:nvSpPr>
        <p:spPr bwMode="auto">
          <a:xfrm>
            <a:off x="7457287" y="4377386"/>
            <a:ext cx="3746309" cy="1541752"/>
          </a:xfrm>
          <a:prstGeom prst="rightArrow">
            <a:avLst>
              <a:gd name="adj1" fmla="val 50000"/>
              <a:gd name="adj2" fmla="val 95833"/>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3">
            <a:schemeClr val="accent1"/>
          </a:fillRef>
          <a:effectRef idx="2">
            <a:schemeClr val="accent1"/>
          </a:effectRef>
          <a:fontRef idx="minor">
            <a:schemeClr val="lt1"/>
          </a:fontRef>
        </p:style>
        <p:txBody>
          <a:bodyPr anchor="ctr"/>
          <a:lstStyle/>
          <a:p>
            <a:endParaRPr lang="zh-CN" altLang="en-US" sz="2400">
              <a:latin typeface="微软雅黑" panose="020B0503020204020204" pitchFamily="34" charset="-122"/>
              <a:ea typeface="微软雅黑" panose="020B0503020204020204" pitchFamily="34" charset="-122"/>
            </a:endParaRPr>
          </a:p>
        </p:txBody>
      </p:sp>
      <p:graphicFrame>
        <p:nvGraphicFramePr>
          <p:cNvPr id="71" name="图示 70">
            <a:extLst>
              <a:ext uri="{FF2B5EF4-FFF2-40B4-BE49-F238E27FC236}">
                <a16:creationId xmlns:a16="http://schemas.microsoft.com/office/drawing/2014/main" id="{364619FC-09C9-4C16-B3A9-40F3DCBBE5D9}"/>
              </a:ext>
            </a:extLst>
          </p:cNvPr>
          <p:cNvGraphicFramePr/>
          <p:nvPr>
            <p:extLst>
              <p:ext uri="{D42A27DB-BD31-4B8C-83A1-F6EECF244321}">
                <p14:modId xmlns:p14="http://schemas.microsoft.com/office/powerpoint/2010/main" val="1078607334"/>
              </p:ext>
            </p:extLst>
          </p:nvPr>
        </p:nvGraphicFramePr>
        <p:xfrm>
          <a:off x="563486" y="2287041"/>
          <a:ext cx="6893801" cy="56015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73" name="图示 72">
            <a:extLst>
              <a:ext uri="{FF2B5EF4-FFF2-40B4-BE49-F238E27FC236}">
                <a16:creationId xmlns:a16="http://schemas.microsoft.com/office/drawing/2014/main" id="{38F8AEE0-DE42-45FD-AE6D-7551D94D36B4}"/>
              </a:ext>
            </a:extLst>
          </p:cNvPr>
          <p:cNvGraphicFramePr/>
          <p:nvPr>
            <p:extLst>
              <p:ext uri="{D42A27DB-BD31-4B8C-83A1-F6EECF244321}">
                <p14:modId xmlns:p14="http://schemas.microsoft.com/office/powerpoint/2010/main" val="1782280581"/>
              </p:ext>
            </p:extLst>
          </p:nvPr>
        </p:nvGraphicFramePr>
        <p:xfrm>
          <a:off x="11203597" y="1845004"/>
          <a:ext cx="5999504" cy="720600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985871030"/>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云智天枢部署目的</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14" name="Rectangle 6">
            <a:extLst>
              <a:ext uri="{FF2B5EF4-FFF2-40B4-BE49-F238E27FC236}">
                <a16:creationId xmlns:a16="http://schemas.microsoft.com/office/drawing/2014/main" id="{0EF941D2-3EC7-4829-9ABD-210F033357EB}"/>
              </a:ext>
            </a:extLst>
          </p:cNvPr>
          <p:cNvSpPr>
            <a:spLocks noChangeArrowheads="1"/>
          </p:cNvSpPr>
          <p:nvPr/>
        </p:nvSpPr>
        <p:spPr bwMode="auto">
          <a:xfrm>
            <a:off x="2898775" y="3346450"/>
            <a:ext cx="1997075" cy="175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15" name="Rectangle 9">
            <a:extLst>
              <a:ext uri="{FF2B5EF4-FFF2-40B4-BE49-F238E27FC236}">
                <a16:creationId xmlns:a16="http://schemas.microsoft.com/office/drawing/2014/main" id="{4E0419CB-44CF-4332-81B6-A04BED9C7D9F}"/>
              </a:ext>
            </a:extLst>
          </p:cNvPr>
          <p:cNvSpPr>
            <a:spLocks noChangeArrowheads="1"/>
          </p:cNvSpPr>
          <p:nvPr/>
        </p:nvSpPr>
        <p:spPr bwMode="auto">
          <a:xfrm>
            <a:off x="3138488" y="2360613"/>
            <a:ext cx="1998662" cy="175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16" name="Rectangle 12">
            <a:extLst>
              <a:ext uri="{FF2B5EF4-FFF2-40B4-BE49-F238E27FC236}">
                <a16:creationId xmlns:a16="http://schemas.microsoft.com/office/drawing/2014/main" id="{0D43061E-754E-4DD7-9D40-2D810EA35E16}"/>
              </a:ext>
            </a:extLst>
          </p:cNvPr>
          <p:cNvSpPr>
            <a:spLocks noChangeArrowheads="1"/>
          </p:cNvSpPr>
          <p:nvPr/>
        </p:nvSpPr>
        <p:spPr bwMode="auto">
          <a:xfrm>
            <a:off x="5584825" y="1755775"/>
            <a:ext cx="1997075" cy="175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endParaRPr lang="zh-CN" altLang="en-US" sz="1800">
              <a:solidFill>
                <a:prstClr val="black"/>
              </a:solidFill>
              <a:latin typeface="微软雅黑" panose="020B0503020204020204" pitchFamily="34" charset="-122"/>
              <a:ea typeface="微软雅黑" panose="020B0503020204020204" pitchFamily="34" charset="-122"/>
            </a:endParaRPr>
          </a:p>
        </p:txBody>
      </p:sp>
      <p:graphicFrame>
        <p:nvGraphicFramePr>
          <p:cNvPr id="17" name="图示 16">
            <a:extLst>
              <a:ext uri="{FF2B5EF4-FFF2-40B4-BE49-F238E27FC236}">
                <a16:creationId xmlns:a16="http://schemas.microsoft.com/office/drawing/2014/main" id="{440C7643-B805-4472-A4EC-BA296919283E}"/>
              </a:ext>
            </a:extLst>
          </p:cNvPr>
          <p:cNvGraphicFramePr/>
          <p:nvPr>
            <p:extLst>
              <p:ext uri="{D42A27DB-BD31-4B8C-83A1-F6EECF244321}">
                <p14:modId xmlns:p14="http://schemas.microsoft.com/office/powerpoint/2010/main" val="3632060315"/>
              </p:ext>
            </p:extLst>
          </p:nvPr>
        </p:nvGraphicFramePr>
        <p:xfrm>
          <a:off x="1627322" y="1987310"/>
          <a:ext cx="10393964" cy="632190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9" name="图示 18">
            <a:extLst>
              <a:ext uri="{FF2B5EF4-FFF2-40B4-BE49-F238E27FC236}">
                <a16:creationId xmlns:a16="http://schemas.microsoft.com/office/drawing/2014/main" id="{C3FF9F34-7C61-4065-A094-9F63B4B3165D}"/>
              </a:ext>
            </a:extLst>
          </p:cNvPr>
          <p:cNvGraphicFramePr/>
          <p:nvPr>
            <p:extLst>
              <p:ext uri="{D42A27DB-BD31-4B8C-83A1-F6EECF244321}">
                <p14:modId xmlns:p14="http://schemas.microsoft.com/office/powerpoint/2010/main" val="2256168441"/>
              </p:ext>
            </p:extLst>
          </p:nvPr>
        </p:nvGraphicFramePr>
        <p:xfrm>
          <a:off x="10706102" y="2620249"/>
          <a:ext cx="5954576" cy="534588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044555204"/>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40" y="624418"/>
            <a:ext cx="5297514"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云智天枢节点类型</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8" name="TextBox 5">
            <a:extLst>
              <a:ext uri="{FF2B5EF4-FFF2-40B4-BE49-F238E27FC236}">
                <a16:creationId xmlns:a16="http://schemas.microsoft.com/office/drawing/2014/main" id="{6D7359B9-2DA8-4916-B10F-608F98118CF8}"/>
              </a:ext>
            </a:extLst>
          </p:cNvPr>
          <p:cNvSpPr>
            <a:spLocks noChangeArrowheads="1"/>
          </p:cNvSpPr>
          <p:nvPr/>
        </p:nvSpPr>
        <p:spPr bwMode="auto">
          <a:xfrm>
            <a:off x="856102" y="1846549"/>
            <a:ext cx="441120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2400"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云智天枢节点类型</a:t>
            </a:r>
            <a:endParaRPr lang="zh-CN" altLang="en-US" sz="2000" b="1"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TextBox 5">
            <a:extLst>
              <a:ext uri="{FF2B5EF4-FFF2-40B4-BE49-F238E27FC236}">
                <a16:creationId xmlns:a16="http://schemas.microsoft.com/office/drawing/2014/main" id="{D6A81A70-EBA5-4F99-863A-947198DF083E}"/>
              </a:ext>
            </a:extLst>
          </p:cNvPr>
          <p:cNvSpPr>
            <a:spLocks noChangeArrowheads="1"/>
          </p:cNvSpPr>
          <p:nvPr/>
        </p:nvSpPr>
        <p:spPr bwMode="auto">
          <a:xfrm>
            <a:off x="856102" y="2219659"/>
            <a:ext cx="16610489" cy="28079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集群主要分为四类节点</a:t>
            </a:r>
            <a:endParaRPr lang="en-US" altLang="zh-CN"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Font typeface="Arial" panose="020B0604020202020204" pitchFamily="34" charset="0"/>
              <a:buChar char="•"/>
            </a:pPr>
            <a:r>
              <a:rPr lang="zh-CN" altLang="en-US"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容器平台：部署容器平台（如</a:t>
            </a:r>
            <a:r>
              <a:rPr lang="en-US" altLang="zh-CN" sz="2000" dirty="0" err="1">
                <a:solidFill>
                  <a:srgbClr val="000000"/>
                </a:solidFill>
                <a:latin typeface="微软雅黑" panose="020B0503020204020204" pitchFamily="34" charset="-122"/>
                <a:ea typeface="微软雅黑" panose="020B0503020204020204" pitchFamily="34" charset="-122"/>
                <a:sym typeface="Arial" panose="020B0604020202020204" pitchFamily="34" charset="0"/>
              </a:rPr>
              <a:t>tke</a:t>
            </a:r>
            <a:r>
              <a:rPr lang="zh-CN" altLang="en-US"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Font typeface="Arial" panose="020B0604020202020204" pitchFamily="34" charset="0"/>
              <a:buChar char="•"/>
            </a:pPr>
            <a:r>
              <a:rPr lang="zh-CN" altLang="en-US"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平台组件：部署组件如</a:t>
            </a:r>
            <a:r>
              <a:rPr lang="en-US" altLang="zh-CN" sz="2000" dirty="0" err="1">
                <a:solidFill>
                  <a:srgbClr val="000000"/>
                </a:solidFill>
                <a:latin typeface="微软雅黑" panose="020B0503020204020204" pitchFamily="34" charset="-122"/>
                <a:ea typeface="微软雅黑" panose="020B0503020204020204" pitchFamily="34" charset="-122"/>
                <a:sym typeface="Arial" panose="020B0604020202020204" pitchFamily="34" charset="0"/>
              </a:rPr>
              <a:t>mysql</a:t>
            </a:r>
            <a:r>
              <a:rPr lang="zh-CN" altLang="en-US"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err="1">
                <a:solidFill>
                  <a:srgbClr val="000000"/>
                </a:solidFill>
                <a:latin typeface="微软雅黑" panose="020B0503020204020204" pitchFamily="34" charset="-122"/>
                <a:ea typeface="微软雅黑" panose="020B0503020204020204" pitchFamily="34" charset="-122"/>
                <a:sym typeface="Arial" panose="020B0604020202020204" pitchFamily="34" charset="0"/>
              </a:rPr>
              <a:t>redis</a:t>
            </a:r>
            <a:r>
              <a:rPr lang="zh-CN" altLang="en-US"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err="1">
                <a:solidFill>
                  <a:srgbClr val="000000"/>
                </a:solidFill>
                <a:latin typeface="微软雅黑" panose="020B0503020204020204" pitchFamily="34" charset="-122"/>
                <a:ea typeface="微软雅黑" panose="020B0503020204020204" pitchFamily="34" charset="-122"/>
                <a:sym typeface="Arial" panose="020B0604020202020204" pitchFamily="34" charset="0"/>
              </a:rPr>
              <a:t>kafka</a:t>
            </a:r>
            <a:r>
              <a:rPr lang="zh-CN" altLang="en-US"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err="1">
                <a:solidFill>
                  <a:srgbClr val="000000"/>
                </a:solidFill>
                <a:latin typeface="微软雅黑" panose="020B0503020204020204" pitchFamily="34" charset="-122"/>
                <a:ea typeface="微软雅黑" panose="020B0503020204020204" pitchFamily="34" charset="-122"/>
                <a:sym typeface="Arial" panose="020B0604020202020204" pitchFamily="34" charset="0"/>
              </a:rPr>
              <a:t>zk</a:t>
            </a:r>
            <a:r>
              <a:rPr lang="zh-CN" altLang="en-US"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等等</a:t>
            </a:r>
            <a:endParaRPr lang="en-US" altLang="zh-CN"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Font typeface="Arial" panose="020B0604020202020204" pitchFamily="34" charset="0"/>
              <a:buChar char="•"/>
            </a:pPr>
            <a:r>
              <a:rPr lang="zh-CN" altLang="en-US"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算法节点：算法部署运行节点，如</a:t>
            </a:r>
            <a:r>
              <a:rPr lang="en-US" altLang="zh-CN" sz="2000" dirty="0" err="1">
                <a:solidFill>
                  <a:srgbClr val="000000"/>
                </a:solidFill>
                <a:latin typeface="微软雅黑" panose="020B0503020204020204" pitchFamily="34" charset="-122"/>
                <a:ea typeface="微软雅黑" panose="020B0503020204020204" pitchFamily="34" charset="-122"/>
                <a:sym typeface="Arial" panose="020B0604020202020204" pitchFamily="34" charset="0"/>
              </a:rPr>
              <a:t>gpu</a:t>
            </a:r>
            <a:r>
              <a:rPr lang="zh-CN" altLang="en-US"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机器</a:t>
            </a:r>
            <a:endParaRPr lang="en-US" altLang="zh-CN"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Font typeface="Arial" panose="020B0604020202020204" pitchFamily="34" charset="0"/>
              <a:buChar char="•"/>
            </a:pPr>
            <a:r>
              <a:rPr lang="zh-CN" altLang="en-US"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存储节点：分布式文件存储（集群机器数量较少时可在其他节点上混布）</a:t>
            </a:r>
            <a:endParaRPr lang="en-US" altLang="zh-CN"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nSpc>
                <a:spcPct val="150000"/>
              </a:lnSpc>
              <a:buFont typeface="Arial" panose="020B0604020202020204" pitchFamily="34" charset="0"/>
              <a:buChar char="•"/>
            </a:pPr>
            <a:r>
              <a:rPr lang="zh-CN" altLang="en-US"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每一类节点对于</a:t>
            </a:r>
            <a:r>
              <a:rPr lang="en-US" altLang="zh-CN"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CPU</a:t>
            </a:r>
            <a:r>
              <a:rPr lang="zh-CN" altLang="en-US"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GPU</a:t>
            </a:r>
            <a:r>
              <a:rPr lang="zh-CN" altLang="en-US" sz="2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、显存、内存、网卡、系统磁盘、数据磁盘等的要求都有差别，具体信息见下表</a:t>
            </a:r>
          </a:p>
        </p:txBody>
      </p:sp>
      <p:graphicFrame>
        <p:nvGraphicFramePr>
          <p:cNvPr id="2" name="表格 1">
            <a:extLst>
              <a:ext uri="{FF2B5EF4-FFF2-40B4-BE49-F238E27FC236}">
                <a16:creationId xmlns:a16="http://schemas.microsoft.com/office/drawing/2014/main" id="{A66E539B-6BA7-4AA1-91E2-52255555520E}"/>
              </a:ext>
            </a:extLst>
          </p:cNvPr>
          <p:cNvGraphicFramePr>
            <a:graphicFrameLocks noGrp="1"/>
          </p:cNvGraphicFramePr>
          <p:nvPr>
            <p:extLst>
              <p:ext uri="{D42A27DB-BD31-4B8C-83A1-F6EECF244321}">
                <p14:modId xmlns:p14="http://schemas.microsoft.com/office/powerpoint/2010/main" val="1406758771"/>
              </p:ext>
            </p:extLst>
          </p:nvPr>
        </p:nvGraphicFramePr>
        <p:xfrm>
          <a:off x="856102" y="5268918"/>
          <a:ext cx="16362223" cy="4269058"/>
        </p:xfrm>
        <a:graphic>
          <a:graphicData uri="http://schemas.openxmlformats.org/drawingml/2006/table">
            <a:tbl>
              <a:tblPr firstRow="1" firstCol="1" bandRow="1">
                <a:tableStyleId>{5C22544A-7EE6-4342-B048-85BDC9FD1C3A}</a:tableStyleId>
              </a:tblPr>
              <a:tblGrid>
                <a:gridCol w="3179870">
                  <a:extLst>
                    <a:ext uri="{9D8B030D-6E8A-4147-A177-3AD203B41FA5}">
                      <a16:colId xmlns:a16="http://schemas.microsoft.com/office/drawing/2014/main" val="1877389366"/>
                    </a:ext>
                  </a:extLst>
                </a:gridCol>
                <a:gridCol w="2128345">
                  <a:extLst>
                    <a:ext uri="{9D8B030D-6E8A-4147-A177-3AD203B41FA5}">
                      <a16:colId xmlns:a16="http://schemas.microsoft.com/office/drawing/2014/main" val="3334691754"/>
                    </a:ext>
                  </a:extLst>
                </a:gridCol>
                <a:gridCol w="11054008">
                  <a:extLst>
                    <a:ext uri="{9D8B030D-6E8A-4147-A177-3AD203B41FA5}">
                      <a16:colId xmlns:a16="http://schemas.microsoft.com/office/drawing/2014/main" val="820142149"/>
                    </a:ext>
                  </a:extLst>
                </a:gridCol>
              </a:tblGrid>
              <a:tr h="349061">
                <a:tc>
                  <a:txBody>
                    <a:bodyPr/>
                    <a:lstStyle/>
                    <a:p>
                      <a:pPr algn="ctr">
                        <a:spcAft>
                          <a:spcPts val="0"/>
                        </a:spcAft>
                      </a:pPr>
                      <a:r>
                        <a:rPr lang="zh-CN" sz="2400">
                          <a:effectLst/>
                        </a:rPr>
                        <a:t>角色</a:t>
                      </a:r>
                      <a:endParaRPr lang="zh-CN" sz="24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2400">
                          <a:effectLst/>
                        </a:rPr>
                        <a:t>节点数量</a:t>
                      </a:r>
                      <a:endParaRPr lang="zh-CN" sz="24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2400" dirty="0">
                          <a:effectLst/>
                        </a:rPr>
                        <a:t>部署内容</a:t>
                      </a:r>
                      <a:endParaRPr lang="zh-CN" sz="24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628627694"/>
                  </a:ext>
                </a:extLst>
              </a:tr>
              <a:tr h="750238">
                <a:tc>
                  <a:txBody>
                    <a:bodyPr/>
                    <a:lstStyle/>
                    <a:p>
                      <a:pPr algn="ctr">
                        <a:spcAft>
                          <a:spcPts val="0"/>
                        </a:spcAft>
                      </a:pPr>
                      <a:r>
                        <a:rPr lang="zh-CN" sz="2400">
                          <a:effectLst/>
                        </a:rPr>
                        <a:t>容器平台管理节点</a:t>
                      </a:r>
                      <a:endParaRPr lang="zh-CN" sz="2400">
                        <a:effectLst/>
                        <a:latin typeface="Times New Roman" panose="02020603050405020304" pitchFamily="18" charset="0"/>
                        <a:ea typeface="宋体" panose="02010600030101010101" pitchFamily="2" charset="-122"/>
                      </a:endParaRPr>
                    </a:p>
                  </a:txBody>
                  <a:tcPr marL="68580" marR="68580" marT="0" marB="0" anchor="ctr"/>
                </a:tc>
                <a:tc>
                  <a:txBody>
                    <a:bodyPr/>
                    <a:lstStyle/>
                    <a:p>
                      <a:pPr>
                        <a:spcAft>
                          <a:spcPts val="0"/>
                        </a:spcAft>
                      </a:pPr>
                      <a:r>
                        <a:rPr lang="en-US" sz="2400" dirty="0">
                          <a:effectLst/>
                        </a:rPr>
                        <a:t>3</a:t>
                      </a:r>
                      <a:endParaRPr lang="zh-CN" sz="24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spcAft>
                          <a:spcPts val="0"/>
                        </a:spcAft>
                      </a:pPr>
                      <a:r>
                        <a:rPr lang="zh-CN" sz="2400">
                          <a:effectLst/>
                        </a:rPr>
                        <a:t>运行容器平台的管理服务</a:t>
                      </a:r>
                      <a:endParaRPr lang="zh-CN" sz="24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645279718"/>
                  </a:ext>
                </a:extLst>
              </a:tr>
              <a:tr h="897498">
                <a:tc>
                  <a:txBody>
                    <a:bodyPr/>
                    <a:lstStyle/>
                    <a:p>
                      <a:pPr algn="ctr">
                        <a:spcAft>
                          <a:spcPts val="0"/>
                        </a:spcAft>
                      </a:pPr>
                      <a:r>
                        <a:rPr lang="zh-CN" sz="2400">
                          <a:effectLst/>
                        </a:rPr>
                        <a:t>平台算法运算节点</a:t>
                      </a:r>
                      <a:endParaRPr lang="zh-CN" sz="2400">
                        <a:effectLst/>
                        <a:latin typeface="Times New Roman" panose="02020603050405020304" pitchFamily="18" charset="0"/>
                        <a:ea typeface="宋体" panose="02010600030101010101" pitchFamily="2" charset="-122"/>
                      </a:endParaRPr>
                    </a:p>
                  </a:txBody>
                  <a:tcPr marL="68580" marR="68580" marT="0" marB="0" anchor="ctr"/>
                </a:tc>
                <a:tc>
                  <a:txBody>
                    <a:bodyPr/>
                    <a:lstStyle/>
                    <a:p>
                      <a:pPr>
                        <a:spcAft>
                          <a:spcPts val="0"/>
                        </a:spcAft>
                      </a:pPr>
                      <a:r>
                        <a:rPr lang="en-US" sz="2400" dirty="0">
                          <a:effectLst/>
                        </a:rPr>
                        <a:t>1+</a:t>
                      </a:r>
                      <a:endParaRPr lang="zh-CN" sz="24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spcAft>
                          <a:spcPts val="0"/>
                        </a:spcAft>
                      </a:pPr>
                      <a:r>
                        <a:rPr lang="zh-CN" sz="2400">
                          <a:effectLst/>
                        </a:rPr>
                        <a:t>运行业务算法服务容器（根据具体业务选择扩容）</a:t>
                      </a:r>
                      <a:endParaRPr lang="zh-CN" sz="24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40735035"/>
                  </a:ext>
                </a:extLst>
              </a:tr>
              <a:tr h="1127781">
                <a:tc>
                  <a:txBody>
                    <a:bodyPr/>
                    <a:lstStyle/>
                    <a:p>
                      <a:pPr algn="ctr">
                        <a:spcAft>
                          <a:spcPts val="0"/>
                        </a:spcAft>
                      </a:pPr>
                      <a:r>
                        <a:rPr lang="zh-CN" sz="2400">
                          <a:effectLst/>
                        </a:rPr>
                        <a:t>组件运算节点</a:t>
                      </a:r>
                      <a:endParaRPr lang="zh-CN" sz="2400">
                        <a:effectLst/>
                        <a:latin typeface="Times New Roman" panose="02020603050405020304" pitchFamily="18" charset="0"/>
                        <a:ea typeface="宋体" panose="02010600030101010101" pitchFamily="2" charset="-122"/>
                      </a:endParaRPr>
                    </a:p>
                  </a:txBody>
                  <a:tcPr marL="68580" marR="68580" marT="0" marB="0" anchor="ctr"/>
                </a:tc>
                <a:tc>
                  <a:txBody>
                    <a:bodyPr/>
                    <a:lstStyle/>
                    <a:p>
                      <a:pPr>
                        <a:spcAft>
                          <a:spcPts val="0"/>
                        </a:spcAft>
                      </a:pPr>
                      <a:r>
                        <a:rPr lang="en-US" sz="2400">
                          <a:effectLst/>
                        </a:rPr>
                        <a:t>3</a:t>
                      </a:r>
                      <a:endParaRPr lang="zh-CN" sz="2400">
                        <a:effectLst/>
                        <a:latin typeface="Times New Roman" panose="02020603050405020304" pitchFamily="18" charset="0"/>
                        <a:ea typeface="宋体" panose="02010600030101010101" pitchFamily="2" charset="-122"/>
                      </a:endParaRPr>
                    </a:p>
                  </a:txBody>
                  <a:tcPr marL="68580" marR="68580" marT="0" marB="0" anchor="ctr"/>
                </a:tc>
                <a:tc>
                  <a:txBody>
                    <a:bodyPr/>
                    <a:lstStyle/>
                    <a:p>
                      <a:pPr>
                        <a:spcAft>
                          <a:spcPts val="0"/>
                        </a:spcAft>
                      </a:pPr>
                      <a:r>
                        <a:rPr lang="zh-CN" sz="2400" dirty="0">
                          <a:effectLst/>
                        </a:rPr>
                        <a:t>组件：</a:t>
                      </a:r>
                      <a:r>
                        <a:rPr lang="en-US" sz="2400" dirty="0">
                          <a:effectLst/>
                        </a:rPr>
                        <a:t>zookeeper</a:t>
                      </a:r>
                      <a:r>
                        <a:rPr lang="zh-CN" sz="2400" dirty="0">
                          <a:effectLst/>
                        </a:rPr>
                        <a:t>、</a:t>
                      </a:r>
                      <a:r>
                        <a:rPr lang="en-US" sz="2400" dirty="0" err="1">
                          <a:effectLst/>
                        </a:rPr>
                        <a:t>kafka</a:t>
                      </a:r>
                      <a:r>
                        <a:rPr lang="zh-CN" sz="2400" dirty="0">
                          <a:effectLst/>
                        </a:rPr>
                        <a:t>、</a:t>
                      </a:r>
                      <a:r>
                        <a:rPr lang="en-US" sz="2400" dirty="0">
                          <a:effectLst/>
                        </a:rPr>
                        <a:t>consul</a:t>
                      </a:r>
                      <a:r>
                        <a:rPr lang="zh-CN" sz="2400" dirty="0">
                          <a:effectLst/>
                        </a:rPr>
                        <a:t>、</a:t>
                      </a:r>
                      <a:r>
                        <a:rPr lang="en-US" sz="2400" dirty="0">
                          <a:effectLst/>
                        </a:rPr>
                        <a:t>es</a:t>
                      </a:r>
                      <a:r>
                        <a:rPr lang="zh-CN" sz="2400" dirty="0">
                          <a:effectLst/>
                        </a:rPr>
                        <a:t>、</a:t>
                      </a:r>
                      <a:r>
                        <a:rPr lang="en-US" sz="2400" dirty="0" err="1">
                          <a:effectLst/>
                        </a:rPr>
                        <a:t>redis</a:t>
                      </a:r>
                      <a:r>
                        <a:rPr lang="zh-CN" sz="2400" dirty="0">
                          <a:effectLst/>
                        </a:rPr>
                        <a:t>、</a:t>
                      </a:r>
                      <a:r>
                        <a:rPr lang="en-US" sz="2400" dirty="0" err="1">
                          <a:effectLst/>
                        </a:rPr>
                        <a:t>mysql</a:t>
                      </a:r>
                      <a:r>
                        <a:rPr lang="en-US" sz="2400" dirty="0">
                          <a:effectLst/>
                        </a:rPr>
                        <a:t>(</a:t>
                      </a:r>
                      <a:r>
                        <a:rPr lang="zh-CN" sz="2400" dirty="0">
                          <a:effectLst/>
                        </a:rPr>
                        <a:t>条件允许可独立部署两台</a:t>
                      </a:r>
                      <a:r>
                        <a:rPr lang="en-US" sz="2400" dirty="0">
                          <a:effectLst/>
                        </a:rPr>
                        <a:t>)</a:t>
                      </a:r>
                      <a:endParaRPr lang="zh-CN" sz="24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75497397"/>
                  </a:ext>
                </a:extLst>
              </a:tr>
              <a:tr h="1127781">
                <a:tc>
                  <a:txBody>
                    <a:bodyPr/>
                    <a:lstStyle/>
                    <a:p>
                      <a:pPr algn="ctr">
                        <a:spcAft>
                          <a:spcPts val="0"/>
                        </a:spcAft>
                      </a:pPr>
                      <a:r>
                        <a:rPr lang="zh-CN" sz="2400" dirty="0">
                          <a:effectLst/>
                        </a:rPr>
                        <a:t>存储节点</a:t>
                      </a:r>
                      <a:endParaRPr lang="zh-CN" sz="24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spcAft>
                          <a:spcPts val="0"/>
                        </a:spcAft>
                      </a:pPr>
                      <a:r>
                        <a:rPr lang="en-US" sz="2400">
                          <a:effectLst/>
                        </a:rPr>
                        <a:t>1+</a:t>
                      </a:r>
                      <a:endParaRPr lang="zh-CN" sz="2400">
                        <a:effectLst/>
                        <a:latin typeface="Times New Roman" panose="02020603050405020304" pitchFamily="18" charset="0"/>
                        <a:ea typeface="宋体" panose="02010600030101010101" pitchFamily="2" charset="-122"/>
                      </a:endParaRPr>
                    </a:p>
                  </a:txBody>
                  <a:tcPr marL="68580" marR="68580" marT="0" marB="0" anchor="ctr"/>
                </a:tc>
                <a:tc>
                  <a:txBody>
                    <a:bodyPr/>
                    <a:lstStyle/>
                    <a:p>
                      <a:pPr>
                        <a:spcAft>
                          <a:spcPts val="0"/>
                        </a:spcAft>
                      </a:pPr>
                      <a:r>
                        <a:rPr lang="zh-CN" sz="2400" dirty="0">
                          <a:effectLst/>
                        </a:rPr>
                        <a:t>分布式文件存储（集群机器数量较少时可在其他节点上混布）</a:t>
                      </a:r>
                      <a:endParaRPr lang="zh-CN" sz="24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307626556"/>
                  </a:ext>
                </a:extLst>
              </a:tr>
            </a:tbl>
          </a:graphicData>
        </a:graphic>
      </p:graphicFrame>
    </p:spTree>
    <p:extLst>
      <p:ext uri="{BB962C8B-B14F-4D97-AF65-F5344CB8AC3E}">
        <p14:creationId xmlns:p14="http://schemas.microsoft.com/office/powerpoint/2010/main" val="3398698380"/>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115"/>
            <a:ext cx="8612716" cy="10300758"/>
          </a:xfrm>
          <a:custGeom>
            <a:avLst/>
            <a:gdLst>
              <a:gd name="connsiteX0" fmla="*/ 0 w 8191500"/>
              <a:gd name="connsiteY0" fmla="*/ 0 h 10296525"/>
              <a:gd name="connsiteX1" fmla="*/ 8191500 w 8191500"/>
              <a:gd name="connsiteY1" fmla="*/ 0 h 10296525"/>
              <a:gd name="connsiteX2" fmla="*/ 8191500 w 8191500"/>
              <a:gd name="connsiteY2" fmla="*/ 10296525 h 10296525"/>
              <a:gd name="connsiteX3" fmla="*/ 0 w 8191500"/>
              <a:gd name="connsiteY3" fmla="*/ 10296525 h 10296525"/>
              <a:gd name="connsiteX4" fmla="*/ 0 w 8191500"/>
              <a:gd name="connsiteY4" fmla="*/ 0 h 10296525"/>
              <a:gd name="connsiteX0" fmla="*/ 0 w 8191500"/>
              <a:gd name="connsiteY0" fmla="*/ 0 h 10582275"/>
              <a:gd name="connsiteX1" fmla="*/ 8191500 w 8191500"/>
              <a:gd name="connsiteY1" fmla="*/ 0 h 10582275"/>
              <a:gd name="connsiteX2" fmla="*/ 4686300 w 8191500"/>
              <a:gd name="connsiteY2" fmla="*/ 10582275 h 10582275"/>
              <a:gd name="connsiteX3" fmla="*/ 0 w 8191500"/>
              <a:gd name="connsiteY3" fmla="*/ 10296525 h 10582275"/>
              <a:gd name="connsiteX4" fmla="*/ 0 w 8191500"/>
              <a:gd name="connsiteY4" fmla="*/ 0 h 10582275"/>
              <a:gd name="connsiteX0" fmla="*/ 0 w 9239250"/>
              <a:gd name="connsiteY0" fmla="*/ 19050 h 10601325"/>
              <a:gd name="connsiteX1" fmla="*/ 9239250 w 9239250"/>
              <a:gd name="connsiteY1" fmla="*/ 0 h 10601325"/>
              <a:gd name="connsiteX2" fmla="*/ 4686300 w 9239250"/>
              <a:gd name="connsiteY2" fmla="*/ 10601325 h 10601325"/>
              <a:gd name="connsiteX3" fmla="*/ 0 w 9239250"/>
              <a:gd name="connsiteY3" fmla="*/ 10315575 h 10601325"/>
              <a:gd name="connsiteX4" fmla="*/ 0 w 9239250"/>
              <a:gd name="connsiteY4" fmla="*/ 19050 h 10601325"/>
              <a:gd name="connsiteX0" fmla="*/ 0 w 9239250"/>
              <a:gd name="connsiteY0" fmla="*/ 19050 h 10353675"/>
              <a:gd name="connsiteX1" fmla="*/ 9239250 w 9239250"/>
              <a:gd name="connsiteY1" fmla="*/ 0 h 10353675"/>
              <a:gd name="connsiteX2" fmla="*/ 4914900 w 9239250"/>
              <a:gd name="connsiteY2" fmla="*/ 10353675 h 10353675"/>
              <a:gd name="connsiteX3" fmla="*/ 0 w 9239250"/>
              <a:gd name="connsiteY3" fmla="*/ 10315575 h 10353675"/>
              <a:gd name="connsiteX4" fmla="*/ 0 w 9239250"/>
              <a:gd name="connsiteY4" fmla="*/ 19050 h 10353675"/>
              <a:gd name="connsiteX0" fmla="*/ 0 w 9239250"/>
              <a:gd name="connsiteY0" fmla="*/ 19050 h 10334625"/>
              <a:gd name="connsiteX1" fmla="*/ 9239250 w 9239250"/>
              <a:gd name="connsiteY1" fmla="*/ 0 h 10334625"/>
              <a:gd name="connsiteX2" fmla="*/ 5467350 w 9239250"/>
              <a:gd name="connsiteY2" fmla="*/ 10334625 h 10334625"/>
              <a:gd name="connsiteX3" fmla="*/ 0 w 9239250"/>
              <a:gd name="connsiteY3" fmla="*/ 10315575 h 10334625"/>
              <a:gd name="connsiteX4" fmla="*/ 0 w 9239250"/>
              <a:gd name="connsiteY4" fmla="*/ 19050 h 10334625"/>
              <a:gd name="connsiteX0" fmla="*/ 0 w 8612716"/>
              <a:gd name="connsiteY0" fmla="*/ 2116 h 10317691"/>
              <a:gd name="connsiteX1" fmla="*/ 8612716 w 8612716"/>
              <a:gd name="connsiteY1" fmla="*/ 0 h 10317691"/>
              <a:gd name="connsiteX2" fmla="*/ 5467350 w 8612716"/>
              <a:gd name="connsiteY2" fmla="*/ 10317691 h 10317691"/>
              <a:gd name="connsiteX3" fmla="*/ 0 w 8612716"/>
              <a:gd name="connsiteY3" fmla="*/ 10298641 h 10317691"/>
              <a:gd name="connsiteX4" fmla="*/ 0 w 8612716"/>
              <a:gd name="connsiteY4" fmla="*/ 2116 h 10317691"/>
              <a:gd name="connsiteX0" fmla="*/ 0 w 8612716"/>
              <a:gd name="connsiteY0" fmla="*/ 2116 h 10351558"/>
              <a:gd name="connsiteX1" fmla="*/ 8612716 w 8612716"/>
              <a:gd name="connsiteY1" fmla="*/ 0 h 10351558"/>
              <a:gd name="connsiteX2" fmla="*/ 4451350 w 8612716"/>
              <a:gd name="connsiteY2" fmla="*/ 10351558 h 10351558"/>
              <a:gd name="connsiteX3" fmla="*/ 0 w 8612716"/>
              <a:gd name="connsiteY3" fmla="*/ 10298641 h 10351558"/>
              <a:gd name="connsiteX4" fmla="*/ 0 w 8612716"/>
              <a:gd name="connsiteY4" fmla="*/ 2116 h 10351558"/>
              <a:gd name="connsiteX0" fmla="*/ 0 w 8612716"/>
              <a:gd name="connsiteY0" fmla="*/ 2116 h 10385425"/>
              <a:gd name="connsiteX1" fmla="*/ 8612716 w 8612716"/>
              <a:gd name="connsiteY1" fmla="*/ 0 h 10385425"/>
              <a:gd name="connsiteX2" fmla="*/ 7092950 w 8612716"/>
              <a:gd name="connsiteY2" fmla="*/ 10385425 h 10385425"/>
              <a:gd name="connsiteX3" fmla="*/ 0 w 8612716"/>
              <a:gd name="connsiteY3" fmla="*/ 10298641 h 10385425"/>
              <a:gd name="connsiteX4" fmla="*/ 0 w 8612716"/>
              <a:gd name="connsiteY4" fmla="*/ 2116 h 10385425"/>
              <a:gd name="connsiteX0" fmla="*/ 0 w 8612716"/>
              <a:gd name="connsiteY0" fmla="*/ 2116 h 10300758"/>
              <a:gd name="connsiteX1" fmla="*/ 8612716 w 8612716"/>
              <a:gd name="connsiteY1" fmla="*/ 0 h 10300758"/>
              <a:gd name="connsiteX2" fmla="*/ 4925483 w 8612716"/>
              <a:gd name="connsiteY2" fmla="*/ 10300758 h 10300758"/>
              <a:gd name="connsiteX3" fmla="*/ 0 w 8612716"/>
              <a:gd name="connsiteY3" fmla="*/ 10298641 h 10300758"/>
              <a:gd name="connsiteX4" fmla="*/ 0 w 8612716"/>
              <a:gd name="connsiteY4" fmla="*/ 2116 h 10300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2716" h="10300758">
                <a:moveTo>
                  <a:pt x="0" y="2116"/>
                </a:moveTo>
                <a:lnTo>
                  <a:pt x="8612716" y="0"/>
                </a:lnTo>
                <a:lnTo>
                  <a:pt x="4925483" y="10300758"/>
                </a:lnTo>
                <a:lnTo>
                  <a:pt x="0" y="10298641"/>
                </a:lnTo>
                <a:lnTo>
                  <a:pt x="0" y="2116"/>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7" name="图片 2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sp>
        <p:nvSpPr>
          <p:cNvPr id="23" name="TextBox 2"/>
          <p:cNvSpPr txBox="1">
            <a:spLocks noChangeArrowheads="1"/>
          </p:cNvSpPr>
          <p:nvPr/>
        </p:nvSpPr>
        <p:spPr bwMode="auto">
          <a:xfrm>
            <a:off x="9725560" y="1611458"/>
            <a:ext cx="614087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eaLnBrk="1" hangingPunct="1"/>
            <a:r>
              <a:rPr lang="zh-CN" altLang="en-US" sz="6000" b="1" dirty="0">
                <a:latin typeface="Microsoft YaHei" charset="-122"/>
                <a:ea typeface="Microsoft YaHei" charset="-122"/>
                <a:cs typeface="Microsoft YaHei" charset="-122"/>
              </a:rPr>
              <a:t>目录</a:t>
            </a:r>
            <a:endParaRPr lang="en-US" altLang="zh-CN" sz="6000" b="1" dirty="0">
              <a:latin typeface="Microsoft YaHei" charset="-122"/>
              <a:ea typeface="Microsoft YaHei" charset="-122"/>
              <a:cs typeface="Microsoft YaHei" charset="-122"/>
            </a:endParaRPr>
          </a:p>
        </p:txBody>
      </p:sp>
      <p:grpSp>
        <p:nvGrpSpPr>
          <p:cNvPr id="7" name="组合 6">
            <a:extLst>
              <a:ext uri="{FF2B5EF4-FFF2-40B4-BE49-F238E27FC236}">
                <a16:creationId xmlns:a16="http://schemas.microsoft.com/office/drawing/2014/main" id="{A98ED4D0-F988-5346-8354-7FD8CA94F1C9}"/>
              </a:ext>
            </a:extLst>
          </p:cNvPr>
          <p:cNvGrpSpPr/>
          <p:nvPr/>
        </p:nvGrpSpPr>
        <p:grpSpPr>
          <a:xfrm>
            <a:off x="9675286" y="3190927"/>
            <a:ext cx="5051424" cy="1022888"/>
            <a:chOff x="9668860" y="4240713"/>
            <a:chExt cx="5051424" cy="1022888"/>
          </a:xfrm>
        </p:grpSpPr>
        <p:sp>
          <p:nvSpPr>
            <p:cNvPr id="25" name="矩形 29"/>
            <p:cNvSpPr txBox="1"/>
            <p:nvPr/>
          </p:nvSpPr>
          <p:spPr>
            <a:xfrm>
              <a:off x="10921681" y="4407487"/>
              <a:ext cx="3798603" cy="599026"/>
            </a:xfrm>
            <a:prstGeom prst="rect">
              <a:avLst/>
            </a:prstGeom>
            <a:ln w="12700">
              <a:miter lim="400000"/>
            </a:ln>
          </p:spPr>
          <p:txBody>
            <a:bodyPr wrap="square" lIns="28424" tIns="28424" rIns="28424" bIns="28424">
              <a:spAutoFit/>
            </a:bodyPr>
            <a:lstStyle>
              <a:lvl1pPr>
                <a:lnSpc>
                  <a:spcPct val="130000"/>
                </a:lnSpc>
                <a:defRPr sz="2000">
                  <a:solidFill>
                    <a:srgbClr val="FFFFFF"/>
                  </a:solidFill>
                  <a:latin typeface="PingFang SC Semibold"/>
                  <a:ea typeface="PingFang SC Semibold"/>
                  <a:cs typeface="PingFang SC Semibold"/>
                  <a:sym typeface="PingFang SC Semibold"/>
                </a:defRPr>
              </a:lvl1pPr>
            </a:lstStyle>
            <a:p>
              <a:r>
                <a:rPr lang="zh-CN" altLang="en-US" sz="3000" b="1" dirty="0">
                  <a:solidFill>
                    <a:schemeClr val="tx1"/>
                  </a:solidFill>
                  <a:latin typeface="微软雅黑" panose="020B0503020204020204" charset="-122"/>
                  <a:ea typeface="微软雅黑" panose="020B0503020204020204" charset="-122"/>
                </a:rPr>
                <a:t>交付介绍</a:t>
              </a:r>
            </a:p>
          </p:txBody>
        </p:sp>
        <p:sp>
          <p:nvSpPr>
            <p:cNvPr id="10" name="椭圆 9"/>
            <p:cNvSpPr/>
            <p:nvPr/>
          </p:nvSpPr>
          <p:spPr>
            <a:xfrm>
              <a:off x="9668860" y="4240713"/>
              <a:ext cx="1022888" cy="1022888"/>
            </a:xfrm>
            <a:prstGeom prst="ellipse">
              <a:avLst/>
            </a:prstGeom>
            <a:noFill/>
            <a:ln w="508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9"/>
            <p:cNvSpPr txBox="1"/>
            <p:nvPr/>
          </p:nvSpPr>
          <p:spPr>
            <a:xfrm>
              <a:off x="9890930" y="4383795"/>
              <a:ext cx="642892" cy="707389"/>
            </a:xfrm>
            <a:prstGeom prst="rect">
              <a:avLst/>
            </a:prstGeom>
            <a:ln w="12700">
              <a:miter lim="400000"/>
            </a:ln>
          </p:spPr>
          <p:txBody>
            <a:bodyPr wrap="square" lIns="28424" tIns="28424" rIns="28424" bIns="28424">
              <a:spAutoFit/>
            </a:bodyPr>
            <a:lstStyle>
              <a:lvl1pPr>
                <a:lnSpc>
                  <a:spcPct val="130000"/>
                </a:lnSpc>
                <a:defRPr sz="2000">
                  <a:solidFill>
                    <a:srgbClr val="FFFFFF"/>
                  </a:solidFill>
                  <a:latin typeface="PingFang SC Semibold"/>
                  <a:ea typeface="PingFang SC Semibold"/>
                  <a:cs typeface="PingFang SC Semibold"/>
                  <a:sym typeface="PingFang SC Semibold"/>
                </a:defRPr>
              </a:lvl1pPr>
            </a:lstStyle>
            <a:p>
              <a:r>
                <a:rPr lang="en-US" altLang="zh-CN" sz="3600" b="1" dirty="0">
                  <a:solidFill>
                    <a:schemeClr val="tx1"/>
                  </a:solidFill>
                  <a:latin typeface="微软雅黑" panose="020B0503020204020204" charset="-122"/>
                  <a:ea typeface="微软雅黑" panose="020B0503020204020204" charset="-122"/>
                </a:rPr>
                <a:t>01</a:t>
              </a:r>
              <a:endParaRPr lang="zh-CN" altLang="en-US" sz="3600" b="1" dirty="0">
                <a:solidFill>
                  <a:schemeClr val="tx1"/>
                </a:solidFill>
                <a:latin typeface="微软雅黑" panose="020B0503020204020204" charset="-122"/>
                <a:ea typeface="微软雅黑" panose="020B0503020204020204" charset="-122"/>
              </a:endParaRPr>
            </a:p>
          </p:txBody>
        </p:sp>
      </p:grpSp>
      <p:grpSp>
        <p:nvGrpSpPr>
          <p:cNvPr id="5" name="组合 4">
            <a:extLst>
              <a:ext uri="{FF2B5EF4-FFF2-40B4-BE49-F238E27FC236}">
                <a16:creationId xmlns:a16="http://schemas.microsoft.com/office/drawing/2014/main" id="{2FBD53A8-31C9-B64F-BCD9-1DAC00F65FF2}"/>
              </a:ext>
            </a:extLst>
          </p:cNvPr>
          <p:cNvGrpSpPr/>
          <p:nvPr/>
        </p:nvGrpSpPr>
        <p:grpSpPr>
          <a:xfrm>
            <a:off x="9725560" y="4437171"/>
            <a:ext cx="5069009" cy="1022888"/>
            <a:chOff x="9346138" y="5782778"/>
            <a:chExt cx="5069009" cy="1022888"/>
          </a:xfrm>
        </p:grpSpPr>
        <p:sp>
          <p:nvSpPr>
            <p:cNvPr id="30" name="矩形 29"/>
            <p:cNvSpPr txBox="1"/>
            <p:nvPr/>
          </p:nvSpPr>
          <p:spPr>
            <a:xfrm>
              <a:off x="10616544" y="5931968"/>
              <a:ext cx="3798603" cy="599026"/>
            </a:xfrm>
            <a:prstGeom prst="rect">
              <a:avLst/>
            </a:prstGeom>
            <a:ln w="12700">
              <a:miter lim="400000"/>
            </a:ln>
          </p:spPr>
          <p:txBody>
            <a:bodyPr wrap="square" lIns="28424" tIns="28424" rIns="28424" bIns="28424">
              <a:spAutoFit/>
            </a:bodyPr>
            <a:lstStyle>
              <a:lvl1pPr>
                <a:lnSpc>
                  <a:spcPct val="130000"/>
                </a:lnSpc>
                <a:defRPr sz="2000">
                  <a:solidFill>
                    <a:srgbClr val="FFFFFF"/>
                  </a:solidFill>
                  <a:latin typeface="PingFang SC Semibold"/>
                  <a:ea typeface="PingFang SC Semibold"/>
                  <a:cs typeface="PingFang SC Semibold"/>
                  <a:sym typeface="PingFang SC Semibold"/>
                </a:defRPr>
              </a:lvl1pPr>
            </a:lstStyle>
            <a:p>
              <a:r>
                <a:rPr lang="zh-CN" altLang="en-US" sz="3000" b="1" dirty="0">
                  <a:solidFill>
                    <a:schemeClr val="tx1"/>
                  </a:solidFill>
                  <a:latin typeface="微软雅黑" panose="020B0503020204020204" charset="-122"/>
                  <a:ea typeface="微软雅黑" panose="020B0503020204020204" charset="-122"/>
                </a:rPr>
                <a:t>部署准备</a:t>
              </a:r>
            </a:p>
          </p:txBody>
        </p:sp>
        <p:sp>
          <p:nvSpPr>
            <p:cNvPr id="32" name="椭圆 31"/>
            <p:cNvSpPr/>
            <p:nvPr/>
          </p:nvSpPr>
          <p:spPr>
            <a:xfrm>
              <a:off x="9346138" y="5782778"/>
              <a:ext cx="1022888" cy="1022888"/>
            </a:xfrm>
            <a:prstGeom prst="ellipse">
              <a:avLst/>
            </a:prstGeom>
            <a:noFill/>
            <a:ln w="508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29"/>
            <p:cNvSpPr txBox="1"/>
            <p:nvPr/>
          </p:nvSpPr>
          <p:spPr>
            <a:xfrm>
              <a:off x="9551879" y="5909531"/>
              <a:ext cx="642892" cy="707389"/>
            </a:xfrm>
            <a:prstGeom prst="rect">
              <a:avLst/>
            </a:prstGeom>
            <a:ln w="12700">
              <a:miter lim="400000"/>
            </a:ln>
          </p:spPr>
          <p:txBody>
            <a:bodyPr wrap="square" lIns="28424" tIns="28424" rIns="28424" bIns="28424">
              <a:spAutoFit/>
            </a:bodyPr>
            <a:lstStyle>
              <a:lvl1pPr>
                <a:lnSpc>
                  <a:spcPct val="130000"/>
                </a:lnSpc>
                <a:defRPr sz="2000">
                  <a:solidFill>
                    <a:srgbClr val="FFFFFF"/>
                  </a:solidFill>
                  <a:latin typeface="PingFang SC Semibold"/>
                  <a:ea typeface="PingFang SC Semibold"/>
                  <a:cs typeface="PingFang SC Semibold"/>
                  <a:sym typeface="PingFang SC Semibold"/>
                </a:defRPr>
              </a:lvl1pPr>
            </a:lstStyle>
            <a:p>
              <a:r>
                <a:rPr lang="en-US" altLang="zh-CN" sz="3600" b="1" dirty="0">
                  <a:solidFill>
                    <a:schemeClr val="tx1"/>
                  </a:solidFill>
                  <a:latin typeface="微软雅黑" panose="020B0503020204020204" charset="-122"/>
                  <a:ea typeface="微软雅黑" panose="020B0503020204020204" charset="-122"/>
                </a:rPr>
                <a:t>02</a:t>
              </a:r>
              <a:endParaRPr lang="zh-CN" altLang="en-US" sz="3600" b="1" dirty="0">
                <a:solidFill>
                  <a:schemeClr val="tx1"/>
                </a:solidFill>
                <a:latin typeface="微软雅黑" panose="020B0503020204020204" charset="-122"/>
                <a:ea typeface="微软雅黑" panose="020B0503020204020204" charset="-122"/>
              </a:endParaRPr>
            </a:p>
          </p:txBody>
        </p:sp>
      </p:grpSp>
      <p:sp>
        <p:nvSpPr>
          <p:cNvPr id="3" name="任意形状 2"/>
          <p:cNvSpPr/>
          <p:nvPr/>
        </p:nvSpPr>
        <p:spPr>
          <a:xfrm>
            <a:off x="4842933" y="-67733"/>
            <a:ext cx="3725334" cy="10363200"/>
          </a:xfrm>
          <a:custGeom>
            <a:avLst/>
            <a:gdLst>
              <a:gd name="connsiteX0" fmla="*/ 3725334 w 3725334"/>
              <a:gd name="connsiteY0" fmla="*/ 0 h 10363200"/>
              <a:gd name="connsiteX1" fmla="*/ 2963334 w 3725334"/>
              <a:gd name="connsiteY1" fmla="*/ 2624666 h 10363200"/>
              <a:gd name="connsiteX2" fmla="*/ 1219200 w 3725334"/>
              <a:gd name="connsiteY2" fmla="*/ 5994400 h 10363200"/>
              <a:gd name="connsiteX3" fmla="*/ 0 w 3725334"/>
              <a:gd name="connsiteY3" fmla="*/ 10363200 h 10363200"/>
              <a:gd name="connsiteX4" fmla="*/ 2302934 w 3725334"/>
              <a:gd name="connsiteY4" fmla="*/ 10363200 h 10363200"/>
              <a:gd name="connsiteX5" fmla="*/ 2692400 w 3725334"/>
              <a:gd name="connsiteY5" fmla="*/ 3894666 h 10363200"/>
              <a:gd name="connsiteX6" fmla="*/ 3200400 w 3725334"/>
              <a:gd name="connsiteY6" fmla="*/ 2218266 h 10363200"/>
              <a:gd name="connsiteX7" fmla="*/ 3386667 w 3725334"/>
              <a:gd name="connsiteY7" fmla="*/ 1405466 h 1036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34" h="10363200">
                <a:moveTo>
                  <a:pt x="3725334" y="0"/>
                </a:moveTo>
                <a:lnTo>
                  <a:pt x="2963334" y="2624666"/>
                </a:lnTo>
                <a:lnTo>
                  <a:pt x="1219200" y="5994400"/>
                </a:lnTo>
                <a:lnTo>
                  <a:pt x="0" y="10363200"/>
                </a:lnTo>
                <a:lnTo>
                  <a:pt x="2302934" y="10363200"/>
                </a:lnTo>
                <a:lnTo>
                  <a:pt x="2692400" y="3894666"/>
                </a:lnTo>
                <a:lnTo>
                  <a:pt x="3200400" y="2218266"/>
                </a:lnTo>
                <a:lnTo>
                  <a:pt x="3386667" y="1405466"/>
                </a:lnTo>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6EFF"/>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67066" y="0"/>
            <a:ext cx="5713238" cy="10296525"/>
          </a:xfrm>
          <a:prstGeom prst="rect">
            <a:avLst/>
          </a:prstGeom>
        </p:spPr>
      </p:pic>
      <p:pic>
        <p:nvPicPr>
          <p:cNvPr id="22" name="图片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39" y="624418"/>
            <a:ext cx="5713237" cy="584775"/>
          </a:xfrm>
          <a:prstGeom prst="rect">
            <a:avLst/>
          </a:prstGeom>
          <a:noFill/>
        </p:spPr>
        <p:txBody>
          <a:bodyPr wrap="square" rtlCol="0">
            <a:spAutoFit/>
          </a:bodyPr>
          <a:lstStyle/>
          <a:p>
            <a:pPr defTabSz="1371966"/>
            <a:r>
              <a:rPr lang="zh-CN" altLang="en-US" sz="3200" b="1" dirty="0">
                <a:solidFill>
                  <a:schemeClr val="bg1"/>
                </a:solidFill>
                <a:latin typeface="TTTGB Medium" panose="020C06030202040F0204" pitchFamily="34" charset="-122"/>
                <a:ea typeface="TTTGB Medium" panose="020C06030202040F0204" pitchFamily="34" charset="-122"/>
                <a:cs typeface="Microsoft YaHei Light" charset="-122"/>
                <a:sym typeface="+mn-lt"/>
              </a:rPr>
              <a:t>腾讯云智天枢平台</a:t>
            </a:r>
            <a:endParaRPr lang="en-US" altLang="zh-CN" sz="3200" b="1" dirty="0">
              <a:solidFill>
                <a:schemeClr val="bg1"/>
              </a:solidFill>
              <a:latin typeface="TTTGB Medium" panose="020C06030202040F0204" pitchFamily="34" charset="-122"/>
              <a:ea typeface="TTTGB Medium" panose="020C06030202040F0204" pitchFamily="34" charset="-122"/>
              <a:cs typeface="Microsoft YaHei Light" charset="-122"/>
              <a:sym typeface="+mn-lt"/>
            </a:endParaRPr>
          </a:p>
        </p:txBody>
      </p:sp>
      <p:sp>
        <p:nvSpPr>
          <p:cNvPr id="40" name="文本框 39"/>
          <p:cNvSpPr txBox="1"/>
          <p:nvPr/>
        </p:nvSpPr>
        <p:spPr>
          <a:xfrm>
            <a:off x="1080504"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grpSp>
        <p:nvGrpSpPr>
          <p:cNvPr id="31" name="组合 30">
            <a:extLst>
              <a:ext uri="{FF2B5EF4-FFF2-40B4-BE49-F238E27FC236}">
                <a16:creationId xmlns:a16="http://schemas.microsoft.com/office/drawing/2014/main" id="{0187A404-10AD-E944-8665-98789B6C55F1}"/>
              </a:ext>
            </a:extLst>
          </p:cNvPr>
          <p:cNvGrpSpPr/>
          <p:nvPr/>
        </p:nvGrpSpPr>
        <p:grpSpPr>
          <a:xfrm>
            <a:off x="9725560" y="5718560"/>
            <a:ext cx="5069009" cy="1022888"/>
            <a:chOff x="9346138" y="5782778"/>
            <a:chExt cx="5069009" cy="1022888"/>
          </a:xfrm>
        </p:grpSpPr>
        <p:sp>
          <p:nvSpPr>
            <p:cNvPr id="44" name="矩形 29">
              <a:extLst>
                <a:ext uri="{FF2B5EF4-FFF2-40B4-BE49-F238E27FC236}">
                  <a16:creationId xmlns:a16="http://schemas.microsoft.com/office/drawing/2014/main" id="{7ECFB489-B559-5E40-BC76-A3408B5B6CD2}"/>
                </a:ext>
              </a:extLst>
            </p:cNvPr>
            <p:cNvSpPr txBox="1"/>
            <p:nvPr/>
          </p:nvSpPr>
          <p:spPr>
            <a:xfrm>
              <a:off x="10616544" y="5931968"/>
              <a:ext cx="3798603" cy="599026"/>
            </a:xfrm>
            <a:prstGeom prst="rect">
              <a:avLst/>
            </a:prstGeom>
            <a:ln w="12700">
              <a:miter lim="400000"/>
            </a:ln>
          </p:spPr>
          <p:txBody>
            <a:bodyPr wrap="square" lIns="28424" tIns="28424" rIns="28424" bIns="28424">
              <a:spAutoFit/>
            </a:bodyPr>
            <a:lstStyle>
              <a:lvl1pPr>
                <a:lnSpc>
                  <a:spcPct val="130000"/>
                </a:lnSpc>
                <a:defRPr sz="2000">
                  <a:solidFill>
                    <a:srgbClr val="FFFFFF"/>
                  </a:solidFill>
                  <a:latin typeface="PingFang SC Semibold"/>
                  <a:ea typeface="PingFang SC Semibold"/>
                  <a:cs typeface="PingFang SC Semibold"/>
                  <a:sym typeface="PingFang SC Semibold"/>
                </a:defRPr>
              </a:lvl1pPr>
            </a:lstStyle>
            <a:p>
              <a:r>
                <a:rPr lang="zh-CN" altLang="en-US" sz="3000" b="1" dirty="0">
                  <a:solidFill>
                    <a:schemeClr val="tx1"/>
                  </a:solidFill>
                  <a:latin typeface="微软雅黑" panose="020B0503020204020204" charset="-122"/>
                  <a:ea typeface="微软雅黑" panose="020B0503020204020204" charset="-122"/>
                </a:rPr>
                <a:t>安装部署</a:t>
              </a:r>
            </a:p>
          </p:txBody>
        </p:sp>
        <p:sp>
          <p:nvSpPr>
            <p:cNvPr id="45" name="椭圆 44">
              <a:extLst>
                <a:ext uri="{FF2B5EF4-FFF2-40B4-BE49-F238E27FC236}">
                  <a16:creationId xmlns:a16="http://schemas.microsoft.com/office/drawing/2014/main" id="{243C855D-8066-9D48-A48B-101143E3D718}"/>
                </a:ext>
              </a:extLst>
            </p:cNvPr>
            <p:cNvSpPr/>
            <p:nvPr/>
          </p:nvSpPr>
          <p:spPr>
            <a:xfrm>
              <a:off x="9346138" y="5782778"/>
              <a:ext cx="1022888" cy="1022888"/>
            </a:xfrm>
            <a:prstGeom prst="ellipse">
              <a:avLst/>
            </a:prstGeom>
            <a:noFill/>
            <a:ln w="508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29">
              <a:extLst>
                <a:ext uri="{FF2B5EF4-FFF2-40B4-BE49-F238E27FC236}">
                  <a16:creationId xmlns:a16="http://schemas.microsoft.com/office/drawing/2014/main" id="{82944D83-6272-0344-B2BF-AA3E8977E106}"/>
                </a:ext>
              </a:extLst>
            </p:cNvPr>
            <p:cNvSpPr txBox="1"/>
            <p:nvPr/>
          </p:nvSpPr>
          <p:spPr>
            <a:xfrm>
              <a:off x="9551879" y="5909531"/>
              <a:ext cx="642892" cy="707389"/>
            </a:xfrm>
            <a:prstGeom prst="rect">
              <a:avLst/>
            </a:prstGeom>
            <a:ln w="12700">
              <a:miter lim="400000"/>
            </a:ln>
          </p:spPr>
          <p:txBody>
            <a:bodyPr wrap="square" lIns="28424" tIns="28424" rIns="28424" bIns="28424">
              <a:spAutoFit/>
            </a:bodyPr>
            <a:lstStyle>
              <a:lvl1pPr>
                <a:lnSpc>
                  <a:spcPct val="130000"/>
                </a:lnSpc>
                <a:defRPr sz="2000">
                  <a:solidFill>
                    <a:srgbClr val="FFFFFF"/>
                  </a:solidFill>
                  <a:latin typeface="PingFang SC Semibold"/>
                  <a:ea typeface="PingFang SC Semibold"/>
                  <a:cs typeface="PingFang SC Semibold"/>
                  <a:sym typeface="PingFang SC Semibold"/>
                </a:defRPr>
              </a:lvl1pPr>
            </a:lstStyle>
            <a:p>
              <a:r>
                <a:rPr lang="en-US" altLang="zh-CN" sz="3600" b="1" dirty="0">
                  <a:solidFill>
                    <a:schemeClr val="tx1"/>
                  </a:solidFill>
                  <a:latin typeface="微软雅黑" panose="020B0503020204020204" charset="-122"/>
                  <a:ea typeface="微软雅黑" panose="020B0503020204020204" charset="-122"/>
                </a:rPr>
                <a:t>03</a:t>
              </a:r>
              <a:endParaRPr lang="zh-CN" altLang="en-US" sz="3600" b="1" dirty="0">
                <a:solidFill>
                  <a:schemeClr val="tx1"/>
                </a:solidFill>
                <a:latin typeface="微软雅黑" panose="020B0503020204020204" charset="-122"/>
                <a:ea typeface="微软雅黑" panose="020B0503020204020204" charset="-122"/>
              </a:endParaRPr>
            </a:p>
          </p:txBody>
        </p:sp>
      </p:grpSp>
      <p:grpSp>
        <p:nvGrpSpPr>
          <p:cNvPr id="35" name="组合 34">
            <a:extLst>
              <a:ext uri="{FF2B5EF4-FFF2-40B4-BE49-F238E27FC236}">
                <a16:creationId xmlns:a16="http://schemas.microsoft.com/office/drawing/2014/main" id="{ADC5063B-A28C-4C08-99D2-4F0EBF997768}"/>
              </a:ext>
            </a:extLst>
          </p:cNvPr>
          <p:cNvGrpSpPr/>
          <p:nvPr/>
        </p:nvGrpSpPr>
        <p:grpSpPr>
          <a:xfrm>
            <a:off x="9738851" y="6966708"/>
            <a:ext cx="5069009" cy="1022888"/>
            <a:chOff x="9346138" y="5782778"/>
            <a:chExt cx="5069009" cy="1022888"/>
          </a:xfrm>
        </p:grpSpPr>
        <p:sp>
          <p:nvSpPr>
            <p:cNvPr id="36" name="矩形 29">
              <a:extLst>
                <a:ext uri="{FF2B5EF4-FFF2-40B4-BE49-F238E27FC236}">
                  <a16:creationId xmlns:a16="http://schemas.microsoft.com/office/drawing/2014/main" id="{55F73EC2-232E-4805-940F-D151DDE2BC66}"/>
                </a:ext>
              </a:extLst>
            </p:cNvPr>
            <p:cNvSpPr txBox="1"/>
            <p:nvPr/>
          </p:nvSpPr>
          <p:spPr>
            <a:xfrm>
              <a:off x="10616544" y="5931968"/>
              <a:ext cx="3798603" cy="599026"/>
            </a:xfrm>
            <a:prstGeom prst="rect">
              <a:avLst/>
            </a:prstGeom>
            <a:ln w="12700">
              <a:miter lim="400000"/>
            </a:ln>
          </p:spPr>
          <p:txBody>
            <a:bodyPr wrap="square" lIns="28424" tIns="28424" rIns="28424" bIns="28424">
              <a:spAutoFit/>
            </a:bodyPr>
            <a:lstStyle>
              <a:lvl1pPr>
                <a:lnSpc>
                  <a:spcPct val="130000"/>
                </a:lnSpc>
                <a:defRPr sz="2000">
                  <a:solidFill>
                    <a:srgbClr val="FFFFFF"/>
                  </a:solidFill>
                  <a:latin typeface="PingFang SC Semibold"/>
                  <a:ea typeface="PingFang SC Semibold"/>
                  <a:cs typeface="PingFang SC Semibold"/>
                  <a:sym typeface="PingFang SC Semibold"/>
                </a:defRPr>
              </a:lvl1pPr>
            </a:lstStyle>
            <a:p>
              <a:r>
                <a:rPr lang="zh-CN" altLang="en-US" sz="3000" b="1" dirty="0">
                  <a:solidFill>
                    <a:schemeClr val="tx1"/>
                  </a:solidFill>
                  <a:latin typeface="微软雅黑" panose="020B0503020204020204" charset="-122"/>
                  <a:ea typeface="微软雅黑" panose="020B0503020204020204" charset="-122"/>
                </a:rPr>
                <a:t>运维相关</a:t>
              </a:r>
            </a:p>
          </p:txBody>
        </p:sp>
        <p:sp>
          <p:nvSpPr>
            <p:cNvPr id="37" name="椭圆 36">
              <a:extLst>
                <a:ext uri="{FF2B5EF4-FFF2-40B4-BE49-F238E27FC236}">
                  <a16:creationId xmlns:a16="http://schemas.microsoft.com/office/drawing/2014/main" id="{2061BBBA-31CB-4E33-9EAD-44B7E1663BBB}"/>
                </a:ext>
              </a:extLst>
            </p:cNvPr>
            <p:cNvSpPr/>
            <p:nvPr/>
          </p:nvSpPr>
          <p:spPr>
            <a:xfrm>
              <a:off x="9346138" y="5782778"/>
              <a:ext cx="1022888" cy="1022888"/>
            </a:xfrm>
            <a:prstGeom prst="ellipse">
              <a:avLst/>
            </a:prstGeom>
            <a:noFill/>
            <a:ln w="508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29">
              <a:extLst>
                <a:ext uri="{FF2B5EF4-FFF2-40B4-BE49-F238E27FC236}">
                  <a16:creationId xmlns:a16="http://schemas.microsoft.com/office/drawing/2014/main" id="{32B746A2-28CC-40DE-BA8F-CFC6E33F92B3}"/>
                </a:ext>
              </a:extLst>
            </p:cNvPr>
            <p:cNvSpPr txBox="1"/>
            <p:nvPr/>
          </p:nvSpPr>
          <p:spPr>
            <a:xfrm>
              <a:off x="9551879" y="5909531"/>
              <a:ext cx="642892" cy="707389"/>
            </a:xfrm>
            <a:prstGeom prst="rect">
              <a:avLst/>
            </a:prstGeom>
            <a:ln w="12700">
              <a:miter lim="400000"/>
            </a:ln>
          </p:spPr>
          <p:txBody>
            <a:bodyPr wrap="square" lIns="28424" tIns="28424" rIns="28424" bIns="28424">
              <a:spAutoFit/>
            </a:bodyPr>
            <a:lstStyle>
              <a:lvl1pPr>
                <a:lnSpc>
                  <a:spcPct val="130000"/>
                </a:lnSpc>
                <a:defRPr sz="2000">
                  <a:solidFill>
                    <a:srgbClr val="FFFFFF"/>
                  </a:solidFill>
                  <a:latin typeface="PingFang SC Semibold"/>
                  <a:ea typeface="PingFang SC Semibold"/>
                  <a:cs typeface="PingFang SC Semibold"/>
                  <a:sym typeface="PingFang SC Semibold"/>
                </a:defRPr>
              </a:lvl1pPr>
            </a:lstStyle>
            <a:p>
              <a:r>
                <a:rPr lang="en-US" altLang="zh-CN" sz="3600" b="1" dirty="0">
                  <a:solidFill>
                    <a:schemeClr val="tx1"/>
                  </a:solidFill>
                  <a:latin typeface="微软雅黑" panose="020B0503020204020204" charset="-122"/>
                  <a:ea typeface="微软雅黑" panose="020B0503020204020204" charset="-122"/>
                </a:rPr>
                <a:t>04</a:t>
              </a:r>
              <a:endParaRPr lang="zh-CN" altLang="en-US" sz="3600" b="1" dirty="0">
                <a:solidFill>
                  <a:schemeClr val="tx1"/>
                </a:solidFill>
                <a:latin typeface="微软雅黑" panose="020B0503020204020204" charset="-122"/>
                <a:ea typeface="微软雅黑" panose="020B0503020204020204" charset="-122"/>
              </a:endParaRPr>
            </a:p>
          </p:txBody>
        </p:sp>
      </p:grpSp>
    </p:spTree>
    <p:extLst>
      <p:ext uri="{BB962C8B-B14F-4D97-AF65-F5344CB8AC3E}">
        <p14:creationId xmlns:p14="http://schemas.microsoft.com/office/powerpoint/2010/main" val="287946144"/>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40" y="624418"/>
            <a:ext cx="4160920"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云智天枢需求分析</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graphicFrame>
        <p:nvGraphicFramePr>
          <p:cNvPr id="7" name="Group 5">
            <a:extLst>
              <a:ext uri="{FF2B5EF4-FFF2-40B4-BE49-F238E27FC236}">
                <a16:creationId xmlns:a16="http://schemas.microsoft.com/office/drawing/2014/main" id="{ECA79BD6-0152-4341-B0B7-5B1CC3DABAF7}"/>
              </a:ext>
            </a:extLst>
          </p:cNvPr>
          <p:cNvGraphicFramePr>
            <a:graphicFrameLocks noGrp="1"/>
          </p:cNvGraphicFramePr>
          <p:nvPr/>
        </p:nvGraphicFramePr>
        <p:xfrm>
          <a:off x="563486" y="1958356"/>
          <a:ext cx="17135577" cy="7567635"/>
        </p:xfrm>
        <a:graphic>
          <a:graphicData uri="http://schemas.openxmlformats.org/drawingml/2006/table">
            <a:tbl>
              <a:tblPr>
                <a:tableStyleId>{37CE84F3-28C3-443E-9E96-99CF82512B78}</a:tableStyleId>
              </a:tblPr>
              <a:tblGrid>
                <a:gridCol w="2897412">
                  <a:extLst>
                    <a:ext uri="{9D8B030D-6E8A-4147-A177-3AD203B41FA5}">
                      <a16:colId xmlns:a16="http://schemas.microsoft.com/office/drawing/2014/main" val="4134102787"/>
                    </a:ext>
                  </a:extLst>
                </a:gridCol>
                <a:gridCol w="6158684">
                  <a:extLst>
                    <a:ext uri="{9D8B030D-6E8A-4147-A177-3AD203B41FA5}">
                      <a16:colId xmlns:a16="http://schemas.microsoft.com/office/drawing/2014/main" val="4142790026"/>
                    </a:ext>
                  </a:extLst>
                </a:gridCol>
                <a:gridCol w="8079481">
                  <a:extLst>
                    <a:ext uri="{9D8B030D-6E8A-4147-A177-3AD203B41FA5}">
                      <a16:colId xmlns:a16="http://schemas.microsoft.com/office/drawing/2014/main" val="2471529968"/>
                    </a:ext>
                  </a:extLst>
                </a:gridCol>
              </a:tblGrid>
              <a:tr h="613707">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en-US" sz="3200" b="0" i="0" u="none" strike="noStrike" cap="none" normalizeH="0" baseline="0" dirty="0">
                          <a:ln>
                            <a:noFill/>
                          </a:ln>
                          <a:solidFill>
                            <a:schemeClr val="bg1"/>
                          </a:solidFill>
                          <a:effectLst/>
                          <a:latin typeface="+mn-ea"/>
                          <a:ea typeface="+mn-ea"/>
                          <a:sym typeface="宋体" panose="02010600030101010101" pitchFamily="2" charset="-122"/>
                        </a:rPr>
                        <a:t>需求评估</a:t>
                      </a:r>
                      <a:endParaRPr kumimoji="0" lang="zh-CN" altLang="zh-CN" sz="3200" b="0" i="0" u="none" strike="noStrike" cap="none" normalizeH="0" baseline="0" dirty="0">
                        <a:ln>
                          <a:noFill/>
                        </a:ln>
                        <a:solidFill>
                          <a:schemeClr val="bg1"/>
                        </a:solidFill>
                        <a:effectLst/>
                        <a:latin typeface="+mn-ea"/>
                        <a:ea typeface="+mn-ea"/>
                        <a:sym typeface="宋体" panose="02010600030101010101" pitchFamily="2" charset="-122"/>
                      </a:endParaRPr>
                    </a:p>
                  </a:txBody>
                  <a:tcPr marL="0" marR="0" marT="0" marB="0" anchor="ctr" horzOverflow="overflow">
                    <a:solidFill>
                      <a:schemeClr val="accent2"/>
                    </a:solidFill>
                  </a:tcPr>
                </a:tc>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en-US" sz="3200" b="0" i="0" u="none" strike="noStrike" cap="none" normalizeH="0" baseline="0" dirty="0">
                          <a:ln>
                            <a:noFill/>
                          </a:ln>
                          <a:solidFill>
                            <a:schemeClr val="bg1"/>
                          </a:solidFill>
                          <a:effectLst/>
                          <a:latin typeface="+mn-ea"/>
                          <a:ea typeface="+mn-ea"/>
                          <a:sym typeface="宋体" panose="02010600030101010101" pitchFamily="2" charset="-122"/>
                        </a:rPr>
                        <a:t>评估项</a:t>
                      </a:r>
                      <a:endParaRPr kumimoji="0" lang="zh-CN" altLang="zh-CN" sz="3200" b="0" i="0" u="none" strike="noStrike" cap="none" normalizeH="0" baseline="0" dirty="0">
                        <a:ln>
                          <a:noFill/>
                        </a:ln>
                        <a:solidFill>
                          <a:schemeClr val="bg1"/>
                        </a:solidFill>
                        <a:effectLst/>
                        <a:latin typeface="+mn-ea"/>
                        <a:ea typeface="+mn-ea"/>
                        <a:sym typeface="宋体" panose="02010600030101010101" pitchFamily="2" charset="-122"/>
                      </a:endParaRPr>
                    </a:p>
                  </a:txBody>
                  <a:tcPr marL="0" marR="0" marT="0" marB="0" anchor="ctr" horzOverflow="overflow">
                    <a:solidFill>
                      <a:schemeClr val="accent2"/>
                    </a:solidFill>
                  </a:tcPr>
                </a:tc>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en-US" sz="3200" b="0" i="0" u="none" strike="noStrike" cap="none" normalizeH="0" baseline="0" dirty="0">
                          <a:ln>
                            <a:noFill/>
                          </a:ln>
                          <a:solidFill>
                            <a:schemeClr val="bg1"/>
                          </a:solidFill>
                          <a:effectLst/>
                          <a:latin typeface="+mn-ea"/>
                          <a:ea typeface="+mn-ea"/>
                          <a:sym typeface="宋体" panose="02010600030101010101" pitchFamily="2" charset="-122"/>
                        </a:rPr>
                        <a:t>方案输出</a:t>
                      </a:r>
                      <a:endParaRPr kumimoji="0" lang="zh-CN" altLang="zh-CN" sz="3200" b="0" i="0" u="none" strike="noStrike" cap="none" normalizeH="0" baseline="0" dirty="0">
                        <a:ln>
                          <a:noFill/>
                        </a:ln>
                        <a:solidFill>
                          <a:schemeClr val="bg1"/>
                        </a:solidFill>
                        <a:effectLst/>
                        <a:latin typeface="+mn-ea"/>
                        <a:ea typeface="+mn-ea"/>
                        <a:sym typeface="宋体" panose="02010600030101010101" pitchFamily="2" charset="-122"/>
                      </a:endParaRPr>
                    </a:p>
                  </a:txBody>
                  <a:tcPr marL="0" marR="0" marT="0" marB="0" anchor="ctr" horzOverflow="overflow">
                    <a:solidFill>
                      <a:schemeClr val="accent2"/>
                    </a:solidFill>
                  </a:tcPr>
                </a:tc>
                <a:extLst>
                  <a:ext uri="{0D108BD9-81ED-4DB2-BD59-A6C34878D82A}">
                    <a16:rowId xmlns:a16="http://schemas.microsoft.com/office/drawing/2014/main" val="1424760415"/>
                  </a:ext>
                </a:extLst>
              </a:tr>
              <a:tr h="553578">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en-US" sz="2400" u="none" strike="noStrike" cap="none" normalizeH="0" baseline="0" dirty="0">
                          <a:ln>
                            <a:noFill/>
                          </a:ln>
                          <a:effectLst/>
                          <a:latin typeface="+mn-ea"/>
                          <a:ea typeface="+mn-ea"/>
                          <a:sym typeface="宋体" panose="02010600030101010101" pitchFamily="2" charset="-122"/>
                        </a:rPr>
                        <a:t>路数</a:t>
                      </a:r>
                      <a:r>
                        <a:rPr kumimoji="0" lang="zh-CN" altLang="zh-CN" sz="2400" u="none" strike="noStrike" cap="none" normalizeH="0" baseline="0" dirty="0">
                          <a:ln>
                            <a:noFill/>
                          </a:ln>
                          <a:effectLst/>
                          <a:latin typeface="+mn-ea"/>
                          <a:ea typeface="+mn-ea"/>
                          <a:sym typeface="宋体" panose="02010600030101010101" pitchFamily="2" charset="-122"/>
                        </a:rPr>
                        <a:t>接入量</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en-US" sz="2400" u="none" strike="noStrike" cap="none" normalizeH="0" baseline="0" dirty="0">
                          <a:ln>
                            <a:noFill/>
                          </a:ln>
                          <a:effectLst/>
                          <a:latin typeface="+mn-ea"/>
                          <a:ea typeface="+mn-ea"/>
                          <a:sym typeface="宋体" panose="02010600030101010101" pitchFamily="2" charset="-122"/>
                        </a:rPr>
                        <a:t>接入摄像头、抓拍机等路数</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zh-CN" sz="2400" u="none" strike="noStrike" cap="none" normalizeH="0" baseline="0" dirty="0">
                          <a:ln>
                            <a:noFill/>
                          </a:ln>
                          <a:effectLst/>
                          <a:latin typeface="+mn-ea"/>
                          <a:ea typeface="+mn-ea"/>
                          <a:sym typeface="宋体" panose="02010600030101010101" pitchFamily="2" charset="-122"/>
                        </a:rPr>
                        <a:t>接入按照每秒峰值评估</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extLst>
                  <a:ext uri="{0D108BD9-81ED-4DB2-BD59-A6C34878D82A}">
                    <a16:rowId xmlns:a16="http://schemas.microsoft.com/office/drawing/2014/main" val="363392147"/>
                  </a:ext>
                </a:extLst>
              </a:tr>
              <a:tr h="531767">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zh-CN" sz="2400" u="none" strike="noStrike" cap="none" normalizeH="0" baseline="0" dirty="0">
                          <a:ln>
                            <a:noFill/>
                          </a:ln>
                          <a:effectLst/>
                          <a:latin typeface="+mn-ea"/>
                          <a:ea typeface="+mn-ea"/>
                          <a:sym typeface="宋体" panose="02010600030101010101" pitchFamily="2" charset="-122"/>
                        </a:rPr>
                        <a:t>数据接入方式</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zh-CN" sz="2400" u="none" strike="noStrike" cap="none" normalizeH="0" baseline="0" dirty="0">
                          <a:ln>
                            <a:noFill/>
                          </a:ln>
                          <a:effectLst/>
                          <a:latin typeface="+mn-ea"/>
                          <a:ea typeface="+mn-ea"/>
                          <a:sym typeface="宋体" panose="02010600030101010101" pitchFamily="2" charset="-122"/>
                        </a:rPr>
                        <a:t>文件推送/kafka</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zh-CN" sz="2400" u="none" strike="noStrike" cap="none" normalizeH="0" baseline="0" dirty="0">
                          <a:ln>
                            <a:noFill/>
                          </a:ln>
                          <a:effectLst/>
                          <a:latin typeface="+mn-ea"/>
                          <a:ea typeface="+mn-ea"/>
                          <a:sym typeface="宋体" panose="02010600030101010101" pitchFamily="2" charset="-122"/>
                        </a:rPr>
                        <a:t> </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extLst>
                  <a:ext uri="{0D108BD9-81ED-4DB2-BD59-A6C34878D82A}">
                    <a16:rowId xmlns:a16="http://schemas.microsoft.com/office/drawing/2014/main" val="1406353764"/>
                  </a:ext>
                </a:extLst>
              </a:tr>
              <a:tr h="1023683">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zh-CN" sz="2400" u="none" strike="noStrike" cap="none" normalizeH="0" baseline="0" dirty="0">
                          <a:ln>
                            <a:noFill/>
                          </a:ln>
                          <a:effectLst/>
                          <a:latin typeface="+mn-ea"/>
                          <a:ea typeface="+mn-ea"/>
                          <a:sym typeface="宋体" panose="02010600030101010101" pitchFamily="2" charset="-122"/>
                        </a:rPr>
                        <a:t>数据存储量</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en-US" sz="2400" u="none" strike="noStrike" cap="none" normalizeH="0" baseline="0" dirty="0">
                          <a:ln>
                            <a:noFill/>
                          </a:ln>
                          <a:effectLst/>
                          <a:latin typeface="+mn-ea"/>
                          <a:ea typeface="+mn-ea"/>
                          <a:sym typeface="宋体" panose="02010600030101010101" pitchFamily="2" charset="-122"/>
                        </a:rPr>
                        <a:t>集群总的存储空间的评估</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zh-CN" sz="2400" u="none" strike="noStrike" cap="none" normalizeH="0" baseline="0" dirty="0">
                          <a:ln>
                            <a:noFill/>
                          </a:ln>
                          <a:effectLst/>
                          <a:latin typeface="+mn-ea"/>
                          <a:ea typeface="+mn-ea"/>
                          <a:sym typeface="宋体" panose="02010600030101010101" pitchFamily="2" charset="-122"/>
                        </a:rPr>
                        <a:t>按照单</a:t>
                      </a:r>
                      <a:r>
                        <a:rPr kumimoji="0" lang="zh-CN" altLang="en-US" sz="2400" u="none" strike="noStrike" cap="none" normalizeH="0" baseline="0" dirty="0">
                          <a:ln>
                            <a:noFill/>
                          </a:ln>
                          <a:effectLst/>
                          <a:latin typeface="+mn-ea"/>
                          <a:ea typeface="+mn-ea"/>
                          <a:sym typeface="宋体" panose="02010600030101010101" pitchFamily="2" charset="-122"/>
                        </a:rPr>
                        <a:t>路峰值非结构化和结构化数据</a:t>
                      </a:r>
                      <a:r>
                        <a:rPr kumimoji="0" lang="zh-CN" altLang="zh-CN" sz="2400" u="none" strike="noStrike" cap="none" normalizeH="0" baseline="0" dirty="0">
                          <a:ln>
                            <a:noFill/>
                          </a:ln>
                          <a:effectLst/>
                          <a:latin typeface="+mn-ea"/>
                          <a:ea typeface="+mn-ea"/>
                          <a:sym typeface="宋体" panose="02010600030101010101" pitchFamily="2" charset="-122"/>
                        </a:rPr>
                        <a:t>存储容量单元评估</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extLst>
                  <a:ext uri="{0D108BD9-81ED-4DB2-BD59-A6C34878D82A}">
                    <a16:rowId xmlns:a16="http://schemas.microsoft.com/office/drawing/2014/main" val="3815338668"/>
                  </a:ext>
                </a:extLst>
              </a:tr>
              <a:tr h="517003">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zh-CN" sz="2400" u="none" strike="noStrike" cap="none" normalizeH="0" baseline="0" dirty="0">
                          <a:ln>
                            <a:noFill/>
                          </a:ln>
                          <a:effectLst/>
                          <a:latin typeface="+mn-ea"/>
                          <a:ea typeface="+mn-ea"/>
                          <a:sym typeface="宋体" panose="02010600030101010101" pitchFamily="2" charset="-122"/>
                        </a:rPr>
                        <a:t>数据存储生命周期</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zh-CN" sz="2400" u="none" strike="noStrike" cap="none" normalizeH="0" baseline="0" dirty="0">
                          <a:ln>
                            <a:noFill/>
                          </a:ln>
                          <a:effectLst/>
                          <a:latin typeface="+mn-ea"/>
                          <a:ea typeface="+mn-ea"/>
                          <a:sym typeface="宋体" panose="02010600030101010101" pitchFamily="2" charset="-122"/>
                        </a:rPr>
                        <a:t>天/月/年</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zh-CN" sz="2400" u="none" strike="noStrike" cap="none" normalizeH="0" baseline="0" dirty="0">
                          <a:ln>
                            <a:noFill/>
                          </a:ln>
                          <a:effectLst/>
                          <a:latin typeface="+mn-ea"/>
                          <a:ea typeface="+mn-ea"/>
                          <a:sym typeface="宋体" panose="02010600030101010101" pitchFamily="2" charset="-122"/>
                        </a:rPr>
                        <a:t> </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extLst>
                  <a:ext uri="{0D108BD9-81ED-4DB2-BD59-A6C34878D82A}">
                    <a16:rowId xmlns:a16="http://schemas.microsoft.com/office/drawing/2014/main" val="2949824623"/>
                  </a:ext>
                </a:extLst>
              </a:tr>
              <a:tr h="517003">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zh-CN" sz="2400" u="none" strike="noStrike" cap="none" normalizeH="0" baseline="0" dirty="0">
                          <a:ln>
                            <a:noFill/>
                          </a:ln>
                          <a:effectLst/>
                          <a:latin typeface="+mn-ea"/>
                          <a:ea typeface="+mn-ea"/>
                          <a:sym typeface="宋体" panose="02010600030101010101" pitchFamily="2" charset="-122"/>
                        </a:rPr>
                        <a:t>数据存储类型</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en-US" sz="2400" u="none" strike="noStrike" cap="none" normalizeH="0" baseline="0" dirty="0">
                          <a:ln>
                            <a:noFill/>
                          </a:ln>
                          <a:effectLst/>
                          <a:latin typeface="+mn-ea"/>
                          <a:ea typeface="+mn-ea"/>
                          <a:sym typeface="宋体" panose="02010600030101010101" pitchFamily="2" charset="-122"/>
                        </a:rPr>
                        <a:t>结构化</a:t>
                      </a:r>
                      <a:r>
                        <a:rPr kumimoji="0" lang="en-US" altLang="zh-CN" sz="2400" u="none" strike="noStrike" cap="none" normalizeH="0" baseline="0" dirty="0">
                          <a:ln>
                            <a:noFill/>
                          </a:ln>
                          <a:effectLst/>
                          <a:latin typeface="+mn-ea"/>
                          <a:ea typeface="+mn-ea"/>
                          <a:sym typeface="宋体" panose="02010600030101010101" pitchFamily="2" charset="-122"/>
                        </a:rPr>
                        <a:t>(</a:t>
                      </a:r>
                      <a:r>
                        <a:rPr kumimoji="0" lang="en-US" altLang="zh-CN" sz="2400" u="none" strike="noStrike" cap="none" normalizeH="0" baseline="0" dirty="0" err="1">
                          <a:ln>
                            <a:noFill/>
                          </a:ln>
                          <a:effectLst/>
                          <a:latin typeface="+mn-ea"/>
                          <a:ea typeface="+mn-ea"/>
                          <a:sym typeface="宋体" panose="02010600030101010101" pitchFamily="2" charset="-122"/>
                        </a:rPr>
                        <a:t>mysql</a:t>
                      </a:r>
                      <a:r>
                        <a:rPr kumimoji="0" lang="en-US" altLang="zh-CN" sz="2400" u="none" strike="noStrike" cap="none" normalizeH="0" baseline="0" dirty="0">
                          <a:ln>
                            <a:noFill/>
                          </a:ln>
                          <a:effectLst/>
                          <a:latin typeface="+mn-ea"/>
                          <a:ea typeface="+mn-ea"/>
                          <a:sym typeface="宋体" panose="02010600030101010101" pitchFamily="2" charset="-122"/>
                        </a:rPr>
                        <a:t>)</a:t>
                      </a:r>
                      <a:r>
                        <a:rPr kumimoji="0" lang="zh-CN" altLang="zh-CN" sz="2400" u="none" strike="noStrike" cap="none" normalizeH="0" baseline="0" dirty="0">
                          <a:ln>
                            <a:noFill/>
                          </a:ln>
                          <a:effectLst/>
                          <a:latin typeface="+mn-ea"/>
                          <a:ea typeface="+mn-ea"/>
                          <a:sym typeface="宋体" panose="02010600030101010101" pitchFamily="2" charset="-122"/>
                        </a:rPr>
                        <a:t>/</a:t>
                      </a:r>
                      <a:r>
                        <a:rPr kumimoji="0" lang="zh-CN" altLang="en-US" sz="2400" u="none" strike="noStrike" cap="none" normalizeH="0" baseline="0" dirty="0">
                          <a:ln>
                            <a:noFill/>
                          </a:ln>
                          <a:effectLst/>
                          <a:latin typeface="+mn-ea"/>
                          <a:ea typeface="+mn-ea"/>
                          <a:sym typeface="宋体" panose="02010600030101010101" pitchFamily="2" charset="-122"/>
                        </a:rPr>
                        <a:t>非结构化</a:t>
                      </a:r>
                      <a:r>
                        <a:rPr kumimoji="0" lang="en-US" altLang="zh-CN" sz="2400" u="none" strike="noStrike" cap="none" normalizeH="0" baseline="0" dirty="0">
                          <a:ln>
                            <a:noFill/>
                          </a:ln>
                          <a:effectLst/>
                          <a:latin typeface="+mn-ea"/>
                          <a:ea typeface="+mn-ea"/>
                          <a:sym typeface="宋体" panose="02010600030101010101" pitchFamily="2" charset="-122"/>
                        </a:rPr>
                        <a:t>(cos</a:t>
                      </a:r>
                      <a:r>
                        <a:rPr kumimoji="0" lang="zh-CN" altLang="en-US" sz="2400" u="none" strike="noStrike" cap="none" normalizeH="0" baseline="0" dirty="0">
                          <a:ln>
                            <a:noFill/>
                          </a:ln>
                          <a:effectLst/>
                          <a:latin typeface="+mn-ea"/>
                          <a:ea typeface="+mn-ea"/>
                          <a:sym typeface="宋体" panose="02010600030101010101" pitchFamily="2" charset="-122"/>
                        </a:rPr>
                        <a:t>、</a:t>
                      </a:r>
                      <a:r>
                        <a:rPr kumimoji="0" lang="en-US" altLang="zh-CN" sz="2400" u="none" strike="noStrike" cap="none" normalizeH="0" baseline="0" dirty="0" err="1">
                          <a:ln>
                            <a:noFill/>
                          </a:ln>
                          <a:effectLst/>
                          <a:latin typeface="+mn-ea"/>
                          <a:ea typeface="+mn-ea"/>
                          <a:sym typeface="宋体" panose="02010600030101010101" pitchFamily="2" charset="-122"/>
                        </a:rPr>
                        <a:t>ceph</a:t>
                      </a:r>
                      <a:r>
                        <a:rPr kumimoji="0" lang="zh-CN" altLang="zh-CN" sz="2400" u="none" strike="noStrike" cap="none" normalizeH="0" baseline="0" dirty="0">
                          <a:ln>
                            <a:noFill/>
                          </a:ln>
                          <a:effectLst/>
                          <a:latin typeface="+mn-ea"/>
                          <a:ea typeface="+mn-ea"/>
                          <a:sym typeface="宋体" panose="02010600030101010101" pitchFamily="2" charset="-122"/>
                        </a:rPr>
                        <a:t>等</a:t>
                      </a:r>
                      <a:r>
                        <a:rPr kumimoji="0" lang="en-US" altLang="zh-CN" sz="2400" u="none" strike="noStrike" cap="none" normalizeH="0" baseline="0" dirty="0">
                          <a:ln>
                            <a:noFill/>
                          </a:ln>
                          <a:effectLst/>
                          <a:latin typeface="+mn-ea"/>
                          <a:ea typeface="+mn-ea"/>
                          <a:sym typeface="宋体" panose="02010600030101010101" pitchFamily="2" charset="-122"/>
                        </a:rPr>
                        <a:t>)</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zh-CN" sz="2400" u="none" strike="noStrike" cap="none" normalizeH="0" baseline="0" dirty="0">
                          <a:ln>
                            <a:noFill/>
                          </a:ln>
                          <a:effectLst/>
                          <a:latin typeface="+mn-ea"/>
                          <a:ea typeface="+mn-ea"/>
                          <a:sym typeface="宋体" panose="02010600030101010101" pitchFamily="2" charset="-122"/>
                        </a:rPr>
                        <a:t> </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extLst>
                  <a:ext uri="{0D108BD9-81ED-4DB2-BD59-A6C34878D82A}">
                    <a16:rowId xmlns:a16="http://schemas.microsoft.com/office/drawing/2014/main" val="1395186282"/>
                  </a:ext>
                </a:extLst>
              </a:tr>
              <a:tr h="517003">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zh-CN" sz="2400" u="none" strike="noStrike" cap="none" normalizeH="0" baseline="0" dirty="0">
                          <a:ln>
                            <a:noFill/>
                          </a:ln>
                          <a:effectLst/>
                          <a:latin typeface="+mn-ea"/>
                          <a:ea typeface="+mn-ea"/>
                          <a:sym typeface="宋体" panose="02010600030101010101" pitchFamily="2" charset="-122"/>
                        </a:rPr>
                        <a:t>数据处理类型</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zh-CN" sz="2400" u="none" strike="noStrike" cap="none" normalizeH="0" baseline="0" dirty="0">
                          <a:ln>
                            <a:noFill/>
                          </a:ln>
                          <a:effectLst/>
                          <a:latin typeface="+mn-ea"/>
                          <a:ea typeface="+mn-ea"/>
                          <a:sym typeface="宋体" panose="02010600030101010101" pitchFamily="2" charset="-122"/>
                        </a:rPr>
                        <a:t>实时计算</a:t>
                      </a:r>
                      <a:r>
                        <a:rPr kumimoji="0" lang="zh-CN" altLang="en-US" sz="2400" u="none" strike="noStrike" cap="none" normalizeH="0" baseline="0" dirty="0">
                          <a:ln>
                            <a:noFill/>
                          </a:ln>
                          <a:effectLst/>
                          <a:latin typeface="+mn-ea"/>
                          <a:ea typeface="+mn-ea"/>
                          <a:sym typeface="宋体" panose="02010600030101010101" pitchFamily="2" charset="-122"/>
                        </a:rPr>
                        <a:t>、离线视频计算等</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zh-CN" sz="2400" u="none" strike="noStrike" cap="none" normalizeH="0" baseline="0" dirty="0">
                          <a:ln>
                            <a:noFill/>
                          </a:ln>
                          <a:effectLst/>
                          <a:latin typeface="+mn-ea"/>
                          <a:ea typeface="+mn-ea"/>
                          <a:sym typeface="宋体" panose="02010600030101010101" pitchFamily="2" charset="-122"/>
                        </a:rPr>
                        <a:t> </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extLst>
                  <a:ext uri="{0D108BD9-81ED-4DB2-BD59-A6C34878D82A}">
                    <a16:rowId xmlns:a16="http://schemas.microsoft.com/office/drawing/2014/main" val="1912105672"/>
                  </a:ext>
                </a:extLst>
              </a:tr>
              <a:tr h="512639">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zh-CN" sz="2400" u="none" strike="noStrike" cap="none" normalizeH="0" baseline="0" dirty="0">
                          <a:ln>
                            <a:noFill/>
                          </a:ln>
                          <a:effectLst/>
                          <a:latin typeface="+mn-ea"/>
                          <a:ea typeface="+mn-ea"/>
                          <a:sym typeface="宋体" panose="02010600030101010101" pitchFamily="2" charset="-122"/>
                        </a:rPr>
                        <a:t>数据处理涉及组件</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zh-CN" sz="2400" u="none" strike="noStrike" cap="none" normalizeH="0" baseline="0" dirty="0">
                          <a:ln>
                            <a:noFill/>
                          </a:ln>
                          <a:effectLst/>
                          <a:latin typeface="+mn-ea"/>
                          <a:ea typeface="+mn-ea"/>
                          <a:sym typeface="宋体" panose="02010600030101010101" pitchFamily="2" charset="-122"/>
                        </a:rPr>
                        <a:t>比如Kafka、</a:t>
                      </a:r>
                      <a:r>
                        <a:rPr kumimoji="0" lang="en-US" altLang="zh-CN" sz="2400" u="none" strike="noStrike" cap="none" normalizeH="0" baseline="0" dirty="0" err="1">
                          <a:ln>
                            <a:noFill/>
                          </a:ln>
                          <a:effectLst/>
                          <a:latin typeface="+mn-ea"/>
                          <a:ea typeface="+mn-ea"/>
                          <a:sym typeface="宋体" panose="02010600030101010101" pitchFamily="2" charset="-122"/>
                        </a:rPr>
                        <a:t>mysql</a:t>
                      </a:r>
                      <a:r>
                        <a:rPr kumimoji="0" lang="zh-CN" altLang="en-US" sz="2400" u="none" strike="noStrike" cap="none" normalizeH="0" baseline="0" dirty="0">
                          <a:ln>
                            <a:noFill/>
                          </a:ln>
                          <a:effectLst/>
                          <a:latin typeface="+mn-ea"/>
                          <a:ea typeface="+mn-ea"/>
                          <a:sym typeface="宋体" panose="02010600030101010101" pitchFamily="2" charset="-122"/>
                        </a:rPr>
                        <a:t>等</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zh-CN" sz="2400" u="none" strike="noStrike" cap="none" normalizeH="0" baseline="0" dirty="0">
                          <a:ln>
                            <a:noFill/>
                          </a:ln>
                          <a:effectLst/>
                          <a:latin typeface="+mn-ea"/>
                          <a:ea typeface="+mn-ea"/>
                          <a:sym typeface="宋体" panose="02010600030101010101" pitchFamily="2" charset="-122"/>
                        </a:rPr>
                        <a:t>完整的组件列表可以参考</a:t>
                      </a:r>
                      <a:r>
                        <a:rPr kumimoji="0" lang="zh-CN" altLang="en-US" sz="2400" u="none" strike="noStrike" cap="none" normalizeH="0" baseline="0" dirty="0">
                          <a:ln>
                            <a:noFill/>
                          </a:ln>
                          <a:effectLst/>
                          <a:latin typeface="+mn-ea"/>
                          <a:ea typeface="+mn-ea"/>
                          <a:sym typeface="宋体" panose="02010600030101010101" pitchFamily="2" charset="-122"/>
                        </a:rPr>
                        <a:t>云智天枢</a:t>
                      </a:r>
                      <a:r>
                        <a:rPr kumimoji="0" lang="zh-CN" altLang="zh-CN" sz="2400" u="none" strike="noStrike" cap="none" normalizeH="0" baseline="0" dirty="0">
                          <a:ln>
                            <a:noFill/>
                          </a:ln>
                          <a:effectLst/>
                          <a:latin typeface="+mn-ea"/>
                          <a:ea typeface="+mn-ea"/>
                          <a:sym typeface="宋体" panose="02010600030101010101" pitchFamily="2" charset="-122"/>
                        </a:rPr>
                        <a:t>组件说明</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extLst>
                  <a:ext uri="{0D108BD9-81ED-4DB2-BD59-A6C34878D82A}">
                    <a16:rowId xmlns:a16="http://schemas.microsoft.com/office/drawing/2014/main" val="160430830"/>
                  </a:ext>
                </a:extLst>
              </a:tr>
              <a:tr h="1084980">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zh-CN" sz="2400" u="none" strike="noStrike" cap="none" normalizeH="0" baseline="0" dirty="0">
                          <a:ln>
                            <a:noFill/>
                          </a:ln>
                          <a:effectLst/>
                          <a:latin typeface="+mn-ea"/>
                          <a:ea typeface="+mn-ea"/>
                          <a:sym typeface="宋体" panose="02010600030101010101" pitchFamily="2" charset="-122"/>
                        </a:rPr>
                        <a:t>数据计算量预估</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zh-CN" sz="2400" u="none" strike="noStrike" cap="none" normalizeH="0" baseline="0" dirty="0">
                          <a:ln>
                            <a:noFill/>
                          </a:ln>
                          <a:effectLst/>
                          <a:latin typeface="+mn-ea"/>
                          <a:ea typeface="+mn-ea"/>
                          <a:sym typeface="宋体" panose="02010600030101010101" pitchFamily="2" charset="-122"/>
                        </a:rPr>
                        <a:t>需要多少</a:t>
                      </a:r>
                      <a:r>
                        <a:rPr kumimoji="0" lang="en-US" altLang="zh-CN" sz="2400" u="none" strike="noStrike" cap="none" normalizeH="0" baseline="0" dirty="0" err="1">
                          <a:ln>
                            <a:noFill/>
                          </a:ln>
                          <a:effectLst/>
                          <a:latin typeface="+mn-ea"/>
                          <a:ea typeface="+mn-ea"/>
                          <a:sym typeface="宋体" panose="02010600030101010101" pitchFamily="2" charset="-122"/>
                        </a:rPr>
                        <a:t>cpu</a:t>
                      </a:r>
                      <a:r>
                        <a:rPr kumimoji="0" lang="zh-CN" altLang="en-US" sz="2400" u="none" strike="noStrike" cap="none" normalizeH="0" baseline="0" dirty="0">
                          <a:ln>
                            <a:noFill/>
                          </a:ln>
                          <a:effectLst/>
                          <a:latin typeface="+mn-ea"/>
                          <a:ea typeface="+mn-ea"/>
                          <a:sym typeface="宋体" panose="02010600030101010101" pitchFamily="2" charset="-122"/>
                        </a:rPr>
                        <a:t>、</a:t>
                      </a:r>
                      <a:r>
                        <a:rPr kumimoji="0" lang="en-US" altLang="zh-CN" sz="2400" u="none" strike="noStrike" cap="none" normalizeH="0" baseline="0" dirty="0" err="1">
                          <a:ln>
                            <a:noFill/>
                          </a:ln>
                          <a:effectLst/>
                          <a:latin typeface="+mn-ea"/>
                          <a:ea typeface="+mn-ea"/>
                          <a:sym typeface="宋体" panose="02010600030101010101" pitchFamily="2" charset="-122"/>
                        </a:rPr>
                        <a:t>gpu</a:t>
                      </a:r>
                      <a:r>
                        <a:rPr kumimoji="0" lang="zh-CN" altLang="zh-CN" sz="2400" u="none" strike="noStrike" cap="none" normalizeH="0" baseline="0" dirty="0">
                          <a:ln>
                            <a:noFill/>
                          </a:ln>
                          <a:effectLst/>
                          <a:latin typeface="+mn-ea"/>
                          <a:ea typeface="+mn-ea"/>
                          <a:sym typeface="宋体" panose="02010600030101010101" pitchFamily="2" charset="-122"/>
                        </a:rPr>
                        <a:t>计算单元</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zh-CN" sz="2400" u="none" strike="noStrike" cap="none" normalizeH="0" baseline="0" dirty="0">
                          <a:ln>
                            <a:noFill/>
                          </a:ln>
                          <a:effectLst/>
                          <a:latin typeface="+mn-ea"/>
                          <a:ea typeface="+mn-ea"/>
                          <a:sym typeface="宋体" panose="02010600030101010101" pitchFamily="2" charset="-122"/>
                        </a:rPr>
                        <a:t>按照</a:t>
                      </a:r>
                      <a:r>
                        <a:rPr kumimoji="0" lang="zh-CN" altLang="en-US" sz="2400" u="none" strike="noStrike" kern="1200" cap="none" normalizeH="0" baseline="0" dirty="0">
                          <a:ln>
                            <a:noFill/>
                          </a:ln>
                          <a:effectLst/>
                          <a:latin typeface="+mn-ea"/>
                          <a:ea typeface="+mn-ea"/>
                          <a:sym typeface="宋体" panose="02010600030101010101" pitchFamily="2" charset="-122"/>
                        </a:rPr>
                        <a:t>路数及</a:t>
                      </a:r>
                      <a:r>
                        <a:rPr kumimoji="0" lang="zh-CN" altLang="en-US" sz="2400" u="none" strike="noStrike" cap="none" normalizeH="0" baseline="0" dirty="0">
                          <a:ln>
                            <a:noFill/>
                          </a:ln>
                          <a:effectLst/>
                          <a:latin typeface="+mn-ea"/>
                          <a:ea typeface="+mn-ea"/>
                          <a:sym typeface="宋体" panose="02010600030101010101" pitchFamily="2" charset="-122"/>
                        </a:rPr>
                        <a:t>算法服务处理能力（如人体识别：</a:t>
                      </a:r>
                      <a:r>
                        <a:rPr kumimoji="0" lang="en-US" altLang="zh-CN" sz="2400" u="none" strike="noStrike" cap="none" normalizeH="0" baseline="0" dirty="0">
                          <a:ln>
                            <a:noFill/>
                          </a:ln>
                          <a:effectLst/>
                          <a:latin typeface="+mn-ea"/>
                          <a:ea typeface="+mn-ea"/>
                          <a:sym typeface="宋体" panose="02010600030101010101" pitchFamily="2" charset="-122"/>
                        </a:rPr>
                        <a:t>2</a:t>
                      </a:r>
                      <a:r>
                        <a:rPr kumimoji="0" lang="zh-CN" altLang="en-US" sz="2400" u="none" strike="noStrike" cap="none" normalizeH="0" baseline="0" dirty="0">
                          <a:ln>
                            <a:noFill/>
                          </a:ln>
                          <a:effectLst/>
                          <a:latin typeface="+mn-ea"/>
                          <a:ea typeface="+mn-ea"/>
                          <a:sym typeface="宋体" panose="02010600030101010101" pitchFamily="2" charset="-122"/>
                        </a:rPr>
                        <a:t>张卡</a:t>
                      </a:r>
                      <a:r>
                        <a:rPr kumimoji="0" lang="en-US" altLang="zh-CN" sz="2400" u="none" strike="noStrike" cap="none" normalizeH="0" baseline="0" dirty="0">
                          <a:ln>
                            <a:noFill/>
                          </a:ln>
                          <a:effectLst/>
                          <a:latin typeface="+mn-ea"/>
                          <a:ea typeface="+mn-ea"/>
                          <a:sym typeface="宋体" panose="02010600030101010101" pitchFamily="2" charset="-122"/>
                        </a:rPr>
                        <a:t>40</a:t>
                      </a:r>
                      <a:r>
                        <a:rPr kumimoji="0" lang="zh-CN" altLang="en-US" sz="2400" u="none" strike="noStrike" cap="none" normalizeH="0" baseline="0" dirty="0">
                          <a:ln>
                            <a:noFill/>
                          </a:ln>
                          <a:effectLst/>
                          <a:latin typeface="+mn-ea"/>
                          <a:ea typeface="+mn-ea"/>
                          <a:sym typeface="宋体" panose="02010600030101010101" pitchFamily="2" charset="-122"/>
                        </a:rPr>
                        <a:t>路）</a:t>
                      </a:r>
                      <a:r>
                        <a:rPr kumimoji="0" lang="zh-CN" altLang="zh-CN" sz="2400" u="none" strike="noStrike" cap="none" normalizeH="0" baseline="0" dirty="0">
                          <a:ln>
                            <a:noFill/>
                          </a:ln>
                          <a:effectLst/>
                          <a:latin typeface="+mn-ea"/>
                          <a:ea typeface="+mn-ea"/>
                          <a:sym typeface="宋体" panose="02010600030101010101" pitchFamily="2" charset="-122"/>
                        </a:rPr>
                        <a:t>的计算单元评估</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extLst>
                  <a:ext uri="{0D108BD9-81ED-4DB2-BD59-A6C34878D82A}">
                    <a16:rowId xmlns:a16="http://schemas.microsoft.com/office/drawing/2014/main" val="3419793303"/>
                  </a:ext>
                </a:extLst>
              </a:tr>
              <a:tr h="1037391">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en-US" sz="2400" u="none" strike="noStrike" cap="none" normalizeH="0" baseline="0" dirty="0">
                          <a:ln>
                            <a:noFill/>
                          </a:ln>
                          <a:effectLst/>
                          <a:latin typeface="+mn-ea"/>
                          <a:ea typeface="+mn-ea"/>
                          <a:sym typeface="宋体" panose="02010600030101010101" pitchFamily="2" charset="-122"/>
                        </a:rPr>
                        <a:t>结构化数据输出</a:t>
                      </a:r>
                      <a:r>
                        <a:rPr kumimoji="0" lang="zh-CN" altLang="zh-CN" sz="2400" u="none" strike="noStrike" cap="none" normalizeH="0" baseline="0" dirty="0">
                          <a:ln>
                            <a:noFill/>
                          </a:ln>
                          <a:effectLst/>
                          <a:latin typeface="+mn-ea"/>
                          <a:ea typeface="+mn-ea"/>
                          <a:sym typeface="宋体" panose="02010600030101010101" pitchFamily="2" charset="-122"/>
                        </a:rPr>
                        <a:t>方式</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en-US" sz="2400" u="none" strike="noStrike" cap="none" normalizeH="0" baseline="0" dirty="0">
                          <a:ln>
                            <a:noFill/>
                          </a:ln>
                          <a:effectLst/>
                          <a:latin typeface="+mn-ea"/>
                          <a:ea typeface="+mn-ea"/>
                          <a:sym typeface="宋体" panose="02010600030101010101" pitchFamily="2" charset="-122"/>
                        </a:rPr>
                        <a:t>输出到</a:t>
                      </a:r>
                      <a:r>
                        <a:rPr kumimoji="0" lang="en-US" altLang="zh-CN" sz="2400" u="none" strike="noStrike" cap="none" normalizeH="0" baseline="0" dirty="0" err="1">
                          <a:ln>
                            <a:noFill/>
                          </a:ln>
                          <a:effectLst/>
                          <a:latin typeface="+mn-ea"/>
                          <a:ea typeface="+mn-ea"/>
                          <a:sym typeface="宋体" panose="02010600030101010101" pitchFamily="2" charset="-122"/>
                        </a:rPr>
                        <a:t>mysql</a:t>
                      </a:r>
                      <a:r>
                        <a:rPr kumimoji="0" lang="zh-CN" altLang="zh-CN" sz="2400" u="none" strike="noStrike" cap="none" normalizeH="0" baseline="0" dirty="0">
                          <a:ln>
                            <a:noFill/>
                          </a:ln>
                          <a:effectLst/>
                          <a:latin typeface="+mn-ea"/>
                          <a:ea typeface="+mn-ea"/>
                          <a:sym typeface="宋体" panose="02010600030101010101" pitchFamily="2" charset="-122"/>
                        </a:rPr>
                        <a:t>/Kafka</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tc>
                  <a:txBody>
                    <a:bodyPr/>
                    <a:lstStyle>
                      <a:lvl1pPr defTabSz="0">
                        <a:lnSpc>
                          <a:spcPct val="90000"/>
                        </a:lnSpc>
                        <a:spcBef>
                          <a:spcPts val="1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defTabSz="0">
                        <a:lnSpc>
                          <a:spcPct val="90000"/>
                        </a:lnSpc>
                        <a:spcBef>
                          <a:spcPts val="5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defTabSz="0">
                        <a:lnSpc>
                          <a:spcPct val="90000"/>
                        </a:lnSpc>
                        <a:spcBef>
                          <a:spcPts val="5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defTabSz="0">
                        <a:lnSpc>
                          <a:spcPct val="90000"/>
                        </a:lnSpc>
                        <a:spcBef>
                          <a:spcPts val="500"/>
                        </a:spcBef>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defTabSz="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zh-CN" sz="2400" u="none" strike="noStrike" cap="none" normalizeH="0" baseline="0" dirty="0">
                          <a:ln>
                            <a:noFill/>
                          </a:ln>
                          <a:effectLst/>
                          <a:latin typeface="+mn-ea"/>
                          <a:ea typeface="+mn-ea"/>
                          <a:sym typeface="宋体" panose="02010600030101010101" pitchFamily="2" charset="-122"/>
                        </a:rPr>
                        <a:t> </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extLst>
                  <a:ext uri="{0D108BD9-81ED-4DB2-BD59-A6C34878D82A}">
                    <a16:rowId xmlns:a16="http://schemas.microsoft.com/office/drawing/2014/main" val="652695762"/>
                  </a:ext>
                </a:extLst>
              </a:tr>
              <a:tr h="615426">
                <a:tc>
                  <a:txBody>
                    <a:body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defRPr/>
                      </a:pPr>
                      <a:r>
                        <a:rPr kumimoji="0" lang="zh-CN" altLang="zh-CN" sz="2400" u="none" strike="noStrike" cap="none" normalizeH="0" baseline="0" dirty="0">
                          <a:ln>
                            <a:noFill/>
                          </a:ln>
                          <a:solidFill>
                            <a:schemeClr val="tx1"/>
                          </a:solidFill>
                          <a:effectLst/>
                          <a:latin typeface="+mn-ea"/>
                          <a:ea typeface="+mn-ea"/>
                          <a:sym typeface="宋体" panose="02010600030101010101" pitchFamily="2" charset="-122"/>
                        </a:rPr>
                        <a:t>数据应用访问方式</a:t>
                      </a:r>
                    </a:p>
                  </a:txBody>
                  <a:tcPr marL="0" marR="0" marT="0" marB="0" anchor="ctr" horzOverflow="overflow">
                    <a:solidFill>
                      <a:srgbClr val="E7EFEC"/>
                    </a:solidFill>
                  </a:tcPr>
                </a:tc>
                <a:tc>
                  <a:txBody>
                    <a:body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defRPr/>
                      </a:pPr>
                      <a:r>
                        <a:rPr kumimoji="0" lang="en-US" altLang="zh-CN" sz="2400" u="none" strike="noStrike" cap="none" normalizeH="0" baseline="0" dirty="0">
                          <a:ln>
                            <a:noFill/>
                          </a:ln>
                          <a:solidFill>
                            <a:schemeClr val="tx1"/>
                          </a:solidFill>
                          <a:effectLst/>
                          <a:latin typeface="+mn-ea"/>
                          <a:ea typeface="+mn-ea"/>
                          <a:sym typeface="宋体" panose="02010600030101010101" pitchFamily="2" charset="-122"/>
                        </a:rPr>
                        <a:t>API</a:t>
                      </a:r>
                      <a:r>
                        <a:rPr kumimoji="0" lang="zh-CN" altLang="en-US" sz="2400" u="none" strike="noStrike" cap="none" normalizeH="0" baseline="0" dirty="0">
                          <a:ln>
                            <a:noFill/>
                          </a:ln>
                          <a:solidFill>
                            <a:schemeClr val="tx1"/>
                          </a:solidFill>
                          <a:effectLst/>
                          <a:latin typeface="+mn-ea"/>
                          <a:ea typeface="+mn-ea"/>
                          <a:sym typeface="宋体" panose="02010600030101010101" pitchFamily="2" charset="-122"/>
                        </a:rPr>
                        <a:t>网关</a:t>
                      </a:r>
                      <a:r>
                        <a:rPr kumimoji="0" lang="en-US" altLang="zh-CN" sz="2400" u="none" strike="noStrike" cap="none" normalizeH="0" baseline="0" dirty="0">
                          <a:ln>
                            <a:noFill/>
                          </a:ln>
                          <a:solidFill>
                            <a:schemeClr val="tx1"/>
                          </a:solidFill>
                          <a:effectLst/>
                          <a:latin typeface="+mn-ea"/>
                          <a:ea typeface="+mn-ea"/>
                          <a:sym typeface="宋体" panose="02010600030101010101" pitchFamily="2" charset="-122"/>
                        </a:rPr>
                        <a:t>/</a:t>
                      </a:r>
                      <a:r>
                        <a:rPr kumimoji="0" lang="zh-CN" altLang="en-US" sz="2400" u="none" strike="noStrike" cap="none" normalizeH="0" baseline="0" dirty="0">
                          <a:ln>
                            <a:noFill/>
                          </a:ln>
                          <a:solidFill>
                            <a:schemeClr val="tx1"/>
                          </a:solidFill>
                          <a:effectLst/>
                          <a:latin typeface="+mn-ea"/>
                          <a:ea typeface="+mn-ea"/>
                          <a:sym typeface="宋体" panose="02010600030101010101" pitchFamily="2" charset="-122"/>
                        </a:rPr>
                        <a:t>消息网关</a:t>
                      </a: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tc>
                  <a:txBody>
                    <a:body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endParaRPr kumimoji="0" lang="zh-CN" altLang="zh-CN" sz="2400" b="0" i="0" u="none" strike="noStrike" cap="none" normalizeH="0" baseline="0" dirty="0">
                        <a:ln>
                          <a:noFill/>
                        </a:ln>
                        <a:solidFill>
                          <a:schemeClr val="tx1"/>
                        </a:solidFill>
                        <a:effectLst/>
                        <a:latin typeface="+mn-ea"/>
                        <a:ea typeface="+mn-ea"/>
                        <a:sym typeface="宋体" panose="02010600030101010101" pitchFamily="2" charset="-122"/>
                      </a:endParaRPr>
                    </a:p>
                  </a:txBody>
                  <a:tcPr marL="0" marR="0" marT="0" marB="0" anchor="ctr" horzOverflow="overflow">
                    <a:solidFill>
                      <a:srgbClr val="E7EFEC"/>
                    </a:solidFill>
                  </a:tcPr>
                </a:tc>
                <a:extLst>
                  <a:ext uri="{0D108BD9-81ED-4DB2-BD59-A6C34878D82A}">
                    <a16:rowId xmlns:a16="http://schemas.microsoft.com/office/drawing/2014/main" val="4078051710"/>
                  </a:ext>
                </a:extLst>
              </a:tr>
            </a:tbl>
          </a:graphicData>
        </a:graphic>
      </p:graphicFrame>
    </p:spTree>
    <p:extLst>
      <p:ext uri="{BB962C8B-B14F-4D97-AF65-F5344CB8AC3E}">
        <p14:creationId xmlns:p14="http://schemas.microsoft.com/office/powerpoint/2010/main" val="2608292174"/>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40" y="624418"/>
            <a:ext cx="5297514"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云智天枢部署硬件选型推荐</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graphicFrame>
        <p:nvGraphicFramePr>
          <p:cNvPr id="7" name="表格 6">
            <a:extLst>
              <a:ext uri="{FF2B5EF4-FFF2-40B4-BE49-F238E27FC236}">
                <a16:creationId xmlns:a16="http://schemas.microsoft.com/office/drawing/2014/main" id="{FD91841A-EDEE-44E4-BFF5-FF337EFA00FA}"/>
              </a:ext>
            </a:extLst>
          </p:cNvPr>
          <p:cNvGraphicFramePr>
            <a:graphicFrameLocks noGrp="1"/>
          </p:cNvGraphicFramePr>
          <p:nvPr>
            <p:extLst>
              <p:ext uri="{D42A27DB-BD31-4B8C-83A1-F6EECF244321}">
                <p14:modId xmlns:p14="http://schemas.microsoft.com/office/powerpoint/2010/main" val="2341712419"/>
              </p:ext>
            </p:extLst>
          </p:nvPr>
        </p:nvGraphicFramePr>
        <p:xfrm>
          <a:off x="563487" y="1823608"/>
          <a:ext cx="17166575" cy="7900387"/>
        </p:xfrm>
        <a:graphic>
          <a:graphicData uri="http://schemas.openxmlformats.org/drawingml/2006/table">
            <a:tbl>
              <a:tblPr>
                <a:tableStyleId>{5C22544A-7EE6-4342-B048-85BDC9FD1C3A}</a:tableStyleId>
              </a:tblPr>
              <a:tblGrid>
                <a:gridCol w="2146990">
                  <a:extLst>
                    <a:ext uri="{9D8B030D-6E8A-4147-A177-3AD203B41FA5}">
                      <a16:colId xmlns:a16="http://schemas.microsoft.com/office/drawing/2014/main" val="3215321704"/>
                    </a:ext>
                  </a:extLst>
                </a:gridCol>
                <a:gridCol w="2844305">
                  <a:extLst>
                    <a:ext uri="{9D8B030D-6E8A-4147-A177-3AD203B41FA5}">
                      <a16:colId xmlns:a16="http://schemas.microsoft.com/office/drawing/2014/main" val="2138279182"/>
                    </a:ext>
                  </a:extLst>
                </a:gridCol>
                <a:gridCol w="835253">
                  <a:extLst>
                    <a:ext uri="{9D8B030D-6E8A-4147-A177-3AD203B41FA5}">
                      <a16:colId xmlns:a16="http://schemas.microsoft.com/office/drawing/2014/main" val="2689820465"/>
                    </a:ext>
                  </a:extLst>
                </a:gridCol>
                <a:gridCol w="1240453">
                  <a:extLst>
                    <a:ext uri="{9D8B030D-6E8A-4147-A177-3AD203B41FA5}">
                      <a16:colId xmlns:a16="http://schemas.microsoft.com/office/drawing/2014/main" val="1764320181"/>
                    </a:ext>
                  </a:extLst>
                </a:gridCol>
                <a:gridCol w="839352">
                  <a:extLst>
                    <a:ext uri="{9D8B030D-6E8A-4147-A177-3AD203B41FA5}">
                      <a16:colId xmlns:a16="http://schemas.microsoft.com/office/drawing/2014/main" val="3809104570"/>
                    </a:ext>
                  </a:extLst>
                </a:gridCol>
                <a:gridCol w="648435">
                  <a:extLst>
                    <a:ext uri="{9D8B030D-6E8A-4147-A177-3AD203B41FA5}">
                      <a16:colId xmlns:a16="http://schemas.microsoft.com/office/drawing/2014/main" val="3393067524"/>
                    </a:ext>
                  </a:extLst>
                </a:gridCol>
                <a:gridCol w="969172">
                  <a:extLst>
                    <a:ext uri="{9D8B030D-6E8A-4147-A177-3AD203B41FA5}">
                      <a16:colId xmlns:a16="http://schemas.microsoft.com/office/drawing/2014/main" val="413573249"/>
                    </a:ext>
                  </a:extLst>
                </a:gridCol>
                <a:gridCol w="365638">
                  <a:extLst>
                    <a:ext uri="{9D8B030D-6E8A-4147-A177-3AD203B41FA5}">
                      <a16:colId xmlns:a16="http://schemas.microsoft.com/office/drawing/2014/main" val="3984032929"/>
                    </a:ext>
                  </a:extLst>
                </a:gridCol>
                <a:gridCol w="443937">
                  <a:extLst>
                    <a:ext uri="{9D8B030D-6E8A-4147-A177-3AD203B41FA5}">
                      <a16:colId xmlns:a16="http://schemas.microsoft.com/office/drawing/2014/main" val="861576591"/>
                    </a:ext>
                  </a:extLst>
                </a:gridCol>
                <a:gridCol w="803889">
                  <a:extLst>
                    <a:ext uri="{9D8B030D-6E8A-4147-A177-3AD203B41FA5}">
                      <a16:colId xmlns:a16="http://schemas.microsoft.com/office/drawing/2014/main" val="3036612800"/>
                    </a:ext>
                  </a:extLst>
                </a:gridCol>
                <a:gridCol w="803889">
                  <a:extLst>
                    <a:ext uri="{9D8B030D-6E8A-4147-A177-3AD203B41FA5}">
                      <a16:colId xmlns:a16="http://schemas.microsoft.com/office/drawing/2014/main" val="409476073"/>
                    </a:ext>
                  </a:extLst>
                </a:gridCol>
                <a:gridCol w="530926">
                  <a:extLst>
                    <a:ext uri="{9D8B030D-6E8A-4147-A177-3AD203B41FA5}">
                      <a16:colId xmlns:a16="http://schemas.microsoft.com/office/drawing/2014/main" val="3579212667"/>
                    </a:ext>
                  </a:extLst>
                </a:gridCol>
                <a:gridCol w="827882">
                  <a:extLst>
                    <a:ext uri="{9D8B030D-6E8A-4147-A177-3AD203B41FA5}">
                      <a16:colId xmlns:a16="http://schemas.microsoft.com/office/drawing/2014/main" val="643874393"/>
                    </a:ext>
                  </a:extLst>
                </a:gridCol>
                <a:gridCol w="1931727">
                  <a:extLst>
                    <a:ext uri="{9D8B030D-6E8A-4147-A177-3AD203B41FA5}">
                      <a16:colId xmlns:a16="http://schemas.microsoft.com/office/drawing/2014/main" val="1223284990"/>
                    </a:ext>
                  </a:extLst>
                </a:gridCol>
                <a:gridCol w="1934727">
                  <a:extLst>
                    <a:ext uri="{9D8B030D-6E8A-4147-A177-3AD203B41FA5}">
                      <a16:colId xmlns:a16="http://schemas.microsoft.com/office/drawing/2014/main" val="850528736"/>
                    </a:ext>
                  </a:extLst>
                </a:gridCol>
              </a:tblGrid>
              <a:tr h="1766085">
                <a:tc>
                  <a:txBody>
                    <a:bodyPr/>
                    <a:lstStyle/>
                    <a:p>
                      <a:pPr algn="ctr" fontAlgn="ctr"/>
                      <a:r>
                        <a:rPr lang="zh-CN" altLang="en-US" sz="2400" u="none" strike="noStrike" dirty="0">
                          <a:solidFill>
                            <a:schemeClr val="bg1"/>
                          </a:solidFill>
                          <a:effectLst/>
                          <a:latin typeface="+mn-ea"/>
                          <a:ea typeface="+mn-ea"/>
                        </a:rPr>
                        <a:t>部署场景</a:t>
                      </a:r>
                      <a:r>
                        <a:rPr lang="en-US" altLang="zh-CN" sz="2400" u="none" strike="noStrike" dirty="0">
                          <a:solidFill>
                            <a:schemeClr val="bg1"/>
                          </a:solidFill>
                          <a:effectLst/>
                          <a:latin typeface="+mn-ea"/>
                          <a:ea typeface="+mn-ea"/>
                        </a:rPr>
                        <a:t>(</a:t>
                      </a:r>
                      <a:r>
                        <a:rPr lang="zh-CN" altLang="en-US" sz="2400" u="none" strike="noStrike" dirty="0">
                          <a:solidFill>
                            <a:schemeClr val="bg1"/>
                          </a:solidFill>
                          <a:effectLst/>
                          <a:latin typeface="+mn-ea"/>
                          <a:ea typeface="+mn-ea"/>
                        </a:rPr>
                        <a:t>台数</a:t>
                      </a:r>
                      <a:r>
                        <a:rPr lang="en-US" altLang="zh-CN" sz="2400" u="none" strike="noStrike" dirty="0">
                          <a:solidFill>
                            <a:schemeClr val="bg1"/>
                          </a:solidFill>
                          <a:effectLst/>
                          <a:latin typeface="+mn-ea"/>
                          <a:ea typeface="+mn-ea"/>
                        </a:rPr>
                        <a:t>)</a:t>
                      </a:r>
                      <a:endParaRPr lang="en-US" altLang="zh-CN" sz="2400" b="1" i="0" u="none" strike="noStrike" dirty="0">
                        <a:solidFill>
                          <a:schemeClr val="bg1"/>
                        </a:solidFill>
                        <a:effectLst/>
                        <a:latin typeface="+mn-ea"/>
                        <a:ea typeface="+mn-ea"/>
                      </a:endParaRPr>
                    </a:p>
                  </a:txBody>
                  <a:tcPr marL="7202" marR="7202" marT="7202" marB="0" anchor="ctr">
                    <a:solidFill>
                      <a:schemeClr val="accent2"/>
                    </a:solidFill>
                  </a:tcPr>
                </a:tc>
                <a:tc>
                  <a:txBody>
                    <a:bodyPr/>
                    <a:lstStyle/>
                    <a:p>
                      <a:pPr algn="ctr" fontAlgn="ctr"/>
                      <a:r>
                        <a:rPr lang="zh-CN" altLang="en-US" sz="2400" u="none" strike="noStrike" dirty="0">
                          <a:solidFill>
                            <a:schemeClr val="bg1"/>
                          </a:solidFill>
                          <a:effectLst/>
                          <a:latin typeface="+mn-ea"/>
                          <a:ea typeface="+mn-ea"/>
                        </a:rPr>
                        <a:t>节点角色</a:t>
                      </a:r>
                      <a:endParaRPr lang="zh-CN" altLang="en-US" sz="2400" b="1" i="0" u="none" strike="noStrike" dirty="0">
                        <a:solidFill>
                          <a:schemeClr val="bg1"/>
                        </a:solidFill>
                        <a:effectLst/>
                        <a:latin typeface="+mn-ea"/>
                        <a:ea typeface="+mn-ea"/>
                      </a:endParaRPr>
                    </a:p>
                  </a:txBody>
                  <a:tcPr marL="7202" marR="7202" marT="7202" marB="0" anchor="ctr">
                    <a:solidFill>
                      <a:schemeClr val="accent2"/>
                    </a:solidFill>
                  </a:tcPr>
                </a:tc>
                <a:tc>
                  <a:txBody>
                    <a:bodyPr/>
                    <a:lstStyle/>
                    <a:p>
                      <a:pPr algn="ctr" fontAlgn="ctr"/>
                      <a:r>
                        <a:rPr lang="zh-CN" altLang="en-US" sz="2400" u="none" strike="noStrike" dirty="0">
                          <a:solidFill>
                            <a:schemeClr val="bg1"/>
                          </a:solidFill>
                          <a:effectLst/>
                          <a:latin typeface="+mn-ea"/>
                          <a:ea typeface="+mn-ea"/>
                        </a:rPr>
                        <a:t>容灾</a:t>
                      </a:r>
                      <a:endParaRPr lang="zh-CN" altLang="en-US" sz="2400" b="1" i="0" u="none" strike="noStrike" dirty="0">
                        <a:solidFill>
                          <a:schemeClr val="bg1"/>
                        </a:solidFill>
                        <a:effectLst/>
                        <a:latin typeface="+mn-ea"/>
                        <a:ea typeface="+mn-ea"/>
                      </a:endParaRPr>
                    </a:p>
                  </a:txBody>
                  <a:tcPr marL="7202" marR="7202" marT="7202" marB="0" anchor="ctr">
                    <a:solidFill>
                      <a:schemeClr val="accent2"/>
                    </a:solidFill>
                  </a:tcPr>
                </a:tc>
                <a:tc>
                  <a:txBody>
                    <a:bodyPr/>
                    <a:lstStyle/>
                    <a:p>
                      <a:pPr algn="ctr" fontAlgn="ctr"/>
                      <a:r>
                        <a:rPr lang="zh-CN" altLang="en-US" sz="2400" u="none" strike="noStrike" dirty="0">
                          <a:solidFill>
                            <a:schemeClr val="bg1"/>
                          </a:solidFill>
                          <a:effectLst/>
                          <a:latin typeface="+mn-ea"/>
                          <a:ea typeface="+mn-ea"/>
                        </a:rPr>
                        <a:t>节点数量（个）</a:t>
                      </a:r>
                      <a:endParaRPr lang="zh-CN" altLang="en-US" sz="2400" b="1" i="0" u="none" strike="noStrike" dirty="0">
                        <a:solidFill>
                          <a:schemeClr val="bg1"/>
                        </a:solidFill>
                        <a:effectLst/>
                        <a:latin typeface="+mn-ea"/>
                        <a:ea typeface="+mn-ea"/>
                      </a:endParaRPr>
                    </a:p>
                  </a:txBody>
                  <a:tcPr marL="7202" marR="7202" marT="7202" marB="0" anchor="ctr">
                    <a:solidFill>
                      <a:schemeClr val="accent2"/>
                    </a:solidFill>
                  </a:tcPr>
                </a:tc>
                <a:tc>
                  <a:txBody>
                    <a:bodyPr/>
                    <a:lstStyle/>
                    <a:p>
                      <a:pPr algn="ctr" fontAlgn="ctr"/>
                      <a:r>
                        <a:rPr lang="en-US" sz="2400" u="none" strike="noStrike" dirty="0">
                          <a:solidFill>
                            <a:schemeClr val="bg1"/>
                          </a:solidFill>
                          <a:effectLst/>
                          <a:latin typeface="+mn-ea"/>
                          <a:ea typeface="+mn-ea"/>
                        </a:rPr>
                        <a:t>CPU（</a:t>
                      </a:r>
                      <a:r>
                        <a:rPr lang="zh-CN" altLang="en-US" sz="2400" u="none" strike="noStrike" dirty="0">
                          <a:solidFill>
                            <a:schemeClr val="bg1"/>
                          </a:solidFill>
                          <a:effectLst/>
                          <a:latin typeface="+mn-ea"/>
                          <a:ea typeface="+mn-ea"/>
                        </a:rPr>
                        <a:t>核）</a:t>
                      </a:r>
                      <a:endParaRPr lang="zh-CN" altLang="en-US" sz="2400" b="1" i="0" u="none" strike="noStrike" dirty="0">
                        <a:solidFill>
                          <a:schemeClr val="bg1"/>
                        </a:solidFill>
                        <a:effectLst/>
                        <a:latin typeface="+mn-ea"/>
                        <a:ea typeface="+mn-ea"/>
                      </a:endParaRPr>
                    </a:p>
                  </a:txBody>
                  <a:tcPr marL="7202" marR="7202" marT="7202" marB="0" anchor="ctr">
                    <a:solidFill>
                      <a:schemeClr val="accent2"/>
                    </a:solidFill>
                  </a:tcPr>
                </a:tc>
                <a:tc>
                  <a:txBody>
                    <a:bodyPr/>
                    <a:lstStyle/>
                    <a:p>
                      <a:pPr algn="ctr" fontAlgn="ctr"/>
                      <a:r>
                        <a:rPr lang="zh-CN" altLang="en-US" sz="2400" u="none" strike="noStrike" dirty="0">
                          <a:solidFill>
                            <a:schemeClr val="bg1"/>
                          </a:solidFill>
                          <a:effectLst/>
                          <a:latin typeface="+mn-ea"/>
                          <a:ea typeface="+mn-ea"/>
                        </a:rPr>
                        <a:t>内存（</a:t>
                      </a:r>
                      <a:r>
                        <a:rPr lang="en-US" sz="2400" u="none" strike="noStrike" dirty="0">
                          <a:solidFill>
                            <a:schemeClr val="bg1"/>
                          </a:solidFill>
                          <a:effectLst/>
                          <a:latin typeface="+mn-ea"/>
                          <a:ea typeface="+mn-ea"/>
                        </a:rPr>
                        <a:t>GB）</a:t>
                      </a:r>
                      <a:endParaRPr lang="en-US" sz="2400" b="1" i="0" u="none" strike="noStrike" dirty="0">
                        <a:solidFill>
                          <a:schemeClr val="bg1"/>
                        </a:solidFill>
                        <a:effectLst/>
                        <a:latin typeface="+mn-ea"/>
                        <a:ea typeface="+mn-ea"/>
                      </a:endParaRPr>
                    </a:p>
                  </a:txBody>
                  <a:tcPr marL="7202" marR="7202" marT="7202" marB="0" anchor="ctr">
                    <a:solidFill>
                      <a:schemeClr val="accent2"/>
                    </a:solidFill>
                  </a:tcPr>
                </a:tc>
                <a:tc>
                  <a:txBody>
                    <a:bodyPr/>
                    <a:lstStyle/>
                    <a:p>
                      <a:pPr algn="ctr" fontAlgn="ctr"/>
                      <a:r>
                        <a:rPr lang="zh-CN" altLang="en-US" sz="2400" u="none" strike="noStrike" dirty="0">
                          <a:solidFill>
                            <a:schemeClr val="bg1"/>
                          </a:solidFill>
                          <a:effectLst/>
                          <a:latin typeface="+mn-ea"/>
                          <a:ea typeface="+mn-ea"/>
                        </a:rPr>
                        <a:t>系统盘（单个，</a:t>
                      </a:r>
                      <a:r>
                        <a:rPr lang="en-US" altLang="zh-CN" sz="2400" u="none" strike="noStrike" dirty="0">
                          <a:solidFill>
                            <a:schemeClr val="bg1"/>
                          </a:solidFill>
                          <a:effectLst/>
                          <a:latin typeface="+mn-ea"/>
                          <a:ea typeface="+mn-ea"/>
                        </a:rPr>
                        <a:t>GB</a:t>
                      </a:r>
                      <a:r>
                        <a:rPr lang="zh-CN" altLang="en-US" sz="2400" u="none" strike="noStrike" dirty="0">
                          <a:solidFill>
                            <a:schemeClr val="bg1"/>
                          </a:solidFill>
                          <a:effectLst/>
                          <a:latin typeface="+mn-ea"/>
                          <a:ea typeface="+mn-ea"/>
                        </a:rPr>
                        <a:t>）</a:t>
                      </a:r>
                      <a:endParaRPr lang="zh-CN" altLang="en-US" sz="2400" b="1" i="0" u="none" strike="noStrike" dirty="0">
                        <a:solidFill>
                          <a:schemeClr val="bg1"/>
                        </a:solidFill>
                        <a:effectLst/>
                        <a:latin typeface="+mn-ea"/>
                        <a:ea typeface="+mn-ea"/>
                      </a:endParaRPr>
                    </a:p>
                  </a:txBody>
                  <a:tcPr marL="7202" marR="7202" marT="7202" marB="0" anchor="ctr">
                    <a:solidFill>
                      <a:schemeClr val="accent2"/>
                    </a:solidFill>
                  </a:tcPr>
                </a:tc>
                <a:tc>
                  <a:txBody>
                    <a:bodyPr/>
                    <a:lstStyle/>
                    <a:p>
                      <a:pPr algn="ctr" fontAlgn="ctr"/>
                      <a:r>
                        <a:rPr lang="zh-CN" altLang="en-US" sz="2400" u="none" strike="noStrike" dirty="0">
                          <a:solidFill>
                            <a:schemeClr val="bg1"/>
                          </a:solidFill>
                          <a:effectLst/>
                          <a:latin typeface="+mn-ea"/>
                          <a:ea typeface="+mn-ea"/>
                        </a:rPr>
                        <a:t>种类</a:t>
                      </a:r>
                      <a:endParaRPr lang="zh-CN" altLang="en-US" sz="2400" b="1" i="0" u="none" strike="noStrike" dirty="0">
                        <a:solidFill>
                          <a:schemeClr val="bg1"/>
                        </a:solidFill>
                        <a:effectLst/>
                        <a:latin typeface="+mn-ea"/>
                        <a:ea typeface="+mn-ea"/>
                      </a:endParaRPr>
                    </a:p>
                  </a:txBody>
                  <a:tcPr marL="7202" marR="7202" marT="7202" marB="0" anchor="ctr">
                    <a:solidFill>
                      <a:schemeClr val="accent2"/>
                    </a:solidFill>
                  </a:tcPr>
                </a:tc>
                <a:tc>
                  <a:txBody>
                    <a:bodyPr/>
                    <a:lstStyle/>
                    <a:p>
                      <a:pPr algn="ctr" fontAlgn="ctr"/>
                      <a:r>
                        <a:rPr lang="zh-CN" altLang="en-US" sz="2400" u="none" strike="noStrike" dirty="0">
                          <a:solidFill>
                            <a:schemeClr val="bg1"/>
                          </a:solidFill>
                          <a:effectLst/>
                          <a:latin typeface="+mn-ea"/>
                          <a:ea typeface="+mn-ea"/>
                        </a:rPr>
                        <a:t>个数</a:t>
                      </a:r>
                      <a:endParaRPr lang="zh-CN" altLang="en-US" sz="2400" b="1" i="0" u="none" strike="noStrike" dirty="0">
                        <a:solidFill>
                          <a:schemeClr val="bg1"/>
                        </a:solidFill>
                        <a:effectLst/>
                        <a:latin typeface="+mn-ea"/>
                        <a:ea typeface="+mn-ea"/>
                      </a:endParaRPr>
                    </a:p>
                  </a:txBody>
                  <a:tcPr marL="7202" marR="7202" marT="7202" marB="0" anchor="ctr">
                    <a:solidFill>
                      <a:schemeClr val="accent2"/>
                    </a:solidFill>
                  </a:tcPr>
                </a:tc>
                <a:tc>
                  <a:txBody>
                    <a:bodyPr/>
                    <a:lstStyle/>
                    <a:p>
                      <a:pPr algn="ctr" fontAlgn="ctr"/>
                      <a:r>
                        <a:rPr lang="en-US" sz="2400" u="none" strike="noStrike" dirty="0">
                          <a:solidFill>
                            <a:schemeClr val="bg1"/>
                          </a:solidFill>
                          <a:effectLst/>
                          <a:latin typeface="+mn-ea"/>
                          <a:ea typeface="+mn-ea"/>
                        </a:rPr>
                        <a:t>RAID</a:t>
                      </a:r>
                      <a:endParaRPr lang="en-US" sz="2400" b="1" i="0" u="none" strike="noStrike" dirty="0">
                        <a:solidFill>
                          <a:schemeClr val="bg1"/>
                        </a:solidFill>
                        <a:effectLst/>
                        <a:latin typeface="+mn-ea"/>
                        <a:ea typeface="+mn-ea"/>
                      </a:endParaRPr>
                    </a:p>
                  </a:txBody>
                  <a:tcPr marL="7202" marR="7202" marT="7202" marB="0" anchor="ctr">
                    <a:solidFill>
                      <a:schemeClr val="accent2"/>
                    </a:solidFill>
                  </a:tcPr>
                </a:tc>
                <a:tc>
                  <a:txBody>
                    <a:bodyPr/>
                    <a:lstStyle/>
                    <a:p>
                      <a:pPr algn="ctr" fontAlgn="ctr"/>
                      <a:r>
                        <a:rPr lang="zh-CN" altLang="en-US" sz="2400" u="none" strike="noStrike" dirty="0">
                          <a:solidFill>
                            <a:schemeClr val="bg1"/>
                          </a:solidFill>
                          <a:effectLst/>
                          <a:latin typeface="+mn-ea"/>
                          <a:ea typeface="+mn-ea"/>
                        </a:rPr>
                        <a:t>数据盘（单个，</a:t>
                      </a:r>
                      <a:r>
                        <a:rPr lang="en-US" altLang="zh-CN" sz="2400" u="none" strike="noStrike" dirty="0">
                          <a:solidFill>
                            <a:schemeClr val="bg1"/>
                          </a:solidFill>
                          <a:effectLst/>
                          <a:latin typeface="+mn-ea"/>
                          <a:ea typeface="+mn-ea"/>
                        </a:rPr>
                        <a:t>GB</a:t>
                      </a:r>
                      <a:r>
                        <a:rPr lang="zh-CN" altLang="en-US" sz="2400" u="none" strike="noStrike" dirty="0">
                          <a:solidFill>
                            <a:schemeClr val="bg1"/>
                          </a:solidFill>
                          <a:effectLst/>
                          <a:latin typeface="+mn-ea"/>
                          <a:ea typeface="+mn-ea"/>
                        </a:rPr>
                        <a:t>）</a:t>
                      </a:r>
                      <a:endParaRPr lang="zh-CN" altLang="en-US" sz="2400" b="1" i="0" u="none" strike="noStrike" dirty="0">
                        <a:solidFill>
                          <a:schemeClr val="bg1"/>
                        </a:solidFill>
                        <a:effectLst/>
                        <a:latin typeface="+mn-ea"/>
                        <a:ea typeface="+mn-ea"/>
                      </a:endParaRPr>
                    </a:p>
                  </a:txBody>
                  <a:tcPr marL="7202" marR="7202" marT="7202" marB="0" anchor="ctr">
                    <a:solidFill>
                      <a:schemeClr val="accent2"/>
                    </a:solidFill>
                  </a:tcPr>
                </a:tc>
                <a:tc>
                  <a:txBody>
                    <a:bodyPr/>
                    <a:lstStyle/>
                    <a:p>
                      <a:pPr algn="ctr" fontAlgn="ctr"/>
                      <a:r>
                        <a:rPr lang="zh-CN" altLang="en-US" sz="2400" u="none" strike="noStrike" dirty="0">
                          <a:solidFill>
                            <a:schemeClr val="bg1"/>
                          </a:solidFill>
                          <a:effectLst/>
                          <a:latin typeface="+mn-ea"/>
                          <a:ea typeface="+mn-ea"/>
                        </a:rPr>
                        <a:t>种类</a:t>
                      </a:r>
                      <a:endParaRPr lang="zh-CN" altLang="en-US" sz="2400" b="1" i="0" u="none" strike="noStrike" dirty="0">
                        <a:solidFill>
                          <a:schemeClr val="bg1"/>
                        </a:solidFill>
                        <a:effectLst/>
                        <a:latin typeface="+mn-ea"/>
                        <a:ea typeface="+mn-ea"/>
                      </a:endParaRPr>
                    </a:p>
                  </a:txBody>
                  <a:tcPr marL="7202" marR="7202" marT="7202" marB="0" anchor="ctr">
                    <a:solidFill>
                      <a:schemeClr val="accent2"/>
                    </a:solidFill>
                  </a:tcPr>
                </a:tc>
                <a:tc>
                  <a:txBody>
                    <a:bodyPr/>
                    <a:lstStyle/>
                    <a:p>
                      <a:pPr algn="ctr" fontAlgn="ctr"/>
                      <a:r>
                        <a:rPr lang="zh-CN" altLang="en-US" sz="2400" u="none" strike="noStrike" dirty="0">
                          <a:solidFill>
                            <a:schemeClr val="bg1"/>
                          </a:solidFill>
                          <a:effectLst/>
                          <a:latin typeface="+mn-ea"/>
                          <a:ea typeface="+mn-ea"/>
                        </a:rPr>
                        <a:t>个数</a:t>
                      </a:r>
                      <a:endParaRPr lang="zh-CN" altLang="en-US" sz="2400" b="1" i="0" u="none" strike="noStrike" dirty="0">
                        <a:solidFill>
                          <a:schemeClr val="bg1"/>
                        </a:solidFill>
                        <a:effectLst/>
                        <a:latin typeface="+mn-ea"/>
                        <a:ea typeface="+mn-ea"/>
                      </a:endParaRPr>
                    </a:p>
                  </a:txBody>
                  <a:tcPr marL="7202" marR="7202" marT="7202" marB="0" anchor="ctr">
                    <a:solidFill>
                      <a:schemeClr val="accent2"/>
                    </a:solidFill>
                  </a:tcPr>
                </a:tc>
                <a:tc>
                  <a:txBody>
                    <a:bodyPr/>
                    <a:lstStyle/>
                    <a:p>
                      <a:pPr algn="ctr" fontAlgn="ctr"/>
                      <a:r>
                        <a:rPr lang="en-US" sz="2400" u="none" strike="noStrike" dirty="0">
                          <a:solidFill>
                            <a:schemeClr val="bg1"/>
                          </a:solidFill>
                          <a:effectLst/>
                          <a:latin typeface="+mn-ea"/>
                          <a:ea typeface="+mn-ea"/>
                        </a:rPr>
                        <a:t>RAID</a:t>
                      </a:r>
                      <a:endParaRPr lang="en-US" sz="2400" b="1" i="0" u="none" strike="noStrike" dirty="0">
                        <a:solidFill>
                          <a:schemeClr val="bg1"/>
                        </a:solidFill>
                        <a:effectLst/>
                        <a:latin typeface="+mn-ea"/>
                        <a:ea typeface="+mn-ea"/>
                      </a:endParaRPr>
                    </a:p>
                  </a:txBody>
                  <a:tcPr marL="7202" marR="7202" marT="7202" marB="0" anchor="ctr">
                    <a:solidFill>
                      <a:schemeClr val="accent2"/>
                    </a:solidFill>
                  </a:tcPr>
                </a:tc>
                <a:tc>
                  <a:txBody>
                    <a:bodyPr/>
                    <a:lstStyle/>
                    <a:p>
                      <a:pPr algn="ctr" fontAlgn="ctr"/>
                      <a:r>
                        <a:rPr lang="zh-CN" altLang="en-US" sz="2400" u="none" strike="noStrike" dirty="0">
                          <a:solidFill>
                            <a:schemeClr val="bg1"/>
                          </a:solidFill>
                          <a:effectLst/>
                          <a:latin typeface="+mn-ea"/>
                          <a:ea typeface="+mn-ea"/>
                        </a:rPr>
                        <a:t>部署内容</a:t>
                      </a:r>
                      <a:endParaRPr lang="zh-CN" altLang="en-US" sz="2400" b="1" i="0" u="none" strike="noStrike" dirty="0">
                        <a:solidFill>
                          <a:schemeClr val="bg1"/>
                        </a:solidFill>
                        <a:effectLst/>
                        <a:latin typeface="+mn-ea"/>
                        <a:ea typeface="+mn-ea"/>
                      </a:endParaRPr>
                    </a:p>
                  </a:txBody>
                  <a:tcPr marL="7202" marR="7202" marT="7202" marB="0" anchor="ctr">
                    <a:solidFill>
                      <a:schemeClr val="accent2"/>
                    </a:solidFill>
                  </a:tcPr>
                </a:tc>
                <a:extLst>
                  <a:ext uri="{0D108BD9-81ED-4DB2-BD59-A6C34878D82A}">
                    <a16:rowId xmlns:a16="http://schemas.microsoft.com/office/drawing/2014/main" val="789521943"/>
                  </a:ext>
                </a:extLst>
              </a:tr>
              <a:tr h="537085">
                <a:tc>
                  <a:txBody>
                    <a:bodyPr/>
                    <a:lstStyle/>
                    <a:p>
                      <a:pPr algn="ctr" fontAlgn="ctr"/>
                      <a:r>
                        <a:rPr lang="en-US" altLang="zh-CN" sz="1800" u="none" strike="noStrike" dirty="0">
                          <a:effectLst/>
                          <a:latin typeface="+mn-ea"/>
                          <a:ea typeface="+mn-ea"/>
                        </a:rPr>
                        <a:t>1</a:t>
                      </a:r>
                      <a:endParaRPr lang="en-US" altLang="zh-CN" sz="1800" b="0" i="0" u="none" strike="noStrike" dirty="0">
                        <a:solidFill>
                          <a:srgbClr val="000000"/>
                        </a:solidFill>
                        <a:effectLst/>
                        <a:latin typeface="+mn-ea"/>
                        <a:ea typeface="+mn-ea"/>
                      </a:endParaRPr>
                    </a:p>
                  </a:txBody>
                  <a:tcPr marL="7202" marR="7202" marT="7202" marB="0" anchor="ctr"/>
                </a:tc>
                <a:tc>
                  <a:txBody>
                    <a:bodyPr/>
                    <a:lstStyle/>
                    <a:p>
                      <a:pPr algn="l" fontAlgn="ctr"/>
                      <a:r>
                        <a:rPr lang="zh-CN" altLang="en-US" sz="1800" u="none" strike="noStrike" dirty="0">
                          <a:effectLst/>
                          <a:latin typeface="+mn-ea"/>
                          <a:ea typeface="+mn-ea"/>
                        </a:rPr>
                        <a:t>容器平台</a:t>
                      </a:r>
                      <a:br>
                        <a:rPr lang="zh-CN" altLang="en-US" sz="1800" u="none" strike="noStrike" dirty="0">
                          <a:effectLst/>
                          <a:latin typeface="+mn-ea"/>
                          <a:ea typeface="+mn-ea"/>
                        </a:rPr>
                      </a:br>
                      <a:r>
                        <a:rPr lang="zh-CN" altLang="en-US" sz="1800" u="none" strike="noStrike" dirty="0">
                          <a:effectLst/>
                          <a:latin typeface="+mn-ea"/>
                          <a:ea typeface="+mn-ea"/>
                        </a:rPr>
                        <a:t>云智天枢平台组件</a:t>
                      </a:r>
                      <a:endParaRPr lang="zh-CN" alt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zh-CN" altLang="en-US" sz="1800" u="none" strike="noStrike" dirty="0">
                          <a:effectLst/>
                          <a:latin typeface="+mn-ea"/>
                          <a:ea typeface="+mn-ea"/>
                        </a:rPr>
                        <a:t>低</a:t>
                      </a:r>
                      <a:endParaRPr lang="zh-CN" alt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dirty="0">
                          <a:effectLst/>
                          <a:latin typeface="+mn-ea"/>
                          <a:ea typeface="+mn-ea"/>
                        </a:rPr>
                        <a:t>1</a:t>
                      </a:r>
                      <a:endParaRPr lang="en-US" altLang="zh-CN"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56</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128</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100G</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sas</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2</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raid1</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600G/300G</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sas</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2/3</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raid1/raid5</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dirty="0" err="1">
                          <a:effectLst/>
                          <a:latin typeface="+mn-ea"/>
                          <a:ea typeface="+mn-ea"/>
                        </a:rPr>
                        <a:t>tke</a:t>
                      </a:r>
                      <a:r>
                        <a:rPr lang="zh-CN" altLang="en-US" sz="1800" u="none" strike="noStrike" dirty="0">
                          <a:effectLst/>
                          <a:latin typeface="+mn-ea"/>
                          <a:ea typeface="+mn-ea"/>
                        </a:rPr>
                        <a:t>容器平台</a:t>
                      </a:r>
                      <a:br>
                        <a:rPr lang="zh-CN" altLang="en-US" sz="1800" u="none" strike="noStrike" dirty="0">
                          <a:effectLst/>
                          <a:latin typeface="+mn-ea"/>
                          <a:ea typeface="+mn-ea"/>
                        </a:rPr>
                      </a:br>
                      <a:r>
                        <a:rPr lang="zh-CN" altLang="en-US" sz="1800" u="none" strike="noStrike" dirty="0">
                          <a:effectLst/>
                          <a:latin typeface="+mn-ea"/>
                          <a:ea typeface="+mn-ea"/>
                        </a:rPr>
                        <a:t>云智天枢组件</a:t>
                      </a:r>
                      <a:endParaRPr lang="zh-CN" altLang="en-US" sz="1800" b="0" i="0" u="none" strike="noStrike" dirty="0">
                        <a:solidFill>
                          <a:srgbClr val="000000"/>
                        </a:solidFill>
                        <a:effectLst/>
                        <a:latin typeface="+mn-ea"/>
                        <a:ea typeface="+mn-ea"/>
                      </a:endParaRPr>
                    </a:p>
                  </a:txBody>
                  <a:tcPr marL="7202" marR="7202" marT="7202" marB="0" anchor="ctr"/>
                </a:tc>
                <a:extLst>
                  <a:ext uri="{0D108BD9-81ED-4DB2-BD59-A6C34878D82A}">
                    <a16:rowId xmlns:a16="http://schemas.microsoft.com/office/drawing/2014/main" val="1712569612"/>
                  </a:ext>
                </a:extLst>
              </a:tr>
              <a:tr h="792725">
                <a:tc rowSpan="2">
                  <a:txBody>
                    <a:bodyPr/>
                    <a:lstStyle/>
                    <a:p>
                      <a:pPr algn="ctr" fontAlgn="ctr"/>
                      <a:r>
                        <a:rPr lang="en-US" altLang="zh-CN" sz="1800" u="none" strike="noStrike" dirty="0">
                          <a:effectLst/>
                          <a:latin typeface="+mn-ea"/>
                          <a:ea typeface="+mn-ea"/>
                        </a:rPr>
                        <a:t>2</a:t>
                      </a:r>
                      <a:endParaRPr lang="en-US" altLang="zh-CN" sz="1800" b="0" i="0" u="none" strike="noStrike" dirty="0">
                        <a:solidFill>
                          <a:srgbClr val="000000"/>
                        </a:solidFill>
                        <a:effectLst/>
                        <a:latin typeface="+mn-ea"/>
                        <a:ea typeface="+mn-ea"/>
                      </a:endParaRPr>
                    </a:p>
                  </a:txBody>
                  <a:tcPr marL="7202" marR="7202" marT="7202" marB="0" anchor="ctr">
                    <a:solidFill>
                      <a:srgbClr val="E7EFEC"/>
                    </a:solidFill>
                  </a:tcPr>
                </a:tc>
                <a:tc>
                  <a:txBody>
                    <a:bodyPr/>
                    <a:lstStyle/>
                    <a:p>
                      <a:pPr algn="l" fontAlgn="ctr"/>
                      <a:r>
                        <a:rPr lang="zh-CN" altLang="en-US" sz="1800" u="none" strike="noStrike" dirty="0">
                          <a:effectLst/>
                          <a:latin typeface="+mn-ea"/>
                          <a:ea typeface="+mn-ea"/>
                        </a:rPr>
                        <a:t>容器平台（</a:t>
                      </a:r>
                      <a:r>
                        <a:rPr lang="en-US" altLang="zh-CN" sz="1800" u="none" strike="noStrike" dirty="0">
                          <a:effectLst/>
                          <a:latin typeface="+mn-ea"/>
                          <a:ea typeface="+mn-ea"/>
                        </a:rPr>
                        <a:t>1</a:t>
                      </a:r>
                      <a:r>
                        <a:rPr lang="zh-CN" altLang="en-US" sz="1800" u="none" strike="noStrike" dirty="0">
                          <a:effectLst/>
                          <a:latin typeface="+mn-ea"/>
                          <a:ea typeface="+mn-ea"/>
                        </a:rPr>
                        <a:t>台）</a:t>
                      </a:r>
                      <a:endParaRPr lang="zh-CN" altLang="en-US" sz="1800" b="0" i="0" u="none" strike="noStrike" dirty="0">
                        <a:solidFill>
                          <a:srgbClr val="000000"/>
                        </a:solidFill>
                        <a:effectLst/>
                        <a:latin typeface="+mn-ea"/>
                        <a:ea typeface="+mn-ea"/>
                      </a:endParaRPr>
                    </a:p>
                  </a:txBody>
                  <a:tcPr marL="7202" marR="7202" marT="7202" marB="0" anchor="ctr"/>
                </a:tc>
                <a:tc rowSpan="2">
                  <a:txBody>
                    <a:bodyPr/>
                    <a:lstStyle/>
                    <a:p>
                      <a:pPr algn="ctr" fontAlgn="ctr"/>
                      <a:r>
                        <a:rPr lang="zh-CN" altLang="en-US" sz="1800" u="none" strike="noStrike" dirty="0">
                          <a:effectLst/>
                          <a:latin typeface="+mn-ea"/>
                          <a:ea typeface="+mn-ea"/>
                        </a:rPr>
                        <a:t>低</a:t>
                      </a:r>
                      <a:endParaRPr lang="zh-CN" alt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dirty="0">
                          <a:effectLst/>
                          <a:latin typeface="+mn-ea"/>
                          <a:ea typeface="+mn-ea"/>
                        </a:rPr>
                        <a:t>1</a:t>
                      </a:r>
                      <a:endParaRPr lang="en-US" altLang="zh-CN"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dirty="0">
                          <a:effectLst/>
                          <a:latin typeface="+mn-ea"/>
                          <a:ea typeface="+mn-ea"/>
                        </a:rPr>
                        <a:t>16</a:t>
                      </a:r>
                      <a:endParaRPr lang="en-US" altLang="zh-CN"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dirty="0">
                          <a:effectLst/>
                          <a:latin typeface="+mn-ea"/>
                          <a:ea typeface="+mn-ea"/>
                        </a:rPr>
                        <a:t>32</a:t>
                      </a:r>
                      <a:endParaRPr lang="en-US" altLang="zh-CN"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a:effectLst/>
                          <a:latin typeface="+mn-ea"/>
                          <a:ea typeface="+mn-ea"/>
                        </a:rPr>
                        <a:t>100G</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err="1">
                          <a:effectLst/>
                          <a:latin typeface="+mn-ea"/>
                          <a:ea typeface="+mn-ea"/>
                        </a:rPr>
                        <a:t>sas</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dirty="0">
                          <a:effectLst/>
                          <a:latin typeface="+mn-ea"/>
                          <a:ea typeface="+mn-ea"/>
                        </a:rPr>
                        <a:t>2</a:t>
                      </a:r>
                      <a:endParaRPr lang="en-US" altLang="zh-CN"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a:effectLst/>
                          <a:latin typeface="+mn-ea"/>
                          <a:ea typeface="+mn-ea"/>
                        </a:rPr>
                        <a:t>raid1</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a:effectLst/>
                          <a:latin typeface="+mn-ea"/>
                          <a:ea typeface="+mn-ea"/>
                        </a:rPr>
                        <a:t>300G/300G</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err="1">
                          <a:effectLst/>
                          <a:latin typeface="+mn-ea"/>
                          <a:ea typeface="+mn-ea"/>
                        </a:rPr>
                        <a:t>sas</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dirty="0">
                          <a:effectLst/>
                          <a:latin typeface="+mn-ea"/>
                          <a:ea typeface="+mn-ea"/>
                        </a:rPr>
                        <a:t>2/3</a:t>
                      </a:r>
                      <a:endParaRPr lang="en-US" altLang="zh-CN"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a:effectLst/>
                          <a:latin typeface="+mn-ea"/>
                          <a:ea typeface="+mn-ea"/>
                        </a:rPr>
                        <a:t>raid1/raid5</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tke</a:t>
                      </a:r>
                      <a:r>
                        <a:rPr lang="zh-CN" altLang="en-US" sz="1800" u="none" strike="noStrike">
                          <a:effectLst/>
                          <a:latin typeface="+mn-ea"/>
                          <a:ea typeface="+mn-ea"/>
                        </a:rPr>
                        <a:t>容器平台</a:t>
                      </a:r>
                      <a:endParaRPr lang="zh-CN" altLang="en-US" sz="1800" b="0" i="0" u="none" strike="noStrike">
                        <a:solidFill>
                          <a:srgbClr val="000000"/>
                        </a:solidFill>
                        <a:effectLst/>
                        <a:latin typeface="+mn-ea"/>
                        <a:ea typeface="+mn-ea"/>
                      </a:endParaRPr>
                    </a:p>
                  </a:txBody>
                  <a:tcPr marL="7202" marR="7202" marT="7202" marB="0" anchor="ctr"/>
                </a:tc>
                <a:extLst>
                  <a:ext uri="{0D108BD9-81ED-4DB2-BD59-A6C34878D82A}">
                    <a16:rowId xmlns:a16="http://schemas.microsoft.com/office/drawing/2014/main" val="3743149341"/>
                  </a:ext>
                </a:extLst>
              </a:tr>
              <a:tr h="792725">
                <a:tc vMerge="1">
                  <a:txBody>
                    <a:bodyPr/>
                    <a:lstStyle/>
                    <a:p>
                      <a:endParaRPr lang="zh-CN" altLang="en-US"/>
                    </a:p>
                  </a:txBody>
                  <a:tcPr/>
                </a:tc>
                <a:tc>
                  <a:txBody>
                    <a:bodyPr/>
                    <a:lstStyle/>
                    <a:p>
                      <a:pPr algn="l" fontAlgn="ctr"/>
                      <a:r>
                        <a:rPr lang="zh-CN" altLang="en-US" sz="1800" u="none" strike="noStrike" dirty="0">
                          <a:effectLst/>
                          <a:latin typeface="+mn-ea"/>
                          <a:ea typeface="+mn-ea"/>
                        </a:rPr>
                        <a:t>云智天枢平台组件（</a:t>
                      </a:r>
                      <a:r>
                        <a:rPr lang="en-US" altLang="zh-CN" sz="1800" u="none" strike="noStrike" dirty="0">
                          <a:effectLst/>
                          <a:latin typeface="+mn-ea"/>
                          <a:ea typeface="+mn-ea"/>
                        </a:rPr>
                        <a:t>1</a:t>
                      </a:r>
                      <a:r>
                        <a:rPr lang="zh-CN" altLang="en-US" sz="1800" u="none" strike="noStrike" dirty="0">
                          <a:effectLst/>
                          <a:latin typeface="+mn-ea"/>
                          <a:ea typeface="+mn-ea"/>
                        </a:rPr>
                        <a:t>台）</a:t>
                      </a:r>
                      <a:endParaRPr lang="zh-CN" altLang="en-US" sz="1800" b="0" i="0" u="none" strike="noStrike" dirty="0">
                        <a:solidFill>
                          <a:srgbClr val="000000"/>
                        </a:solidFill>
                        <a:effectLst/>
                        <a:latin typeface="+mn-ea"/>
                        <a:ea typeface="+mn-ea"/>
                      </a:endParaRPr>
                    </a:p>
                  </a:txBody>
                  <a:tcPr marL="7202" marR="7202" marT="7202" marB="0" anchor="ctr"/>
                </a:tc>
                <a:tc vMerge="1">
                  <a:txBody>
                    <a:bodyPr/>
                    <a:lstStyle/>
                    <a:p>
                      <a:endParaRPr lang="zh-CN" altLang="en-US"/>
                    </a:p>
                  </a:txBody>
                  <a:tcPr/>
                </a:tc>
                <a:tc>
                  <a:txBody>
                    <a:bodyPr/>
                    <a:lstStyle/>
                    <a:p>
                      <a:pPr algn="ctr" fontAlgn="ctr"/>
                      <a:r>
                        <a:rPr lang="en-US" altLang="zh-CN" sz="1800" u="none" strike="noStrike" dirty="0">
                          <a:effectLst/>
                          <a:latin typeface="+mn-ea"/>
                          <a:ea typeface="+mn-ea"/>
                        </a:rPr>
                        <a:t>1</a:t>
                      </a:r>
                      <a:endParaRPr lang="en-US" altLang="zh-CN"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dirty="0">
                          <a:effectLst/>
                          <a:latin typeface="+mn-ea"/>
                          <a:ea typeface="+mn-ea"/>
                        </a:rPr>
                        <a:t>28</a:t>
                      </a:r>
                      <a:endParaRPr lang="en-US" altLang="zh-CN"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dirty="0">
                          <a:effectLst/>
                          <a:latin typeface="+mn-ea"/>
                          <a:ea typeface="+mn-ea"/>
                        </a:rPr>
                        <a:t>64</a:t>
                      </a:r>
                      <a:endParaRPr lang="en-US" altLang="zh-CN"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a:effectLst/>
                          <a:latin typeface="+mn-ea"/>
                          <a:ea typeface="+mn-ea"/>
                        </a:rPr>
                        <a:t>100G</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err="1">
                          <a:effectLst/>
                          <a:latin typeface="+mn-ea"/>
                          <a:ea typeface="+mn-ea"/>
                        </a:rPr>
                        <a:t>sas</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2</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dirty="0">
                          <a:effectLst/>
                          <a:latin typeface="+mn-ea"/>
                          <a:ea typeface="+mn-ea"/>
                        </a:rPr>
                        <a:t>raid1</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a:effectLst/>
                          <a:latin typeface="+mn-ea"/>
                          <a:ea typeface="+mn-ea"/>
                        </a:rPr>
                        <a:t>600G/300G</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sas</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2/3</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dirty="0">
                          <a:effectLst/>
                          <a:latin typeface="+mn-ea"/>
                          <a:ea typeface="+mn-ea"/>
                        </a:rPr>
                        <a:t>raid1/raid5</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tke</a:t>
                      </a:r>
                      <a:r>
                        <a:rPr lang="zh-CN" altLang="en-US" sz="1800" u="none" strike="noStrike">
                          <a:effectLst/>
                          <a:latin typeface="+mn-ea"/>
                          <a:ea typeface="+mn-ea"/>
                        </a:rPr>
                        <a:t>容器平台</a:t>
                      </a:r>
                      <a:endParaRPr lang="zh-CN" altLang="en-US" sz="1800" b="0" i="0" u="none" strike="noStrike">
                        <a:solidFill>
                          <a:srgbClr val="000000"/>
                        </a:solidFill>
                        <a:effectLst/>
                        <a:latin typeface="+mn-ea"/>
                        <a:ea typeface="+mn-ea"/>
                      </a:endParaRPr>
                    </a:p>
                  </a:txBody>
                  <a:tcPr marL="7202" marR="7202" marT="7202" marB="0" anchor="ctr"/>
                </a:tc>
                <a:extLst>
                  <a:ext uri="{0D108BD9-81ED-4DB2-BD59-A6C34878D82A}">
                    <a16:rowId xmlns:a16="http://schemas.microsoft.com/office/drawing/2014/main" val="333940093"/>
                  </a:ext>
                </a:extLst>
              </a:tr>
              <a:tr h="670117">
                <a:tc>
                  <a:txBody>
                    <a:bodyPr/>
                    <a:lstStyle/>
                    <a:p>
                      <a:pPr algn="ctr" fontAlgn="ctr"/>
                      <a:r>
                        <a:rPr lang="en-US" altLang="zh-CN" sz="1800" u="none" strike="noStrike" dirty="0">
                          <a:effectLst/>
                          <a:latin typeface="+mn-ea"/>
                          <a:ea typeface="+mn-ea"/>
                        </a:rPr>
                        <a:t>3</a:t>
                      </a:r>
                      <a:endParaRPr lang="en-US" altLang="zh-CN" sz="1800" b="0" i="0" u="none" strike="noStrike" dirty="0">
                        <a:solidFill>
                          <a:srgbClr val="000000"/>
                        </a:solidFill>
                        <a:effectLst/>
                        <a:latin typeface="+mn-ea"/>
                        <a:ea typeface="+mn-ea"/>
                      </a:endParaRPr>
                    </a:p>
                  </a:txBody>
                  <a:tcPr marL="7202" marR="7202" marT="7202" marB="0" anchor="ctr"/>
                </a:tc>
                <a:tc>
                  <a:txBody>
                    <a:bodyPr/>
                    <a:lstStyle/>
                    <a:p>
                      <a:pPr algn="l" fontAlgn="ctr"/>
                      <a:r>
                        <a:rPr lang="zh-CN" altLang="en-US" sz="1800" u="none" strike="noStrike" dirty="0">
                          <a:effectLst/>
                          <a:latin typeface="+mn-ea"/>
                          <a:ea typeface="+mn-ea"/>
                        </a:rPr>
                        <a:t>容器平台</a:t>
                      </a:r>
                      <a:br>
                        <a:rPr lang="zh-CN" altLang="en-US" sz="1800" u="none" strike="noStrike" dirty="0">
                          <a:effectLst/>
                          <a:latin typeface="+mn-ea"/>
                          <a:ea typeface="+mn-ea"/>
                        </a:rPr>
                      </a:br>
                      <a:r>
                        <a:rPr lang="zh-CN" altLang="en-US" sz="1800" u="none" strike="noStrike" dirty="0">
                          <a:effectLst/>
                          <a:latin typeface="+mn-ea"/>
                          <a:ea typeface="+mn-ea"/>
                        </a:rPr>
                        <a:t>云智天枢平台组件</a:t>
                      </a:r>
                      <a:endParaRPr lang="zh-CN" alt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zh-CN" altLang="en-US" sz="1800" u="none" strike="noStrike">
                          <a:effectLst/>
                          <a:latin typeface="+mn-ea"/>
                          <a:ea typeface="+mn-ea"/>
                        </a:rPr>
                        <a:t>一般</a:t>
                      </a:r>
                      <a:endParaRPr lang="zh-CN" alt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3</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28</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64</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dirty="0">
                          <a:effectLst/>
                          <a:latin typeface="+mn-ea"/>
                          <a:ea typeface="+mn-ea"/>
                        </a:rPr>
                        <a:t>100G</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err="1">
                          <a:effectLst/>
                          <a:latin typeface="+mn-ea"/>
                          <a:ea typeface="+mn-ea"/>
                        </a:rPr>
                        <a:t>sas</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dirty="0">
                          <a:effectLst/>
                          <a:latin typeface="+mn-ea"/>
                          <a:ea typeface="+mn-ea"/>
                        </a:rPr>
                        <a:t>2</a:t>
                      </a:r>
                      <a:endParaRPr lang="en-US" altLang="zh-CN"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a:effectLst/>
                          <a:latin typeface="+mn-ea"/>
                          <a:ea typeface="+mn-ea"/>
                        </a:rPr>
                        <a:t>raid1</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a:effectLst/>
                          <a:latin typeface="+mn-ea"/>
                          <a:ea typeface="+mn-ea"/>
                        </a:rPr>
                        <a:t>600G/300G</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err="1">
                          <a:effectLst/>
                          <a:latin typeface="+mn-ea"/>
                          <a:ea typeface="+mn-ea"/>
                        </a:rPr>
                        <a:t>sas</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dirty="0">
                          <a:effectLst/>
                          <a:latin typeface="+mn-ea"/>
                          <a:ea typeface="+mn-ea"/>
                        </a:rPr>
                        <a:t>2/3</a:t>
                      </a:r>
                      <a:endParaRPr lang="en-US" altLang="zh-CN"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a:effectLst/>
                          <a:latin typeface="+mn-ea"/>
                          <a:ea typeface="+mn-ea"/>
                        </a:rPr>
                        <a:t>raid1/raid5</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err="1">
                          <a:effectLst/>
                          <a:latin typeface="+mn-ea"/>
                          <a:ea typeface="+mn-ea"/>
                        </a:rPr>
                        <a:t>tke</a:t>
                      </a:r>
                      <a:r>
                        <a:rPr lang="zh-CN" altLang="en-US" sz="1800" u="none" strike="noStrike" dirty="0">
                          <a:effectLst/>
                          <a:latin typeface="+mn-ea"/>
                          <a:ea typeface="+mn-ea"/>
                        </a:rPr>
                        <a:t>容器平台</a:t>
                      </a:r>
                      <a:br>
                        <a:rPr lang="zh-CN" altLang="en-US" sz="1800" u="none" strike="noStrike" dirty="0">
                          <a:effectLst/>
                          <a:latin typeface="+mn-ea"/>
                          <a:ea typeface="+mn-ea"/>
                        </a:rPr>
                      </a:br>
                      <a:r>
                        <a:rPr lang="zh-CN" altLang="en-US" sz="1800" u="none" strike="noStrike" dirty="0">
                          <a:effectLst/>
                          <a:latin typeface="+mn-ea"/>
                          <a:ea typeface="+mn-ea"/>
                        </a:rPr>
                        <a:t>云智天枢组件</a:t>
                      </a:r>
                      <a:endParaRPr lang="zh-CN" altLang="en-US" sz="1800" b="0" i="0" u="none" strike="noStrike" dirty="0">
                        <a:solidFill>
                          <a:srgbClr val="000000"/>
                        </a:solidFill>
                        <a:effectLst/>
                        <a:latin typeface="+mn-ea"/>
                        <a:ea typeface="+mn-ea"/>
                      </a:endParaRPr>
                    </a:p>
                  </a:txBody>
                  <a:tcPr marL="7202" marR="7202" marT="7202" marB="0" anchor="ctr"/>
                </a:tc>
                <a:extLst>
                  <a:ext uri="{0D108BD9-81ED-4DB2-BD59-A6C34878D82A}">
                    <a16:rowId xmlns:a16="http://schemas.microsoft.com/office/drawing/2014/main" val="2925425599"/>
                  </a:ext>
                </a:extLst>
              </a:tr>
              <a:tr h="792725">
                <a:tc rowSpan="2">
                  <a:txBody>
                    <a:bodyPr/>
                    <a:lstStyle/>
                    <a:p>
                      <a:pPr algn="ctr" fontAlgn="ctr"/>
                      <a:r>
                        <a:rPr lang="en-US" altLang="zh-CN" sz="1800" u="none" strike="noStrike" dirty="0">
                          <a:effectLst/>
                          <a:latin typeface="+mn-ea"/>
                          <a:ea typeface="+mn-ea"/>
                        </a:rPr>
                        <a:t>6</a:t>
                      </a:r>
                      <a:endParaRPr lang="en-US" altLang="zh-CN" sz="1800" b="0" i="0" u="none" strike="noStrike" dirty="0">
                        <a:solidFill>
                          <a:srgbClr val="000000"/>
                        </a:solidFill>
                        <a:effectLst/>
                        <a:latin typeface="+mn-ea"/>
                        <a:ea typeface="+mn-ea"/>
                      </a:endParaRPr>
                    </a:p>
                  </a:txBody>
                  <a:tcPr marL="7202" marR="7202" marT="7202" marB="0" anchor="ctr"/>
                </a:tc>
                <a:tc>
                  <a:txBody>
                    <a:bodyPr/>
                    <a:lstStyle/>
                    <a:p>
                      <a:pPr algn="l" fontAlgn="ctr"/>
                      <a:r>
                        <a:rPr lang="zh-CN" altLang="en-US" sz="1800" u="none" strike="noStrike" dirty="0">
                          <a:effectLst/>
                          <a:latin typeface="+mn-ea"/>
                          <a:ea typeface="+mn-ea"/>
                        </a:rPr>
                        <a:t>容器平台（</a:t>
                      </a:r>
                      <a:r>
                        <a:rPr lang="en-US" altLang="zh-CN" sz="1800" u="none" strike="noStrike" dirty="0">
                          <a:effectLst/>
                          <a:latin typeface="+mn-ea"/>
                          <a:ea typeface="+mn-ea"/>
                        </a:rPr>
                        <a:t>3</a:t>
                      </a:r>
                      <a:r>
                        <a:rPr lang="zh-CN" altLang="en-US" sz="1800" u="none" strike="noStrike" dirty="0">
                          <a:effectLst/>
                          <a:latin typeface="+mn-ea"/>
                          <a:ea typeface="+mn-ea"/>
                        </a:rPr>
                        <a:t>台）</a:t>
                      </a:r>
                      <a:endParaRPr lang="zh-CN" altLang="en-US" sz="1800" b="0" i="0" u="none" strike="noStrike" dirty="0">
                        <a:solidFill>
                          <a:srgbClr val="000000"/>
                        </a:solidFill>
                        <a:effectLst/>
                        <a:latin typeface="+mn-ea"/>
                        <a:ea typeface="+mn-ea"/>
                      </a:endParaRPr>
                    </a:p>
                  </a:txBody>
                  <a:tcPr marL="7202" marR="7202" marT="7202" marB="0" anchor="ctr"/>
                </a:tc>
                <a:tc rowSpan="2">
                  <a:txBody>
                    <a:bodyPr/>
                    <a:lstStyle/>
                    <a:p>
                      <a:pPr algn="ctr" fontAlgn="ctr"/>
                      <a:r>
                        <a:rPr lang="zh-CN" altLang="en-US" sz="1800" u="none" strike="noStrike">
                          <a:effectLst/>
                          <a:latin typeface="+mn-ea"/>
                          <a:ea typeface="+mn-ea"/>
                        </a:rPr>
                        <a:t>高</a:t>
                      </a:r>
                      <a:endParaRPr lang="zh-CN" alt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3</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16</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32</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100G</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sas</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2</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dirty="0">
                          <a:effectLst/>
                          <a:latin typeface="+mn-ea"/>
                          <a:ea typeface="+mn-ea"/>
                        </a:rPr>
                        <a:t>raid1</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a:effectLst/>
                          <a:latin typeface="+mn-ea"/>
                          <a:ea typeface="+mn-ea"/>
                        </a:rPr>
                        <a:t>300G/300G</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err="1">
                          <a:effectLst/>
                          <a:latin typeface="+mn-ea"/>
                          <a:ea typeface="+mn-ea"/>
                        </a:rPr>
                        <a:t>sas</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dirty="0">
                          <a:effectLst/>
                          <a:latin typeface="+mn-ea"/>
                          <a:ea typeface="+mn-ea"/>
                        </a:rPr>
                        <a:t>2/3</a:t>
                      </a:r>
                      <a:endParaRPr lang="en-US" altLang="zh-CN"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a:effectLst/>
                          <a:latin typeface="+mn-ea"/>
                          <a:ea typeface="+mn-ea"/>
                        </a:rPr>
                        <a:t>raid1/raid5</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err="1">
                          <a:effectLst/>
                          <a:latin typeface="+mn-ea"/>
                          <a:ea typeface="+mn-ea"/>
                        </a:rPr>
                        <a:t>tke</a:t>
                      </a:r>
                      <a:r>
                        <a:rPr lang="zh-CN" altLang="en-US" sz="1800" u="none" strike="noStrike" dirty="0">
                          <a:effectLst/>
                          <a:latin typeface="+mn-ea"/>
                          <a:ea typeface="+mn-ea"/>
                        </a:rPr>
                        <a:t>容器平台</a:t>
                      </a:r>
                      <a:endParaRPr lang="zh-CN" altLang="en-US" sz="1800" b="0" i="0" u="none" strike="noStrike" dirty="0">
                        <a:solidFill>
                          <a:srgbClr val="000000"/>
                        </a:solidFill>
                        <a:effectLst/>
                        <a:latin typeface="+mn-ea"/>
                        <a:ea typeface="+mn-ea"/>
                      </a:endParaRPr>
                    </a:p>
                  </a:txBody>
                  <a:tcPr marL="7202" marR="7202" marT="7202" marB="0" anchor="ctr"/>
                </a:tc>
                <a:extLst>
                  <a:ext uri="{0D108BD9-81ED-4DB2-BD59-A6C34878D82A}">
                    <a16:rowId xmlns:a16="http://schemas.microsoft.com/office/drawing/2014/main" val="373623340"/>
                  </a:ext>
                </a:extLst>
              </a:tr>
              <a:tr h="537085">
                <a:tc vMerge="1">
                  <a:txBody>
                    <a:bodyPr/>
                    <a:lstStyle/>
                    <a:p>
                      <a:endParaRPr lang="zh-CN" altLang="en-US"/>
                    </a:p>
                  </a:txBody>
                  <a:tcPr/>
                </a:tc>
                <a:tc>
                  <a:txBody>
                    <a:bodyPr/>
                    <a:lstStyle/>
                    <a:p>
                      <a:pPr algn="l" fontAlgn="ctr"/>
                      <a:r>
                        <a:rPr lang="zh-CN" altLang="en-US" sz="1800" u="none" strike="noStrike" dirty="0">
                          <a:effectLst/>
                          <a:latin typeface="+mn-ea"/>
                          <a:ea typeface="+mn-ea"/>
                        </a:rPr>
                        <a:t>云智天枢平台组件（</a:t>
                      </a:r>
                      <a:r>
                        <a:rPr lang="en-US" altLang="zh-CN" sz="1800" u="none" strike="noStrike" dirty="0">
                          <a:effectLst/>
                          <a:latin typeface="+mn-ea"/>
                          <a:ea typeface="+mn-ea"/>
                        </a:rPr>
                        <a:t>3</a:t>
                      </a:r>
                      <a:r>
                        <a:rPr lang="zh-CN" altLang="en-US" sz="1800" u="none" strike="noStrike" dirty="0">
                          <a:effectLst/>
                          <a:latin typeface="+mn-ea"/>
                          <a:ea typeface="+mn-ea"/>
                        </a:rPr>
                        <a:t>台）</a:t>
                      </a:r>
                      <a:endParaRPr lang="zh-CN" altLang="en-US" sz="1800" b="0" i="0" u="none" strike="noStrike" dirty="0">
                        <a:solidFill>
                          <a:srgbClr val="000000"/>
                        </a:solidFill>
                        <a:effectLst/>
                        <a:latin typeface="+mn-ea"/>
                        <a:ea typeface="+mn-ea"/>
                      </a:endParaRPr>
                    </a:p>
                  </a:txBody>
                  <a:tcPr marL="7202" marR="7202" marT="7202" marB="0" anchor="ctr"/>
                </a:tc>
                <a:tc vMerge="1">
                  <a:txBody>
                    <a:bodyPr/>
                    <a:lstStyle/>
                    <a:p>
                      <a:endParaRPr lang="zh-CN" altLang="en-US"/>
                    </a:p>
                  </a:txBody>
                  <a:tcPr/>
                </a:tc>
                <a:tc>
                  <a:txBody>
                    <a:bodyPr/>
                    <a:lstStyle/>
                    <a:p>
                      <a:pPr algn="ctr" fontAlgn="ctr"/>
                      <a:r>
                        <a:rPr lang="en-US" altLang="zh-CN" sz="1800" u="none" strike="noStrike">
                          <a:effectLst/>
                          <a:latin typeface="+mn-ea"/>
                          <a:ea typeface="+mn-ea"/>
                        </a:rPr>
                        <a:t>3</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28</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64</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100G</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sas</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2</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raid1</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600G/300G</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dirty="0" err="1">
                          <a:effectLst/>
                          <a:latin typeface="+mn-ea"/>
                          <a:ea typeface="+mn-ea"/>
                        </a:rPr>
                        <a:t>sas</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dirty="0">
                          <a:effectLst/>
                          <a:latin typeface="+mn-ea"/>
                          <a:ea typeface="+mn-ea"/>
                        </a:rPr>
                        <a:t>2/3</a:t>
                      </a:r>
                      <a:endParaRPr lang="en-US" altLang="zh-CN"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raid1/raid5</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dirty="0" err="1">
                          <a:effectLst/>
                          <a:latin typeface="+mn-ea"/>
                          <a:ea typeface="+mn-ea"/>
                        </a:rPr>
                        <a:t>tke</a:t>
                      </a:r>
                      <a:r>
                        <a:rPr lang="zh-CN" altLang="en-US" sz="1800" u="none" strike="noStrike" dirty="0">
                          <a:effectLst/>
                          <a:latin typeface="+mn-ea"/>
                          <a:ea typeface="+mn-ea"/>
                        </a:rPr>
                        <a:t>容器平台</a:t>
                      </a:r>
                      <a:endParaRPr lang="zh-CN" altLang="en-US" sz="1800" b="0" i="0" u="none" strike="noStrike" dirty="0">
                        <a:solidFill>
                          <a:srgbClr val="000000"/>
                        </a:solidFill>
                        <a:effectLst/>
                        <a:latin typeface="+mn-ea"/>
                        <a:ea typeface="+mn-ea"/>
                      </a:endParaRPr>
                    </a:p>
                  </a:txBody>
                  <a:tcPr marL="7202" marR="7202" marT="7202" marB="0" anchor="ctr"/>
                </a:tc>
                <a:extLst>
                  <a:ext uri="{0D108BD9-81ED-4DB2-BD59-A6C34878D82A}">
                    <a16:rowId xmlns:a16="http://schemas.microsoft.com/office/drawing/2014/main" val="1057655908"/>
                  </a:ext>
                </a:extLst>
              </a:tr>
              <a:tr h="544317">
                <a:tc rowSpan="3">
                  <a:txBody>
                    <a:bodyPr/>
                    <a:lstStyle/>
                    <a:p>
                      <a:pPr algn="ctr" fontAlgn="ctr"/>
                      <a:r>
                        <a:rPr lang="en-US" altLang="zh-CN" sz="1800" u="none" strike="noStrike" dirty="0">
                          <a:effectLst/>
                          <a:latin typeface="+mn-ea"/>
                          <a:ea typeface="+mn-ea"/>
                        </a:rPr>
                        <a:t>8</a:t>
                      </a:r>
                      <a:endParaRPr lang="en-US" altLang="zh-CN" sz="1800" b="0" i="0" u="none" strike="noStrike" dirty="0">
                        <a:solidFill>
                          <a:srgbClr val="000000"/>
                        </a:solidFill>
                        <a:effectLst/>
                        <a:latin typeface="+mn-ea"/>
                        <a:ea typeface="+mn-ea"/>
                      </a:endParaRPr>
                    </a:p>
                  </a:txBody>
                  <a:tcPr marL="7202" marR="7202" marT="7202" marB="0" anchor="ctr"/>
                </a:tc>
                <a:tc>
                  <a:txBody>
                    <a:bodyPr/>
                    <a:lstStyle/>
                    <a:p>
                      <a:pPr algn="l" fontAlgn="ctr"/>
                      <a:r>
                        <a:rPr lang="zh-CN" altLang="en-US" sz="1800" u="none" strike="noStrike" dirty="0">
                          <a:effectLst/>
                          <a:latin typeface="+mn-ea"/>
                          <a:ea typeface="+mn-ea"/>
                        </a:rPr>
                        <a:t>容器平台（</a:t>
                      </a:r>
                      <a:r>
                        <a:rPr lang="en-US" altLang="zh-CN" sz="1800" u="none" strike="noStrike" dirty="0">
                          <a:effectLst/>
                          <a:latin typeface="+mn-ea"/>
                          <a:ea typeface="+mn-ea"/>
                        </a:rPr>
                        <a:t>3</a:t>
                      </a:r>
                      <a:r>
                        <a:rPr lang="zh-CN" altLang="en-US" sz="1800" u="none" strike="noStrike" dirty="0">
                          <a:effectLst/>
                          <a:latin typeface="+mn-ea"/>
                          <a:ea typeface="+mn-ea"/>
                        </a:rPr>
                        <a:t>台）</a:t>
                      </a:r>
                      <a:endParaRPr lang="zh-CN" altLang="en-US" sz="1800" b="0" i="0" u="none" strike="noStrike" dirty="0">
                        <a:solidFill>
                          <a:srgbClr val="000000"/>
                        </a:solidFill>
                        <a:effectLst/>
                        <a:latin typeface="+mn-ea"/>
                        <a:ea typeface="+mn-ea"/>
                      </a:endParaRPr>
                    </a:p>
                  </a:txBody>
                  <a:tcPr marL="7202" marR="7202" marT="7202" marB="0" anchor="ctr"/>
                </a:tc>
                <a:tc rowSpan="3">
                  <a:txBody>
                    <a:bodyPr/>
                    <a:lstStyle/>
                    <a:p>
                      <a:pPr algn="ctr" fontAlgn="ctr"/>
                      <a:r>
                        <a:rPr lang="zh-CN" altLang="en-US" sz="1800" u="none" strike="noStrike">
                          <a:effectLst/>
                          <a:latin typeface="+mn-ea"/>
                          <a:ea typeface="+mn-ea"/>
                        </a:rPr>
                        <a:t>很高</a:t>
                      </a:r>
                      <a:endParaRPr lang="zh-CN" alt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3</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16</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32</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100G</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sas</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2</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raid1</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300G/300G</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sas</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dirty="0">
                          <a:effectLst/>
                          <a:latin typeface="+mn-ea"/>
                          <a:ea typeface="+mn-ea"/>
                        </a:rPr>
                        <a:t>2/3</a:t>
                      </a:r>
                      <a:endParaRPr lang="en-US" altLang="zh-CN"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a:effectLst/>
                          <a:latin typeface="+mn-ea"/>
                          <a:ea typeface="+mn-ea"/>
                        </a:rPr>
                        <a:t>raid1/raid5</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err="1">
                          <a:effectLst/>
                          <a:latin typeface="+mn-ea"/>
                          <a:ea typeface="+mn-ea"/>
                        </a:rPr>
                        <a:t>tke</a:t>
                      </a:r>
                      <a:r>
                        <a:rPr lang="zh-CN" altLang="en-US" sz="1800" u="none" strike="noStrike" dirty="0">
                          <a:effectLst/>
                          <a:latin typeface="+mn-ea"/>
                          <a:ea typeface="+mn-ea"/>
                        </a:rPr>
                        <a:t>容器平台</a:t>
                      </a:r>
                      <a:endParaRPr lang="zh-CN" altLang="en-US" sz="1800" b="0" i="0" u="none" strike="noStrike" dirty="0">
                        <a:solidFill>
                          <a:srgbClr val="000000"/>
                        </a:solidFill>
                        <a:effectLst/>
                        <a:latin typeface="+mn-ea"/>
                        <a:ea typeface="+mn-ea"/>
                      </a:endParaRPr>
                    </a:p>
                  </a:txBody>
                  <a:tcPr marL="7202" marR="7202" marT="7202" marB="0" anchor="ctr"/>
                </a:tc>
                <a:extLst>
                  <a:ext uri="{0D108BD9-81ED-4DB2-BD59-A6C34878D82A}">
                    <a16:rowId xmlns:a16="http://schemas.microsoft.com/office/drawing/2014/main" val="1130968856"/>
                  </a:ext>
                </a:extLst>
              </a:tr>
              <a:tr h="537085">
                <a:tc vMerge="1">
                  <a:txBody>
                    <a:bodyPr/>
                    <a:lstStyle/>
                    <a:p>
                      <a:endParaRPr lang="zh-CN" altLang="en-US"/>
                    </a:p>
                  </a:txBody>
                  <a:tcPr/>
                </a:tc>
                <a:tc>
                  <a:txBody>
                    <a:bodyPr/>
                    <a:lstStyle/>
                    <a:p>
                      <a:pPr algn="l" fontAlgn="ctr"/>
                      <a:r>
                        <a:rPr lang="zh-CN" altLang="en-US" sz="1800" u="none" strike="noStrike" dirty="0">
                          <a:effectLst/>
                          <a:latin typeface="+mn-ea"/>
                          <a:ea typeface="+mn-ea"/>
                        </a:rPr>
                        <a:t>云智天枢平台组件（</a:t>
                      </a:r>
                      <a:r>
                        <a:rPr lang="en-US" altLang="zh-CN" sz="1800" u="none" strike="noStrike" dirty="0">
                          <a:effectLst/>
                          <a:latin typeface="+mn-ea"/>
                          <a:ea typeface="+mn-ea"/>
                        </a:rPr>
                        <a:t>3</a:t>
                      </a:r>
                      <a:r>
                        <a:rPr lang="zh-CN" altLang="en-US" sz="1800" u="none" strike="noStrike" dirty="0">
                          <a:effectLst/>
                          <a:latin typeface="+mn-ea"/>
                          <a:ea typeface="+mn-ea"/>
                        </a:rPr>
                        <a:t>台）</a:t>
                      </a:r>
                      <a:endParaRPr lang="zh-CN" altLang="en-US" sz="1800" b="0" i="0" u="none" strike="noStrike" dirty="0">
                        <a:solidFill>
                          <a:srgbClr val="000000"/>
                        </a:solidFill>
                        <a:effectLst/>
                        <a:latin typeface="+mn-ea"/>
                        <a:ea typeface="+mn-ea"/>
                      </a:endParaRPr>
                    </a:p>
                  </a:txBody>
                  <a:tcPr marL="7202" marR="7202" marT="7202" marB="0" anchor="ctr"/>
                </a:tc>
                <a:tc vMerge="1">
                  <a:txBody>
                    <a:bodyPr/>
                    <a:lstStyle/>
                    <a:p>
                      <a:endParaRPr lang="zh-CN" altLang="en-US"/>
                    </a:p>
                  </a:txBody>
                  <a:tcPr/>
                </a:tc>
                <a:tc>
                  <a:txBody>
                    <a:bodyPr/>
                    <a:lstStyle/>
                    <a:p>
                      <a:pPr algn="ctr" fontAlgn="ctr"/>
                      <a:r>
                        <a:rPr lang="en-US" altLang="zh-CN" sz="1800" u="none" strike="noStrike">
                          <a:effectLst/>
                          <a:latin typeface="+mn-ea"/>
                          <a:ea typeface="+mn-ea"/>
                        </a:rPr>
                        <a:t>3</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28</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64</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100G</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sas</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2</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raid1</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300G/300G</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sas</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2/3</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dirty="0">
                          <a:effectLst/>
                          <a:latin typeface="+mn-ea"/>
                          <a:ea typeface="+mn-ea"/>
                        </a:rPr>
                        <a:t>raid1/raid5</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err="1">
                          <a:effectLst/>
                          <a:latin typeface="+mn-ea"/>
                          <a:ea typeface="+mn-ea"/>
                        </a:rPr>
                        <a:t>tke</a:t>
                      </a:r>
                      <a:r>
                        <a:rPr lang="zh-CN" altLang="en-US" sz="1800" u="none" strike="noStrike" dirty="0">
                          <a:effectLst/>
                          <a:latin typeface="+mn-ea"/>
                          <a:ea typeface="+mn-ea"/>
                        </a:rPr>
                        <a:t>容器平台</a:t>
                      </a:r>
                      <a:endParaRPr lang="zh-CN" altLang="en-US" sz="1800" b="0" i="0" u="none" strike="noStrike" dirty="0">
                        <a:solidFill>
                          <a:srgbClr val="000000"/>
                        </a:solidFill>
                        <a:effectLst/>
                        <a:latin typeface="+mn-ea"/>
                        <a:ea typeface="+mn-ea"/>
                      </a:endParaRPr>
                    </a:p>
                  </a:txBody>
                  <a:tcPr marL="7202" marR="7202" marT="7202" marB="0" anchor="ctr"/>
                </a:tc>
                <a:extLst>
                  <a:ext uri="{0D108BD9-81ED-4DB2-BD59-A6C34878D82A}">
                    <a16:rowId xmlns:a16="http://schemas.microsoft.com/office/drawing/2014/main" val="2712820705"/>
                  </a:ext>
                </a:extLst>
              </a:tr>
              <a:tr h="792725">
                <a:tc vMerge="1">
                  <a:txBody>
                    <a:bodyPr/>
                    <a:lstStyle/>
                    <a:p>
                      <a:endParaRPr lang="zh-CN" altLang="en-US"/>
                    </a:p>
                  </a:txBody>
                  <a:tcPr/>
                </a:tc>
                <a:tc>
                  <a:txBody>
                    <a:bodyPr/>
                    <a:lstStyle/>
                    <a:p>
                      <a:pPr algn="l" fontAlgn="ctr"/>
                      <a:r>
                        <a:rPr lang="en-US" sz="1800" u="none" strike="noStrike">
                          <a:effectLst/>
                          <a:latin typeface="+mn-ea"/>
                          <a:ea typeface="+mn-ea"/>
                        </a:rPr>
                        <a:t>mysql（2</a:t>
                      </a:r>
                      <a:r>
                        <a:rPr lang="zh-CN" altLang="en-US" sz="1800" u="none" strike="noStrike">
                          <a:effectLst/>
                          <a:latin typeface="+mn-ea"/>
                          <a:ea typeface="+mn-ea"/>
                        </a:rPr>
                        <a:t>台）</a:t>
                      </a:r>
                      <a:endParaRPr lang="zh-CN" altLang="en-US" sz="1800" b="0" i="0" u="none" strike="noStrike">
                        <a:solidFill>
                          <a:srgbClr val="000000"/>
                        </a:solidFill>
                        <a:effectLst/>
                        <a:latin typeface="+mn-ea"/>
                        <a:ea typeface="+mn-ea"/>
                      </a:endParaRPr>
                    </a:p>
                  </a:txBody>
                  <a:tcPr marL="7202" marR="7202" marT="7202" marB="0" anchor="ctr"/>
                </a:tc>
                <a:tc vMerge="1">
                  <a:txBody>
                    <a:bodyPr/>
                    <a:lstStyle/>
                    <a:p>
                      <a:endParaRPr lang="zh-CN" altLang="en-US"/>
                    </a:p>
                  </a:txBody>
                  <a:tcPr/>
                </a:tc>
                <a:tc>
                  <a:txBody>
                    <a:bodyPr/>
                    <a:lstStyle/>
                    <a:p>
                      <a:pPr algn="ctr" fontAlgn="ctr"/>
                      <a:r>
                        <a:rPr lang="en-US" altLang="zh-CN" sz="1800" u="none" strike="noStrike">
                          <a:effectLst/>
                          <a:latin typeface="+mn-ea"/>
                          <a:ea typeface="+mn-ea"/>
                        </a:rPr>
                        <a:t>2</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16</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32</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100G</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sas</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2</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raid1</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dirty="0">
                          <a:effectLst/>
                          <a:latin typeface="+mn-ea"/>
                          <a:ea typeface="+mn-ea"/>
                        </a:rPr>
                        <a:t>600G/300G</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a:effectLst/>
                          <a:latin typeface="+mn-ea"/>
                          <a:ea typeface="+mn-ea"/>
                        </a:rPr>
                        <a:t>sas</a:t>
                      </a:r>
                      <a:endParaRPr lang="en-US" sz="1800" b="0" i="0" u="none" strike="noStrike">
                        <a:solidFill>
                          <a:srgbClr val="000000"/>
                        </a:solidFill>
                        <a:effectLst/>
                        <a:latin typeface="+mn-ea"/>
                        <a:ea typeface="+mn-ea"/>
                      </a:endParaRPr>
                    </a:p>
                  </a:txBody>
                  <a:tcPr marL="7202" marR="7202" marT="7202" marB="0" anchor="ctr"/>
                </a:tc>
                <a:tc>
                  <a:txBody>
                    <a:bodyPr/>
                    <a:lstStyle/>
                    <a:p>
                      <a:pPr algn="ctr" fontAlgn="ctr"/>
                      <a:r>
                        <a:rPr lang="en-US" altLang="zh-CN" sz="1800" u="none" strike="noStrike">
                          <a:effectLst/>
                          <a:latin typeface="+mn-ea"/>
                          <a:ea typeface="+mn-ea"/>
                        </a:rPr>
                        <a:t>2/3</a:t>
                      </a:r>
                      <a:endParaRPr lang="en-US" altLang="zh-CN" sz="1800" b="0" i="0" u="none" strike="noStrike">
                        <a:solidFill>
                          <a:srgbClr val="000000"/>
                        </a:solidFill>
                        <a:effectLst/>
                        <a:latin typeface="+mn-ea"/>
                        <a:ea typeface="+mn-ea"/>
                      </a:endParaRPr>
                    </a:p>
                  </a:txBody>
                  <a:tcPr marL="7202" marR="7202" marT="7202" marB="0" anchor="ctr"/>
                </a:tc>
                <a:tc>
                  <a:txBody>
                    <a:bodyPr/>
                    <a:lstStyle/>
                    <a:p>
                      <a:pPr algn="ctr" fontAlgn="ctr"/>
                      <a:r>
                        <a:rPr lang="en-US" sz="1800" u="none" strike="noStrike" dirty="0">
                          <a:effectLst/>
                          <a:latin typeface="+mn-ea"/>
                          <a:ea typeface="+mn-ea"/>
                        </a:rPr>
                        <a:t>raid1/raid5</a:t>
                      </a:r>
                      <a:endParaRPr lang="en-US" sz="1800" b="0" i="0" u="none" strike="noStrike" dirty="0">
                        <a:solidFill>
                          <a:srgbClr val="000000"/>
                        </a:solidFill>
                        <a:effectLst/>
                        <a:latin typeface="+mn-ea"/>
                        <a:ea typeface="+mn-ea"/>
                      </a:endParaRPr>
                    </a:p>
                  </a:txBody>
                  <a:tcPr marL="7202" marR="7202" marT="7202" marB="0" anchor="ctr"/>
                </a:tc>
                <a:tc>
                  <a:txBody>
                    <a:bodyPr/>
                    <a:lstStyle/>
                    <a:p>
                      <a:pPr algn="ctr" fontAlgn="ctr"/>
                      <a:r>
                        <a:rPr lang="en-US" sz="1800" u="none" strike="noStrike" dirty="0" err="1">
                          <a:effectLst/>
                          <a:latin typeface="+mn-ea"/>
                          <a:ea typeface="+mn-ea"/>
                        </a:rPr>
                        <a:t>tke</a:t>
                      </a:r>
                      <a:r>
                        <a:rPr lang="zh-CN" altLang="en-US" sz="1800" u="none" strike="noStrike" dirty="0">
                          <a:effectLst/>
                          <a:latin typeface="+mn-ea"/>
                          <a:ea typeface="+mn-ea"/>
                        </a:rPr>
                        <a:t>容器平台</a:t>
                      </a:r>
                      <a:endParaRPr lang="zh-CN" altLang="en-US" sz="1800" b="0" i="0" u="none" strike="noStrike" dirty="0">
                        <a:solidFill>
                          <a:srgbClr val="000000"/>
                        </a:solidFill>
                        <a:effectLst/>
                        <a:latin typeface="+mn-ea"/>
                        <a:ea typeface="+mn-ea"/>
                      </a:endParaRPr>
                    </a:p>
                  </a:txBody>
                  <a:tcPr marL="7202" marR="7202" marT="7202" marB="0" anchor="ctr"/>
                </a:tc>
                <a:extLst>
                  <a:ext uri="{0D108BD9-81ED-4DB2-BD59-A6C34878D82A}">
                    <a16:rowId xmlns:a16="http://schemas.microsoft.com/office/drawing/2014/main" val="4281691255"/>
                  </a:ext>
                </a:extLst>
              </a:tr>
            </a:tbl>
          </a:graphicData>
        </a:graphic>
      </p:graphicFrame>
    </p:spTree>
    <p:extLst>
      <p:ext uri="{BB962C8B-B14F-4D97-AF65-F5344CB8AC3E}">
        <p14:creationId xmlns:p14="http://schemas.microsoft.com/office/powerpoint/2010/main" val="2542000782"/>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40" y="624418"/>
            <a:ext cx="5297514"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云智天枢部署硬件选型推荐</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graphicFrame>
        <p:nvGraphicFramePr>
          <p:cNvPr id="8" name="表格 7">
            <a:extLst>
              <a:ext uri="{FF2B5EF4-FFF2-40B4-BE49-F238E27FC236}">
                <a16:creationId xmlns:a16="http://schemas.microsoft.com/office/drawing/2014/main" id="{8C2C27F8-7596-485F-ABB0-564316D0649F}"/>
              </a:ext>
            </a:extLst>
          </p:cNvPr>
          <p:cNvGraphicFramePr>
            <a:graphicFrameLocks noGrp="1"/>
          </p:cNvGraphicFramePr>
          <p:nvPr>
            <p:extLst>
              <p:ext uri="{D42A27DB-BD31-4B8C-83A1-F6EECF244321}">
                <p14:modId xmlns:p14="http://schemas.microsoft.com/office/powerpoint/2010/main" val="145379087"/>
              </p:ext>
            </p:extLst>
          </p:nvPr>
        </p:nvGraphicFramePr>
        <p:xfrm>
          <a:off x="573437" y="2340244"/>
          <a:ext cx="17151074" cy="7331865"/>
        </p:xfrm>
        <a:graphic>
          <a:graphicData uri="http://schemas.openxmlformats.org/drawingml/2006/table">
            <a:tbl>
              <a:tblPr>
                <a:tableStyleId>{5C22544A-7EE6-4342-B048-85BDC9FD1C3A}</a:tableStyleId>
              </a:tblPr>
              <a:tblGrid>
                <a:gridCol w="764125">
                  <a:extLst>
                    <a:ext uri="{9D8B030D-6E8A-4147-A177-3AD203B41FA5}">
                      <a16:colId xmlns:a16="http://schemas.microsoft.com/office/drawing/2014/main" val="2599954040"/>
                    </a:ext>
                  </a:extLst>
                </a:gridCol>
                <a:gridCol w="2102105">
                  <a:extLst>
                    <a:ext uri="{9D8B030D-6E8A-4147-A177-3AD203B41FA5}">
                      <a16:colId xmlns:a16="http://schemas.microsoft.com/office/drawing/2014/main" val="2714326330"/>
                    </a:ext>
                  </a:extLst>
                </a:gridCol>
                <a:gridCol w="1218612">
                  <a:extLst>
                    <a:ext uri="{9D8B030D-6E8A-4147-A177-3AD203B41FA5}">
                      <a16:colId xmlns:a16="http://schemas.microsoft.com/office/drawing/2014/main" val="3529988478"/>
                    </a:ext>
                  </a:extLst>
                </a:gridCol>
                <a:gridCol w="8056381">
                  <a:extLst>
                    <a:ext uri="{9D8B030D-6E8A-4147-A177-3AD203B41FA5}">
                      <a16:colId xmlns:a16="http://schemas.microsoft.com/office/drawing/2014/main" val="2703707726"/>
                    </a:ext>
                  </a:extLst>
                </a:gridCol>
                <a:gridCol w="5009851">
                  <a:extLst>
                    <a:ext uri="{9D8B030D-6E8A-4147-A177-3AD203B41FA5}">
                      <a16:colId xmlns:a16="http://schemas.microsoft.com/office/drawing/2014/main" val="360393139"/>
                    </a:ext>
                  </a:extLst>
                </a:gridCol>
              </a:tblGrid>
              <a:tr h="598195">
                <a:tc>
                  <a:txBody>
                    <a:bodyPr/>
                    <a:lstStyle/>
                    <a:p>
                      <a:pPr algn="ctr" fontAlgn="ctr"/>
                      <a:r>
                        <a:rPr lang="zh-CN" altLang="en-US" sz="1600" u="none" strike="noStrike" dirty="0">
                          <a:solidFill>
                            <a:schemeClr val="bg1"/>
                          </a:solidFill>
                          <a:effectLst/>
                          <a:latin typeface="+mn-ea"/>
                          <a:ea typeface="+mn-ea"/>
                        </a:rPr>
                        <a:t>序号</a:t>
                      </a:r>
                      <a:endParaRPr lang="zh-CN" altLang="en-US" sz="1600" b="0" i="0" u="none" strike="noStrike" dirty="0">
                        <a:solidFill>
                          <a:schemeClr val="bg1"/>
                        </a:solidFill>
                        <a:effectLst/>
                        <a:latin typeface="+mn-ea"/>
                        <a:ea typeface="+mn-ea"/>
                      </a:endParaRPr>
                    </a:p>
                  </a:txBody>
                  <a:tcPr marL="6239" marR="6239" marT="6239" marB="0" anchor="ctr">
                    <a:solidFill>
                      <a:schemeClr val="accent2"/>
                    </a:solidFill>
                  </a:tcPr>
                </a:tc>
                <a:tc>
                  <a:txBody>
                    <a:bodyPr/>
                    <a:lstStyle/>
                    <a:p>
                      <a:pPr algn="ctr" fontAlgn="ctr"/>
                      <a:r>
                        <a:rPr lang="zh-CN" altLang="en-US" sz="1600" u="none" strike="noStrike" dirty="0">
                          <a:solidFill>
                            <a:schemeClr val="bg1"/>
                          </a:solidFill>
                          <a:effectLst/>
                          <a:latin typeface="+mn-ea"/>
                          <a:ea typeface="+mn-ea"/>
                        </a:rPr>
                        <a:t>算法名称</a:t>
                      </a:r>
                      <a:endParaRPr lang="zh-CN" altLang="en-US" sz="1600" b="0" i="0" u="none" strike="noStrike" dirty="0">
                        <a:solidFill>
                          <a:schemeClr val="bg1"/>
                        </a:solidFill>
                        <a:effectLst/>
                        <a:latin typeface="+mn-ea"/>
                        <a:ea typeface="+mn-ea"/>
                      </a:endParaRPr>
                    </a:p>
                  </a:txBody>
                  <a:tcPr marL="6239" marR="6239" marT="6239" marB="0" anchor="ctr">
                    <a:solidFill>
                      <a:schemeClr val="accent2"/>
                    </a:solidFill>
                  </a:tcPr>
                </a:tc>
                <a:tc>
                  <a:txBody>
                    <a:bodyPr/>
                    <a:lstStyle/>
                    <a:p>
                      <a:pPr algn="ctr" fontAlgn="ctr"/>
                      <a:r>
                        <a:rPr lang="zh-CN" altLang="en-US" sz="1600" u="none" strike="noStrike" dirty="0">
                          <a:solidFill>
                            <a:schemeClr val="bg1"/>
                          </a:solidFill>
                          <a:effectLst/>
                          <a:latin typeface="+mn-ea"/>
                          <a:ea typeface="+mn-ea"/>
                        </a:rPr>
                        <a:t>数量</a:t>
                      </a:r>
                      <a:endParaRPr lang="zh-CN" altLang="en-US" sz="1600" b="0" i="0" u="none" strike="noStrike" dirty="0">
                        <a:solidFill>
                          <a:schemeClr val="bg1"/>
                        </a:solidFill>
                        <a:effectLst/>
                        <a:latin typeface="+mn-ea"/>
                        <a:ea typeface="+mn-ea"/>
                      </a:endParaRPr>
                    </a:p>
                  </a:txBody>
                  <a:tcPr marL="6239" marR="6239" marT="6239" marB="0" anchor="ctr">
                    <a:solidFill>
                      <a:schemeClr val="accent2"/>
                    </a:solidFill>
                  </a:tcPr>
                </a:tc>
                <a:tc>
                  <a:txBody>
                    <a:bodyPr/>
                    <a:lstStyle/>
                    <a:p>
                      <a:pPr algn="ctr" fontAlgn="ctr"/>
                      <a:r>
                        <a:rPr lang="zh-CN" altLang="en-US" sz="1600" u="none" strike="noStrike" dirty="0">
                          <a:solidFill>
                            <a:schemeClr val="bg1"/>
                          </a:solidFill>
                          <a:effectLst/>
                          <a:latin typeface="+mn-ea"/>
                          <a:ea typeface="+mn-ea"/>
                        </a:rPr>
                        <a:t>最低配置（单机）</a:t>
                      </a:r>
                      <a:endParaRPr lang="zh-CN" altLang="en-US" sz="1600" b="0" i="0" u="none" strike="noStrike" dirty="0">
                        <a:solidFill>
                          <a:schemeClr val="bg1"/>
                        </a:solidFill>
                        <a:effectLst/>
                        <a:latin typeface="+mn-ea"/>
                        <a:ea typeface="+mn-ea"/>
                      </a:endParaRPr>
                    </a:p>
                  </a:txBody>
                  <a:tcPr marL="6239" marR="6239" marT="6239" marB="0" anchor="ctr">
                    <a:solidFill>
                      <a:schemeClr val="accent2"/>
                    </a:solidFill>
                  </a:tcPr>
                </a:tc>
                <a:tc>
                  <a:txBody>
                    <a:bodyPr/>
                    <a:lstStyle/>
                    <a:p>
                      <a:pPr algn="ctr" fontAlgn="ctr"/>
                      <a:r>
                        <a:rPr lang="zh-CN" altLang="en-US" sz="1600" u="none" strike="noStrike" dirty="0">
                          <a:solidFill>
                            <a:schemeClr val="bg1"/>
                          </a:solidFill>
                          <a:effectLst/>
                          <a:latin typeface="+mn-ea"/>
                          <a:ea typeface="+mn-ea"/>
                        </a:rPr>
                        <a:t>处理能力</a:t>
                      </a:r>
                      <a:endParaRPr lang="zh-CN" altLang="en-US" sz="1600" b="0" i="0" u="none" strike="noStrike" dirty="0">
                        <a:solidFill>
                          <a:schemeClr val="bg1"/>
                        </a:solidFill>
                        <a:effectLst/>
                        <a:latin typeface="+mn-ea"/>
                        <a:ea typeface="+mn-ea"/>
                      </a:endParaRPr>
                    </a:p>
                  </a:txBody>
                  <a:tcPr marL="6239" marR="6239" marT="6239" marB="0" anchor="ctr">
                    <a:solidFill>
                      <a:schemeClr val="accent2"/>
                    </a:solidFill>
                  </a:tcPr>
                </a:tc>
                <a:extLst>
                  <a:ext uri="{0D108BD9-81ED-4DB2-BD59-A6C34878D82A}">
                    <a16:rowId xmlns:a16="http://schemas.microsoft.com/office/drawing/2014/main" val="807542218"/>
                  </a:ext>
                </a:extLst>
              </a:tr>
              <a:tr h="673367">
                <a:tc>
                  <a:txBody>
                    <a:bodyPr/>
                    <a:lstStyle/>
                    <a:p>
                      <a:pPr algn="r" fontAlgn="ctr"/>
                      <a:r>
                        <a:rPr lang="en-US" altLang="zh-CN" sz="2000" u="none" strike="noStrike">
                          <a:effectLst/>
                          <a:latin typeface="+mn-ea"/>
                          <a:ea typeface="+mn-ea"/>
                        </a:rPr>
                        <a:t>1</a:t>
                      </a:r>
                      <a:endParaRPr lang="en-US" altLang="zh-CN" sz="2000" b="0" i="0" u="none" strike="noStrike">
                        <a:solidFill>
                          <a:srgbClr val="000000"/>
                        </a:solidFill>
                        <a:effectLst/>
                        <a:latin typeface="+mn-ea"/>
                        <a:ea typeface="+mn-ea"/>
                      </a:endParaRPr>
                    </a:p>
                  </a:txBody>
                  <a:tcPr marL="6239" marR="6239" marT="6239" marB="0" anchor="ctr"/>
                </a:tc>
                <a:tc>
                  <a:txBody>
                    <a:bodyPr/>
                    <a:lstStyle/>
                    <a:p>
                      <a:pPr algn="l" fontAlgn="ctr"/>
                      <a:r>
                        <a:rPr lang="zh-CN" altLang="en-US" sz="2000" u="none" strike="noStrike">
                          <a:effectLst/>
                          <a:latin typeface="+mn-ea"/>
                          <a:ea typeface="+mn-ea"/>
                        </a:rPr>
                        <a:t>人体识别</a:t>
                      </a:r>
                      <a:endParaRPr lang="zh-CN" altLang="en-US" sz="2000" b="0" i="0" u="none" strike="noStrike">
                        <a:solidFill>
                          <a:srgbClr val="000000"/>
                        </a:solidFill>
                        <a:effectLst/>
                        <a:latin typeface="+mn-ea"/>
                        <a:ea typeface="+mn-ea"/>
                      </a:endParaRPr>
                    </a:p>
                  </a:txBody>
                  <a:tcPr marL="6239" marR="6239" marT="6239" marB="0" anchor="ctr"/>
                </a:tc>
                <a:tc>
                  <a:txBody>
                    <a:bodyPr/>
                    <a:lstStyle/>
                    <a:p>
                      <a:pPr algn="ctr" fontAlgn="ctr"/>
                      <a:r>
                        <a:rPr lang="en-US" altLang="zh-CN" sz="2000" u="none" strike="noStrike">
                          <a:effectLst/>
                          <a:latin typeface="+mn-ea"/>
                          <a:ea typeface="+mn-ea"/>
                        </a:rPr>
                        <a:t>1</a:t>
                      </a:r>
                      <a:endParaRPr lang="en-US" altLang="zh-CN" sz="2000" b="0" i="0" u="none" strike="noStrike">
                        <a:solidFill>
                          <a:srgbClr val="000000"/>
                        </a:solidFill>
                        <a:effectLst/>
                        <a:latin typeface="+mn-ea"/>
                        <a:ea typeface="+mn-ea"/>
                      </a:endParaRPr>
                    </a:p>
                  </a:txBody>
                  <a:tcPr marL="6239" marR="6239" marT="6239" marB="0" anchor="ctr"/>
                </a:tc>
                <a:tc>
                  <a:txBody>
                    <a:bodyPr/>
                    <a:lstStyle/>
                    <a:p>
                      <a:pPr algn="l" fontAlgn="ctr"/>
                      <a:r>
                        <a:rPr lang="en-US" altLang="zh-CN" sz="2000" u="none" strike="noStrike">
                          <a:effectLst/>
                          <a:latin typeface="+mn-ea"/>
                          <a:ea typeface="+mn-ea"/>
                        </a:rPr>
                        <a:t>2*14</a:t>
                      </a:r>
                      <a:r>
                        <a:rPr lang="zh-CN" altLang="en-US" sz="2000" u="none" strike="noStrike">
                          <a:effectLst/>
                          <a:latin typeface="+mn-ea"/>
                          <a:ea typeface="+mn-ea"/>
                        </a:rPr>
                        <a:t>核</a:t>
                      </a:r>
                      <a:r>
                        <a:rPr lang="en-US" sz="2000" u="none" strike="noStrike">
                          <a:effectLst/>
                          <a:latin typeface="+mn-ea"/>
                          <a:ea typeface="+mn-ea"/>
                        </a:rPr>
                        <a:t>CPU(E5-2680v4)，128G</a:t>
                      </a:r>
                      <a:r>
                        <a:rPr lang="zh-CN" altLang="en-US" sz="2000" u="none" strike="noStrike">
                          <a:effectLst/>
                          <a:latin typeface="+mn-ea"/>
                          <a:ea typeface="+mn-ea"/>
                        </a:rPr>
                        <a:t>内存，</a:t>
                      </a:r>
                      <a:r>
                        <a:rPr lang="en-US" altLang="zh-CN" sz="2000" u="none" strike="noStrike">
                          <a:effectLst/>
                          <a:latin typeface="+mn-ea"/>
                          <a:ea typeface="+mn-ea"/>
                        </a:rPr>
                        <a:t>12* 300</a:t>
                      </a:r>
                      <a:r>
                        <a:rPr lang="en-US" sz="2000" u="none" strike="noStrike">
                          <a:effectLst/>
                          <a:latin typeface="+mn-ea"/>
                          <a:ea typeface="+mn-ea"/>
                        </a:rPr>
                        <a:t>G SATA SSD， 24G *2，P40*2</a:t>
                      </a:r>
                      <a:endParaRPr lang="en-US" sz="2000" b="0" i="0" u="none" strike="noStrike">
                        <a:solidFill>
                          <a:srgbClr val="000000"/>
                        </a:solidFill>
                        <a:effectLst/>
                        <a:latin typeface="+mn-ea"/>
                        <a:ea typeface="+mn-ea"/>
                      </a:endParaRPr>
                    </a:p>
                  </a:txBody>
                  <a:tcPr marL="6239" marR="6239" marT="6239" marB="0" anchor="ctr"/>
                </a:tc>
                <a:tc>
                  <a:txBody>
                    <a:bodyPr/>
                    <a:lstStyle/>
                    <a:p>
                      <a:pPr algn="l" fontAlgn="ctr"/>
                      <a:r>
                        <a:rPr lang="en-US" altLang="zh-CN" sz="2000" u="none" strike="noStrike">
                          <a:effectLst/>
                          <a:latin typeface="+mn-ea"/>
                          <a:ea typeface="+mn-ea"/>
                        </a:rPr>
                        <a:t>2</a:t>
                      </a:r>
                      <a:r>
                        <a:rPr lang="zh-CN" altLang="en-US" sz="2000" u="none" strike="noStrike">
                          <a:effectLst/>
                          <a:latin typeface="+mn-ea"/>
                          <a:ea typeface="+mn-ea"/>
                        </a:rPr>
                        <a:t>张卡</a:t>
                      </a:r>
                      <a:r>
                        <a:rPr lang="en-US" altLang="zh-CN" sz="2000" u="none" strike="noStrike">
                          <a:effectLst/>
                          <a:latin typeface="+mn-ea"/>
                          <a:ea typeface="+mn-ea"/>
                        </a:rPr>
                        <a:t>40</a:t>
                      </a:r>
                      <a:r>
                        <a:rPr lang="zh-CN" altLang="en-US" sz="2000" u="none" strike="noStrike">
                          <a:effectLst/>
                          <a:latin typeface="+mn-ea"/>
                          <a:ea typeface="+mn-ea"/>
                        </a:rPr>
                        <a:t>路 （</a:t>
                      </a:r>
                      <a:r>
                        <a:rPr lang="en-US" altLang="zh-CN" sz="2000" u="none" strike="noStrike">
                          <a:effectLst/>
                          <a:latin typeface="+mn-ea"/>
                          <a:ea typeface="+mn-ea"/>
                        </a:rPr>
                        <a:t>decoder</a:t>
                      </a:r>
                      <a:r>
                        <a:rPr lang="zh-CN" altLang="en-US" sz="2000" u="none" strike="noStrike">
                          <a:effectLst/>
                          <a:latin typeface="+mn-ea"/>
                          <a:ea typeface="+mn-ea"/>
                        </a:rPr>
                        <a:t>，人体识别）</a:t>
                      </a:r>
                      <a:endParaRPr lang="zh-CN" altLang="en-US" sz="2000" b="0" i="0" u="none" strike="noStrike">
                        <a:solidFill>
                          <a:srgbClr val="000000"/>
                        </a:solidFill>
                        <a:effectLst/>
                        <a:latin typeface="+mn-ea"/>
                        <a:ea typeface="+mn-ea"/>
                      </a:endParaRPr>
                    </a:p>
                  </a:txBody>
                  <a:tcPr marL="6239" marR="6239" marT="6239" marB="0" anchor="ctr"/>
                </a:tc>
                <a:extLst>
                  <a:ext uri="{0D108BD9-81ED-4DB2-BD59-A6C34878D82A}">
                    <a16:rowId xmlns:a16="http://schemas.microsoft.com/office/drawing/2014/main" val="4025178147"/>
                  </a:ext>
                </a:extLst>
              </a:tr>
              <a:tr h="673367">
                <a:tc>
                  <a:txBody>
                    <a:bodyPr/>
                    <a:lstStyle/>
                    <a:p>
                      <a:pPr algn="r" fontAlgn="ctr"/>
                      <a:r>
                        <a:rPr lang="en-US" altLang="zh-CN" sz="2000" u="none" strike="noStrike">
                          <a:effectLst/>
                          <a:latin typeface="+mn-ea"/>
                          <a:ea typeface="+mn-ea"/>
                        </a:rPr>
                        <a:t>2</a:t>
                      </a:r>
                      <a:endParaRPr lang="en-US" altLang="zh-CN" sz="2000" b="0" i="0" u="none" strike="noStrike">
                        <a:solidFill>
                          <a:srgbClr val="000000"/>
                        </a:solidFill>
                        <a:effectLst/>
                        <a:latin typeface="+mn-ea"/>
                        <a:ea typeface="+mn-ea"/>
                      </a:endParaRPr>
                    </a:p>
                  </a:txBody>
                  <a:tcPr marL="6239" marR="6239" marT="6239" marB="0" anchor="ctr"/>
                </a:tc>
                <a:tc>
                  <a:txBody>
                    <a:bodyPr/>
                    <a:lstStyle/>
                    <a:p>
                      <a:pPr algn="l" fontAlgn="ctr"/>
                      <a:r>
                        <a:rPr lang="zh-CN" altLang="en-US" sz="2000" u="none" strike="noStrike">
                          <a:effectLst/>
                          <a:latin typeface="+mn-ea"/>
                          <a:ea typeface="+mn-ea"/>
                        </a:rPr>
                        <a:t>人群密度统计</a:t>
                      </a:r>
                      <a:endParaRPr lang="zh-CN" altLang="en-US" sz="2000" b="0" i="0" u="none" strike="noStrike">
                        <a:solidFill>
                          <a:srgbClr val="000000"/>
                        </a:solidFill>
                        <a:effectLst/>
                        <a:latin typeface="+mn-ea"/>
                        <a:ea typeface="+mn-ea"/>
                      </a:endParaRPr>
                    </a:p>
                  </a:txBody>
                  <a:tcPr marL="6239" marR="6239" marT="6239" marB="0" anchor="ctr"/>
                </a:tc>
                <a:tc>
                  <a:txBody>
                    <a:bodyPr/>
                    <a:lstStyle/>
                    <a:p>
                      <a:pPr algn="ctr" fontAlgn="ctr"/>
                      <a:r>
                        <a:rPr lang="en-US" altLang="zh-CN" sz="2000" u="none" strike="noStrike">
                          <a:effectLst/>
                          <a:latin typeface="+mn-ea"/>
                          <a:ea typeface="+mn-ea"/>
                        </a:rPr>
                        <a:t>1</a:t>
                      </a:r>
                      <a:endParaRPr lang="en-US" altLang="zh-CN" sz="2000" b="0" i="0" u="none" strike="noStrike">
                        <a:solidFill>
                          <a:srgbClr val="000000"/>
                        </a:solidFill>
                        <a:effectLst/>
                        <a:latin typeface="+mn-ea"/>
                        <a:ea typeface="+mn-ea"/>
                      </a:endParaRPr>
                    </a:p>
                  </a:txBody>
                  <a:tcPr marL="6239" marR="6239" marT="6239" marB="0" anchor="ctr"/>
                </a:tc>
                <a:tc>
                  <a:txBody>
                    <a:bodyPr/>
                    <a:lstStyle/>
                    <a:p>
                      <a:pPr algn="l" fontAlgn="ctr"/>
                      <a:r>
                        <a:rPr lang="en-US" altLang="zh-CN" sz="2000" u="none" strike="noStrike" dirty="0">
                          <a:effectLst/>
                          <a:latin typeface="+mn-ea"/>
                          <a:ea typeface="+mn-ea"/>
                        </a:rPr>
                        <a:t>2*14</a:t>
                      </a:r>
                      <a:r>
                        <a:rPr lang="zh-CN" altLang="en-US" sz="2000" u="none" strike="noStrike" dirty="0">
                          <a:effectLst/>
                          <a:latin typeface="+mn-ea"/>
                          <a:ea typeface="+mn-ea"/>
                        </a:rPr>
                        <a:t>核</a:t>
                      </a:r>
                      <a:r>
                        <a:rPr lang="en-US" sz="2000" u="none" strike="noStrike" dirty="0">
                          <a:effectLst/>
                          <a:latin typeface="+mn-ea"/>
                          <a:ea typeface="+mn-ea"/>
                        </a:rPr>
                        <a:t>CPU(E5-2680v4)，128G</a:t>
                      </a:r>
                      <a:r>
                        <a:rPr lang="zh-CN" altLang="en-US" sz="2000" u="none" strike="noStrike" dirty="0">
                          <a:effectLst/>
                          <a:latin typeface="+mn-ea"/>
                          <a:ea typeface="+mn-ea"/>
                        </a:rPr>
                        <a:t>内存，</a:t>
                      </a:r>
                      <a:r>
                        <a:rPr lang="en-US" altLang="zh-CN" sz="2000" u="none" strike="noStrike" dirty="0">
                          <a:effectLst/>
                          <a:latin typeface="+mn-ea"/>
                          <a:ea typeface="+mn-ea"/>
                        </a:rPr>
                        <a:t>12* 300</a:t>
                      </a:r>
                      <a:r>
                        <a:rPr lang="en-US" sz="2000" u="none" strike="noStrike" dirty="0">
                          <a:effectLst/>
                          <a:latin typeface="+mn-ea"/>
                          <a:ea typeface="+mn-ea"/>
                        </a:rPr>
                        <a:t>G SATA SSD，24G*2，P40*2</a:t>
                      </a:r>
                      <a:endParaRPr lang="en-US" sz="2000" b="0" i="0" u="none" strike="noStrike" dirty="0">
                        <a:solidFill>
                          <a:srgbClr val="000000"/>
                        </a:solidFill>
                        <a:effectLst/>
                        <a:latin typeface="+mn-ea"/>
                        <a:ea typeface="+mn-ea"/>
                      </a:endParaRPr>
                    </a:p>
                  </a:txBody>
                  <a:tcPr marL="6239" marR="6239" marT="6239" marB="0" anchor="ctr"/>
                </a:tc>
                <a:tc>
                  <a:txBody>
                    <a:bodyPr/>
                    <a:lstStyle/>
                    <a:p>
                      <a:pPr algn="l" fontAlgn="ctr"/>
                      <a:r>
                        <a:rPr lang="en-US" altLang="zh-CN" sz="2000" u="none" strike="noStrike">
                          <a:effectLst/>
                          <a:latin typeface="+mn-ea"/>
                          <a:ea typeface="+mn-ea"/>
                        </a:rPr>
                        <a:t>2</a:t>
                      </a:r>
                      <a:r>
                        <a:rPr lang="zh-CN" altLang="en-US" sz="2000" u="none" strike="noStrike">
                          <a:effectLst/>
                          <a:latin typeface="+mn-ea"/>
                          <a:ea typeface="+mn-ea"/>
                        </a:rPr>
                        <a:t>张卡</a:t>
                      </a:r>
                      <a:r>
                        <a:rPr lang="en-US" altLang="zh-CN" sz="2000" u="none" strike="noStrike">
                          <a:effectLst/>
                          <a:latin typeface="+mn-ea"/>
                          <a:ea typeface="+mn-ea"/>
                        </a:rPr>
                        <a:t>40</a:t>
                      </a:r>
                      <a:r>
                        <a:rPr lang="zh-CN" altLang="en-US" sz="2000" u="none" strike="noStrike">
                          <a:effectLst/>
                          <a:latin typeface="+mn-ea"/>
                          <a:ea typeface="+mn-ea"/>
                        </a:rPr>
                        <a:t>路（</a:t>
                      </a:r>
                      <a:r>
                        <a:rPr lang="en-US" sz="2000" u="none" strike="noStrike">
                          <a:effectLst/>
                          <a:latin typeface="+mn-ea"/>
                          <a:ea typeface="+mn-ea"/>
                        </a:rPr>
                        <a:t>decoder，</a:t>
                      </a:r>
                      <a:r>
                        <a:rPr lang="zh-CN" altLang="en-US" sz="2000" u="none" strike="noStrike">
                          <a:effectLst/>
                          <a:latin typeface="+mn-ea"/>
                          <a:ea typeface="+mn-ea"/>
                        </a:rPr>
                        <a:t>人群密度算法）</a:t>
                      </a:r>
                      <a:endParaRPr lang="zh-CN" altLang="en-US" sz="2000" b="0" i="0" u="none" strike="noStrike">
                        <a:solidFill>
                          <a:srgbClr val="000000"/>
                        </a:solidFill>
                        <a:effectLst/>
                        <a:latin typeface="+mn-ea"/>
                        <a:ea typeface="+mn-ea"/>
                      </a:endParaRPr>
                    </a:p>
                  </a:txBody>
                  <a:tcPr marL="6239" marR="6239" marT="6239" marB="0" anchor="ctr"/>
                </a:tc>
                <a:extLst>
                  <a:ext uri="{0D108BD9-81ED-4DB2-BD59-A6C34878D82A}">
                    <a16:rowId xmlns:a16="http://schemas.microsoft.com/office/drawing/2014/main" val="1168904367"/>
                  </a:ext>
                </a:extLst>
              </a:tr>
              <a:tr h="673367">
                <a:tc>
                  <a:txBody>
                    <a:bodyPr/>
                    <a:lstStyle/>
                    <a:p>
                      <a:pPr algn="r" fontAlgn="ctr"/>
                      <a:r>
                        <a:rPr lang="en-US" altLang="zh-CN" sz="2000" u="none" strike="noStrike">
                          <a:effectLst/>
                          <a:latin typeface="+mn-ea"/>
                          <a:ea typeface="+mn-ea"/>
                        </a:rPr>
                        <a:t>3</a:t>
                      </a:r>
                      <a:endParaRPr lang="en-US" altLang="zh-CN" sz="2000" b="0" i="0" u="none" strike="noStrike">
                        <a:solidFill>
                          <a:srgbClr val="000000"/>
                        </a:solidFill>
                        <a:effectLst/>
                        <a:latin typeface="+mn-ea"/>
                        <a:ea typeface="+mn-ea"/>
                      </a:endParaRPr>
                    </a:p>
                  </a:txBody>
                  <a:tcPr marL="6239" marR="6239" marT="6239" marB="0" anchor="ctr"/>
                </a:tc>
                <a:tc>
                  <a:txBody>
                    <a:bodyPr/>
                    <a:lstStyle/>
                    <a:p>
                      <a:pPr algn="l" fontAlgn="ctr"/>
                      <a:r>
                        <a:rPr lang="zh-CN" altLang="en-US" sz="2000" u="none" strike="noStrike">
                          <a:effectLst/>
                          <a:latin typeface="+mn-ea"/>
                          <a:ea typeface="+mn-ea"/>
                        </a:rPr>
                        <a:t>人体入侵检查</a:t>
                      </a:r>
                      <a:endParaRPr lang="zh-CN" altLang="en-US" sz="2000" b="0" i="0" u="none" strike="noStrike">
                        <a:solidFill>
                          <a:srgbClr val="000000"/>
                        </a:solidFill>
                        <a:effectLst/>
                        <a:latin typeface="+mn-ea"/>
                        <a:ea typeface="+mn-ea"/>
                      </a:endParaRPr>
                    </a:p>
                  </a:txBody>
                  <a:tcPr marL="6239" marR="6239" marT="6239" marB="0" anchor="ctr"/>
                </a:tc>
                <a:tc>
                  <a:txBody>
                    <a:bodyPr/>
                    <a:lstStyle/>
                    <a:p>
                      <a:pPr algn="ctr" fontAlgn="ctr"/>
                      <a:r>
                        <a:rPr lang="en-US" altLang="zh-CN" sz="2000" u="none" strike="noStrike">
                          <a:effectLst/>
                          <a:latin typeface="+mn-ea"/>
                          <a:ea typeface="+mn-ea"/>
                        </a:rPr>
                        <a:t>1</a:t>
                      </a:r>
                      <a:endParaRPr lang="en-US" altLang="zh-CN" sz="2000" b="0" i="0" u="none" strike="noStrike">
                        <a:solidFill>
                          <a:srgbClr val="000000"/>
                        </a:solidFill>
                        <a:effectLst/>
                        <a:latin typeface="+mn-ea"/>
                        <a:ea typeface="+mn-ea"/>
                      </a:endParaRPr>
                    </a:p>
                  </a:txBody>
                  <a:tcPr marL="6239" marR="6239" marT="6239" marB="0" anchor="ctr"/>
                </a:tc>
                <a:tc>
                  <a:txBody>
                    <a:bodyPr/>
                    <a:lstStyle/>
                    <a:p>
                      <a:pPr algn="l" fontAlgn="ctr"/>
                      <a:r>
                        <a:rPr lang="en-US" altLang="zh-CN" sz="2000" u="none" strike="noStrike">
                          <a:effectLst/>
                          <a:latin typeface="+mn-ea"/>
                          <a:ea typeface="+mn-ea"/>
                        </a:rPr>
                        <a:t>2*14</a:t>
                      </a:r>
                      <a:r>
                        <a:rPr lang="zh-CN" altLang="en-US" sz="2000" u="none" strike="noStrike">
                          <a:effectLst/>
                          <a:latin typeface="+mn-ea"/>
                          <a:ea typeface="+mn-ea"/>
                        </a:rPr>
                        <a:t>核</a:t>
                      </a:r>
                      <a:r>
                        <a:rPr lang="en-US" sz="2000" u="none" strike="noStrike">
                          <a:effectLst/>
                          <a:latin typeface="+mn-ea"/>
                          <a:ea typeface="+mn-ea"/>
                        </a:rPr>
                        <a:t>CPU(E5-2680v4)，128G</a:t>
                      </a:r>
                      <a:r>
                        <a:rPr lang="zh-CN" altLang="en-US" sz="2000" u="none" strike="noStrike">
                          <a:effectLst/>
                          <a:latin typeface="+mn-ea"/>
                          <a:ea typeface="+mn-ea"/>
                        </a:rPr>
                        <a:t>内存，</a:t>
                      </a:r>
                      <a:r>
                        <a:rPr lang="en-US" altLang="zh-CN" sz="2000" u="none" strike="noStrike">
                          <a:effectLst/>
                          <a:latin typeface="+mn-ea"/>
                          <a:ea typeface="+mn-ea"/>
                        </a:rPr>
                        <a:t>12* 300</a:t>
                      </a:r>
                      <a:r>
                        <a:rPr lang="en-US" sz="2000" u="none" strike="noStrike">
                          <a:effectLst/>
                          <a:latin typeface="+mn-ea"/>
                          <a:ea typeface="+mn-ea"/>
                        </a:rPr>
                        <a:t>G SATA SSD，24G*2，P40*2</a:t>
                      </a:r>
                      <a:endParaRPr lang="en-US" sz="2000" b="0" i="0" u="none" strike="noStrike">
                        <a:solidFill>
                          <a:srgbClr val="000000"/>
                        </a:solidFill>
                        <a:effectLst/>
                        <a:latin typeface="+mn-ea"/>
                        <a:ea typeface="+mn-ea"/>
                      </a:endParaRPr>
                    </a:p>
                  </a:txBody>
                  <a:tcPr marL="6239" marR="6239" marT="6239" marB="0" anchor="ctr"/>
                </a:tc>
                <a:tc>
                  <a:txBody>
                    <a:bodyPr/>
                    <a:lstStyle/>
                    <a:p>
                      <a:pPr algn="l" fontAlgn="ctr"/>
                      <a:r>
                        <a:rPr lang="en-US" altLang="zh-CN" sz="2000" u="none" strike="noStrike">
                          <a:effectLst/>
                          <a:latin typeface="+mn-ea"/>
                          <a:ea typeface="+mn-ea"/>
                        </a:rPr>
                        <a:t>2</a:t>
                      </a:r>
                      <a:r>
                        <a:rPr lang="zh-CN" altLang="en-US" sz="2000" u="none" strike="noStrike">
                          <a:effectLst/>
                          <a:latin typeface="+mn-ea"/>
                          <a:ea typeface="+mn-ea"/>
                        </a:rPr>
                        <a:t>张卡</a:t>
                      </a:r>
                      <a:r>
                        <a:rPr lang="en-US" altLang="zh-CN" sz="2000" u="none" strike="noStrike">
                          <a:effectLst/>
                          <a:latin typeface="+mn-ea"/>
                          <a:ea typeface="+mn-ea"/>
                        </a:rPr>
                        <a:t>40</a:t>
                      </a:r>
                      <a:r>
                        <a:rPr lang="zh-CN" altLang="en-US" sz="2000" u="none" strike="noStrike">
                          <a:effectLst/>
                          <a:latin typeface="+mn-ea"/>
                          <a:ea typeface="+mn-ea"/>
                        </a:rPr>
                        <a:t>路（</a:t>
                      </a:r>
                      <a:r>
                        <a:rPr lang="en-US" altLang="zh-CN" sz="2000" u="none" strike="noStrike">
                          <a:effectLst/>
                          <a:latin typeface="+mn-ea"/>
                          <a:ea typeface="+mn-ea"/>
                        </a:rPr>
                        <a:t>decoder</a:t>
                      </a:r>
                      <a:r>
                        <a:rPr lang="zh-CN" altLang="en-US" sz="2000" u="none" strike="noStrike">
                          <a:effectLst/>
                          <a:latin typeface="+mn-ea"/>
                          <a:ea typeface="+mn-ea"/>
                        </a:rPr>
                        <a:t>，人体识别）</a:t>
                      </a:r>
                      <a:endParaRPr lang="zh-CN" altLang="en-US" sz="2000" b="0" i="0" u="none" strike="noStrike">
                        <a:solidFill>
                          <a:srgbClr val="000000"/>
                        </a:solidFill>
                        <a:effectLst/>
                        <a:latin typeface="+mn-ea"/>
                        <a:ea typeface="+mn-ea"/>
                      </a:endParaRPr>
                    </a:p>
                  </a:txBody>
                  <a:tcPr marL="6239" marR="6239" marT="6239" marB="0" anchor="ctr"/>
                </a:tc>
                <a:extLst>
                  <a:ext uri="{0D108BD9-81ED-4DB2-BD59-A6C34878D82A}">
                    <a16:rowId xmlns:a16="http://schemas.microsoft.com/office/drawing/2014/main" val="2225912004"/>
                  </a:ext>
                </a:extLst>
              </a:tr>
              <a:tr h="673367">
                <a:tc>
                  <a:txBody>
                    <a:bodyPr/>
                    <a:lstStyle/>
                    <a:p>
                      <a:pPr algn="r" fontAlgn="ctr"/>
                      <a:r>
                        <a:rPr lang="en-US" altLang="zh-CN" sz="2000" u="none" strike="noStrike">
                          <a:effectLst/>
                          <a:latin typeface="+mn-ea"/>
                          <a:ea typeface="+mn-ea"/>
                        </a:rPr>
                        <a:t>4</a:t>
                      </a:r>
                      <a:endParaRPr lang="en-US" altLang="zh-CN" sz="2000" b="0" i="0" u="none" strike="noStrike">
                        <a:solidFill>
                          <a:srgbClr val="000000"/>
                        </a:solidFill>
                        <a:effectLst/>
                        <a:latin typeface="+mn-ea"/>
                        <a:ea typeface="+mn-ea"/>
                      </a:endParaRPr>
                    </a:p>
                  </a:txBody>
                  <a:tcPr marL="6239" marR="6239" marT="6239" marB="0" anchor="ctr"/>
                </a:tc>
                <a:tc>
                  <a:txBody>
                    <a:bodyPr/>
                    <a:lstStyle/>
                    <a:p>
                      <a:pPr algn="l" fontAlgn="ctr"/>
                      <a:r>
                        <a:rPr lang="zh-CN" altLang="en-US" sz="2000" u="none" strike="noStrike">
                          <a:effectLst/>
                          <a:latin typeface="+mn-ea"/>
                          <a:ea typeface="+mn-ea"/>
                        </a:rPr>
                        <a:t>人流量统计</a:t>
                      </a:r>
                      <a:endParaRPr lang="zh-CN" altLang="en-US" sz="2000" b="0" i="0" u="none" strike="noStrike">
                        <a:solidFill>
                          <a:srgbClr val="000000"/>
                        </a:solidFill>
                        <a:effectLst/>
                        <a:latin typeface="+mn-ea"/>
                        <a:ea typeface="+mn-ea"/>
                      </a:endParaRPr>
                    </a:p>
                  </a:txBody>
                  <a:tcPr marL="6239" marR="6239" marT="6239" marB="0" anchor="ctr"/>
                </a:tc>
                <a:tc>
                  <a:txBody>
                    <a:bodyPr/>
                    <a:lstStyle/>
                    <a:p>
                      <a:pPr algn="ctr" fontAlgn="ctr"/>
                      <a:r>
                        <a:rPr lang="en-US" altLang="zh-CN" sz="2000" u="none" strike="noStrike">
                          <a:effectLst/>
                          <a:latin typeface="+mn-ea"/>
                          <a:ea typeface="+mn-ea"/>
                        </a:rPr>
                        <a:t>1</a:t>
                      </a:r>
                      <a:endParaRPr lang="en-US" altLang="zh-CN" sz="2000" b="0" i="0" u="none" strike="noStrike">
                        <a:solidFill>
                          <a:srgbClr val="000000"/>
                        </a:solidFill>
                        <a:effectLst/>
                        <a:latin typeface="+mn-ea"/>
                        <a:ea typeface="+mn-ea"/>
                      </a:endParaRPr>
                    </a:p>
                  </a:txBody>
                  <a:tcPr marL="6239" marR="6239" marT="6239" marB="0" anchor="ctr"/>
                </a:tc>
                <a:tc>
                  <a:txBody>
                    <a:bodyPr/>
                    <a:lstStyle/>
                    <a:p>
                      <a:pPr algn="l" fontAlgn="ctr"/>
                      <a:r>
                        <a:rPr lang="en-US" altLang="zh-CN" sz="2000" u="none" strike="noStrike" dirty="0">
                          <a:effectLst/>
                          <a:latin typeface="+mn-ea"/>
                          <a:ea typeface="+mn-ea"/>
                        </a:rPr>
                        <a:t>2*14</a:t>
                      </a:r>
                      <a:r>
                        <a:rPr lang="zh-CN" altLang="en-US" sz="2000" u="none" strike="noStrike" dirty="0">
                          <a:effectLst/>
                          <a:latin typeface="+mn-ea"/>
                          <a:ea typeface="+mn-ea"/>
                        </a:rPr>
                        <a:t>核</a:t>
                      </a:r>
                      <a:r>
                        <a:rPr lang="en-US" sz="2000" u="none" strike="noStrike" dirty="0">
                          <a:effectLst/>
                          <a:latin typeface="+mn-ea"/>
                          <a:ea typeface="+mn-ea"/>
                        </a:rPr>
                        <a:t>CPU(E5-2680v4)，128G</a:t>
                      </a:r>
                      <a:r>
                        <a:rPr lang="zh-CN" altLang="en-US" sz="2000" u="none" strike="noStrike" dirty="0">
                          <a:effectLst/>
                          <a:latin typeface="+mn-ea"/>
                          <a:ea typeface="+mn-ea"/>
                        </a:rPr>
                        <a:t>内存，</a:t>
                      </a:r>
                      <a:r>
                        <a:rPr lang="en-US" altLang="zh-CN" sz="2000" u="none" strike="noStrike" dirty="0">
                          <a:effectLst/>
                          <a:latin typeface="+mn-ea"/>
                          <a:ea typeface="+mn-ea"/>
                        </a:rPr>
                        <a:t>12* 300</a:t>
                      </a:r>
                      <a:r>
                        <a:rPr lang="en-US" sz="2000" u="none" strike="noStrike" dirty="0">
                          <a:effectLst/>
                          <a:latin typeface="+mn-ea"/>
                          <a:ea typeface="+mn-ea"/>
                        </a:rPr>
                        <a:t>G SATA SSD，24G*2，P40*2</a:t>
                      </a:r>
                      <a:endParaRPr lang="en-US" sz="2000" b="0" i="0" u="none" strike="noStrike" dirty="0">
                        <a:solidFill>
                          <a:srgbClr val="000000"/>
                        </a:solidFill>
                        <a:effectLst/>
                        <a:latin typeface="+mn-ea"/>
                        <a:ea typeface="+mn-ea"/>
                      </a:endParaRPr>
                    </a:p>
                  </a:txBody>
                  <a:tcPr marL="6239" marR="6239" marT="6239" marB="0" anchor="ctr"/>
                </a:tc>
                <a:tc>
                  <a:txBody>
                    <a:bodyPr/>
                    <a:lstStyle/>
                    <a:p>
                      <a:pPr algn="l" fontAlgn="ctr"/>
                      <a:r>
                        <a:rPr lang="en-US" altLang="zh-CN" sz="2000" u="none" strike="noStrike" dirty="0">
                          <a:effectLst/>
                          <a:latin typeface="+mn-ea"/>
                          <a:ea typeface="+mn-ea"/>
                        </a:rPr>
                        <a:t>2</a:t>
                      </a:r>
                      <a:r>
                        <a:rPr lang="zh-CN" altLang="en-US" sz="2000" u="none" strike="noStrike" dirty="0">
                          <a:effectLst/>
                          <a:latin typeface="+mn-ea"/>
                          <a:ea typeface="+mn-ea"/>
                        </a:rPr>
                        <a:t>张卡</a:t>
                      </a:r>
                      <a:r>
                        <a:rPr lang="en-US" altLang="zh-CN" sz="2000" u="none" strike="noStrike" dirty="0">
                          <a:effectLst/>
                          <a:latin typeface="+mn-ea"/>
                          <a:ea typeface="+mn-ea"/>
                        </a:rPr>
                        <a:t>40</a:t>
                      </a:r>
                      <a:r>
                        <a:rPr lang="zh-CN" altLang="en-US" sz="2000" u="none" strike="noStrike" dirty="0">
                          <a:effectLst/>
                          <a:latin typeface="+mn-ea"/>
                          <a:ea typeface="+mn-ea"/>
                        </a:rPr>
                        <a:t>路（</a:t>
                      </a:r>
                      <a:r>
                        <a:rPr lang="en-US" altLang="zh-CN" sz="2000" u="none" strike="noStrike" dirty="0">
                          <a:effectLst/>
                          <a:latin typeface="+mn-ea"/>
                          <a:ea typeface="+mn-ea"/>
                        </a:rPr>
                        <a:t>decoder</a:t>
                      </a:r>
                      <a:r>
                        <a:rPr lang="zh-CN" altLang="en-US" sz="2000" u="none" strike="noStrike" dirty="0">
                          <a:effectLst/>
                          <a:latin typeface="+mn-ea"/>
                          <a:ea typeface="+mn-ea"/>
                        </a:rPr>
                        <a:t>， 人头体跟踪计数算法）</a:t>
                      </a:r>
                      <a:endParaRPr lang="zh-CN" altLang="en-US" sz="2000" b="0" i="0" u="none" strike="noStrike" dirty="0">
                        <a:solidFill>
                          <a:srgbClr val="000000"/>
                        </a:solidFill>
                        <a:effectLst/>
                        <a:latin typeface="+mn-ea"/>
                        <a:ea typeface="+mn-ea"/>
                      </a:endParaRPr>
                    </a:p>
                  </a:txBody>
                  <a:tcPr marL="6239" marR="6239" marT="6239" marB="0" anchor="ctr"/>
                </a:tc>
                <a:extLst>
                  <a:ext uri="{0D108BD9-81ED-4DB2-BD59-A6C34878D82A}">
                    <a16:rowId xmlns:a16="http://schemas.microsoft.com/office/drawing/2014/main" val="1043232345"/>
                  </a:ext>
                </a:extLst>
              </a:tr>
              <a:tr h="673367">
                <a:tc>
                  <a:txBody>
                    <a:bodyPr/>
                    <a:lstStyle/>
                    <a:p>
                      <a:pPr algn="r" fontAlgn="ctr"/>
                      <a:r>
                        <a:rPr lang="en-US" altLang="zh-CN" sz="2000" u="none" strike="noStrike">
                          <a:effectLst/>
                          <a:latin typeface="+mn-ea"/>
                          <a:ea typeface="+mn-ea"/>
                        </a:rPr>
                        <a:t>5</a:t>
                      </a:r>
                      <a:endParaRPr lang="en-US" altLang="zh-CN" sz="2000" b="0" i="0" u="none" strike="noStrike">
                        <a:solidFill>
                          <a:srgbClr val="000000"/>
                        </a:solidFill>
                        <a:effectLst/>
                        <a:latin typeface="+mn-ea"/>
                        <a:ea typeface="+mn-ea"/>
                      </a:endParaRPr>
                    </a:p>
                  </a:txBody>
                  <a:tcPr marL="6239" marR="6239" marT="6239" marB="0" anchor="ctr"/>
                </a:tc>
                <a:tc>
                  <a:txBody>
                    <a:bodyPr/>
                    <a:lstStyle/>
                    <a:p>
                      <a:pPr algn="l" fontAlgn="ctr"/>
                      <a:r>
                        <a:rPr lang="zh-CN" altLang="en-US" sz="2000" u="none" strike="noStrike">
                          <a:effectLst/>
                          <a:latin typeface="+mn-ea"/>
                          <a:ea typeface="+mn-ea"/>
                        </a:rPr>
                        <a:t>人头体统计（海康）</a:t>
                      </a:r>
                      <a:endParaRPr lang="zh-CN" altLang="en-US" sz="2000" b="0" i="0" u="none" strike="noStrike">
                        <a:solidFill>
                          <a:srgbClr val="000000"/>
                        </a:solidFill>
                        <a:effectLst/>
                        <a:latin typeface="+mn-ea"/>
                        <a:ea typeface="+mn-ea"/>
                      </a:endParaRPr>
                    </a:p>
                  </a:txBody>
                  <a:tcPr marL="6239" marR="6239" marT="6239" marB="0" anchor="ctr"/>
                </a:tc>
                <a:tc>
                  <a:txBody>
                    <a:bodyPr/>
                    <a:lstStyle/>
                    <a:p>
                      <a:pPr algn="ctr" fontAlgn="ctr"/>
                      <a:r>
                        <a:rPr lang="en-US" altLang="zh-CN" sz="2000" u="none" strike="noStrike">
                          <a:effectLst/>
                          <a:latin typeface="+mn-ea"/>
                          <a:ea typeface="+mn-ea"/>
                        </a:rPr>
                        <a:t>1</a:t>
                      </a:r>
                      <a:endParaRPr lang="en-US" altLang="zh-CN" sz="2000" b="0" i="0" u="none" strike="noStrike">
                        <a:solidFill>
                          <a:srgbClr val="000000"/>
                        </a:solidFill>
                        <a:effectLst/>
                        <a:latin typeface="+mn-ea"/>
                        <a:ea typeface="+mn-ea"/>
                      </a:endParaRPr>
                    </a:p>
                  </a:txBody>
                  <a:tcPr marL="6239" marR="6239" marT="6239" marB="0" anchor="ctr"/>
                </a:tc>
                <a:tc>
                  <a:txBody>
                    <a:bodyPr/>
                    <a:lstStyle/>
                    <a:p>
                      <a:pPr algn="l" fontAlgn="ctr"/>
                      <a:r>
                        <a:rPr lang="en-US" altLang="zh-CN" sz="2000" u="none" strike="noStrike">
                          <a:effectLst/>
                          <a:latin typeface="+mn-ea"/>
                          <a:ea typeface="+mn-ea"/>
                        </a:rPr>
                        <a:t>2*14</a:t>
                      </a:r>
                      <a:r>
                        <a:rPr lang="zh-CN" altLang="en-US" sz="2000" u="none" strike="noStrike">
                          <a:effectLst/>
                          <a:latin typeface="+mn-ea"/>
                          <a:ea typeface="+mn-ea"/>
                        </a:rPr>
                        <a:t>核</a:t>
                      </a:r>
                      <a:r>
                        <a:rPr lang="en-US" sz="2000" u="none" strike="noStrike">
                          <a:effectLst/>
                          <a:latin typeface="+mn-ea"/>
                          <a:ea typeface="+mn-ea"/>
                        </a:rPr>
                        <a:t>CPU(E5-2680v4)，128G</a:t>
                      </a:r>
                      <a:r>
                        <a:rPr lang="zh-CN" altLang="en-US" sz="2000" u="none" strike="noStrike">
                          <a:effectLst/>
                          <a:latin typeface="+mn-ea"/>
                          <a:ea typeface="+mn-ea"/>
                        </a:rPr>
                        <a:t>内存，</a:t>
                      </a:r>
                      <a:r>
                        <a:rPr lang="en-US" altLang="zh-CN" sz="2000" u="none" strike="noStrike">
                          <a:effectLst/>
                          <a:latin typeface="+mn-ea"/>
                          <a:ea typeface="+mn-ea"/>
                        </a:rPr>
                        <a:t>12* 300</a:t>
                      </a:r>
                      <a:r>
                        <a:rPr lang="en-US" sz="2000" u="none" strike="noStrike">
                          <a:effectLst/>
                          <a:latin typeface="+mn-ea"/>
                          <a:ea typeface="+mn-ea"/>
                        </a:rPr>
                        <a:t>G SATA SSD，24G*2，P40*2</a:t>
                      </a:r>
                      <a:endParaRPr lang="en-US" sz="2000" b="0" i="0" u="none" strike="noStrike">
                        <a:solidFill>
                          <a:srgbClr val="000000"/>
                        </a:solidFill>
                        <a:effectLst/>
                        <a:latin typeface="+mn-ea"/>
                        <a:ea typeface="+mn-ea"/>
                      </a:endParaRPr>
                    </a:p>
                  </a:txBody>
                  <a:tcPr marL="6239" marR="6239" marT="6239" marB="0" anchor="ctr"/>
                </a:tc>
                <a:tc>
                  <a:txBody>
                    <a:bodyPr/>
                    <a:lstStyle/>
                    <a:p>
                      <a:pPr algn="l" fontAlgn="ctr"/>
                      <a:r>
                        <a:rPr lang="en-US" altLang="zh-CN" sz="2000" u="none" strike="noStrike" dirty="0">
                          <a:effectLst/>
                          <a:latin typeface="+mn-ea"/>
                          <a:ea typeface="+mn-ea"/>
                        </a:rPr>
                        <a:t>2</a:t>
                      </a:r>
                      <a:r>
                        <a:rPr lang="zh-CN" altLang="en-US" sz="2000" u="none" strike="noStrike" dirty="0">
                          <a:effectLst/>
                          <a:latin typeface="+mn-ea"/>
                          <a:ea typeface="+mn-ea"/>
                        </a:rPr>
                        <a:t>张卡</a:t>
                      </a:r>
                      <a:r>
                        <a:rPr lang="en-US" altLang="zh-CN" sz="2000" u="none" strike="noStrike" dirty="0">
                          <a:effectLst/>
                          <a:latin typeface="+mn-ea"/>
                          <a:ea typeface="+mn-ea"/>
                        </a:rPr>
                        <a:t>40</a:t>
                      </a:r>
                      <a:r>
                        <a:rPr lang="zh-CN" altLang="en-US" sz="2000" u="none" strike="noStrike" dirty="0">
                          <a:effectLst/>
                          <a:latin typeface="+mn-ea"/>
                          <a:ea typeface="+mn-ea"/>
                        </a:rPr>
                        <a:t>路（</a:t>
                      </a:r>
                      <a:r>
                        <a:rPr lang="en-US" altLang="zh-CN" sz="2000" u="none" strike="noStrike" dirty="0">
                          <a:effectLst/>
                          <a:latin typeface="+mn-ea"/>
                          <a:ea typeface="+mn-ea"/>
                        </a:rPr>
                        <a:t>decoder</a:t>
                      </a:r>
                      <a:r>
                        <a:rPr lang="zh-CN" altLang="en-US" sz="2000" u="none" strike="noStrike" dirty="0">
                          <a:effectLst/>
                          <a:latin typeface="+mn-ea"/>
                          <a:ea typeface="+mn-ea"/>
                        </a:rPr>
                        <a:t>，人头体跟踪计数）</a:t>
                      </a:r>
                      <a:endParaRPr lang="zh-CN" altLang="en-US" sz="2000" b="0" i="0" u="none" strike="noStrike" dirty="0">
                        <a:solidFill>
                          <a:srgbClr val="000000"/>
                        </a:solidFill>
                        <a:effectLst/>
                        <a:latin typeface="+mn-ea"/>
                        <a:ea typeface="+mn-ea"/>
                      </a:endParaRPr>
                    </a:p>
                  </a:txBody>
                  <a:tcPr marL="6239" marR="6239" marT="6239" marB="0" anchor="ctr"/>
                </a:tc>
                <a:extLst>
                  <a:ext uri="{0D108BD9-81ED-4DB2-BD59-A6C34878D82A}">
                    <a16:rowId xmlns:a16="http://schemas.microsoft.com/office/drawing/2014/main" val="1045256546"/>
                  </a:ext>
                </a:extLst>
              </a:tr>
              <a:tr h="673367">
                <a:tc>
                  <a:txBody>
                    <a:bodyPr/>
                    <a:lstStyle/>
                    <a:p>
                      <a:pPr algn="r" fontAlgn="ctr"/>
                      <a:r>
                        <a:rPr lang="en-US" altLang="zh-CN" sz="2000" u="none" strike="noStrike">
                          <a:effectLst/>
                          <a:latin typeface="+mn-ea"/>
                          <a:ea typeface="+mn-ea"/>
                        </a:rPr>
                        <a:t>6</a:t>
                      </a:r>
                      <a:endParaRPr lang="en-US" altLang="zh-CN" sz="2000" b="0" i="0" u="none" strike="noStrike">
                        <a:solidFill>
                          <a:srgbClr val="000000"/>
                        </a:solidFill>
                        <a:effectLst/>
                        <a:latin typeface="+mn-ea"/>
                        <a:ea typeface="+mn-ea"/>
                      </a:endParaRPr>
                    </a:p>
                  </a:txBody>
                  <a:tcPr marL="6239" marR="6239" marT="6239" marB="0" anchor="ctr"/>
                </a:tc>
                <a:tc>
                  <a:txBody>
                    <a:bodyPr/>
                    <a:lstStyle/>
                    <a:p>
                      <a:pPr algn="l" fontAlgn="ctr"/>
                      <a:r>
                        <a:rPr lang="zh-CN" altLang="en-US" sz="2000" u="none" strike="noStrike">
                          <a:effectLst/>
                          <a:latin typeface="+mn-ea"/>
                          <a:ea typeface="+mn-ea"/>
                        </a:rPr>
                        <a:t>无感刷脸门禁</a:t>
                      </a:r>
                      <a:endParaRPr lang="zh-CN" altLang="en-US" sz="2000" b="0" i="0" u="none" strike="noStrike">
                        <a:solidFill>
                          <a:srgbClr val="000000"/>
                        </a:solidFill>
                        <a:effectLst/>
                        <a:latin typeface="+mn-ea"/>
                        <a:ea typeface="+mn-ea"/>
                      </a:endParaRPr>
                    </a:p>
                  </a:txBody>
                  <a:tcPr marL="6239" marR="6239" marT="6239" marB="0" anchor="ctr"/>
                </a:tc>
                <a:tc>
                  <a:txBody>
                    <a:bodyPr/>
                    <a:lstStyle/>
                    <a:p>
                      <a:pPr algn="ctr" fontAlgn="ctr"/>
                      <a:r>
                        <a:rPr lang="en-US" altLang="zh-CN" sz="2000" u="none" strike="noStrike">
                          <a:effectLst/>
                          <a:latin typeface="+mn-ea"/>
                          <a:ea typeface="+mn-ea"/>
                        </a:rPr>
                        <a:t>1</a:t>
                      </a:r>
                      <a:endParaRPr lang="en-US" altLang="zh-CN" sz="2000" b="0" i="0" u="none" strike="noStrike">
                        <a:solidFill>
                          <a:srgbClr val="000000"/>
                        </a:solidFill>
                        <a:effectLst/>
                        <a:latin typeface="+mn-ea"/>
                        <a:ea typeface="+mn-ea"/>
                      </a:endParaRPr>
                    </a:p>
                  </a:txBody>
                  <a:tcPr marL="6239" marR="6239" marT="6239" marB="0" anchor="ctr"/>
                </a:tc>
                <a:tc>
                  <a:txBody>
                    <a:bodyPr/>
                    <a:lstStyle/>
                    <a:p>
                      <a:pPr algn="l" fontAlgn="ctr"/>
                      <a:r>
                        <a:rPr lang="en-US" altLang="zh-CN" sz="2000" u="none" strike="noStrike">
                          <a:effectLst/>
                          <a:latin typeface="+mn-ea"/>
                          <a:ea typeface="+mn-ea"/>
                        </a:rPr>
                        <a:t>2*14</a:t>
                      </a:r>
                      <a:r>
                        <a:rPr lang="zh-CN" altLang="en-US" sz="2000" u="none" strike="noStrike">
                          <a:effectLst/>
                          <a:latin typeface="+mn-ea"/>
                          <a:ea typeface="+mn-ea"/>
                        </a:rPr>
                        <a:t>核</a:t>
                      </a:r>
                      <a:r>
                        <a:rPr lang="en-US" sz="2000" u="none" strike="noStrike">
                          <a:effectLst/>
                          <a:latin typeface="+mn-ea"/>
                          <a:ea typeface="+mn-ea"/>
                        </a:rPr>
                        <a:t>CPU(E5-2680v4)，128G</a:t>
                      </a:r>
                      <a:r>
                        <a:rPr lang="zh-CN" altLang="en-US" sz="2000" u="none" strike="noStrike">
                          <a:effectLst/>
                          <a:latin typeface="+mn-ea"/>
                          <a:ea typeface="+mn-ea"/>
                        </a:rPr>
                        <a:t>内存，</a:t>
                      </a:r>
                      <a:r>
                        <a:rPr lang="en-US" altLang="zh-CN" sz="2000" u="none" strike="noStrike">
                          <a:effectLst/>
                          <a:latin typeface="+mn-ea"/>
                          <a:ea typeface="+mn-ea"/>
                        </a:rPr>
                        <a:t>12* 300</a:t>
                      </a:r>
                      <a:r>
                        <a:rPr lang="en-US" sz="2000" u="none" strike="noStrike">
                          <a:effectLst/>
                          <a:latin typeface="+mn-ea"/>
                          <a:ea typeface="+mn-ea"/>
                        </a:rPr>
                        <a:t>G SATA SSD，24G*2，P40*2</a:t>
                      </a:r>
                      <a:endParaRPr lang="en-US" sz="2000" b="0" i="0" u="none" strike="noStrike">
                        <a:solidFill>
                          <a:srgbClr val="000000"/>
                        </a:solidFill>
                        <a:effectLst/>
                        <a:latin typeface="+mn-ea"/>
                        <a:ea typeface="+mn-ea"/>
                      </a:endParaRPr>
                    </a:p>
                  </a:txBody>
                  <a:tcPr marL="6239" marR="6239" marT="6239" marB="0" anchor="ctr"/>
                </a:tc>
                <a:tc>
                  <a:txBody>
                    <a:bodyPr/>
                    <a:lstStyle/>
                    <a:p>
                      <a:pPr algn="l" fontAlgn="ctr"/>
                      <a:r>
                        <a:rPr lang="en-US" altLang="zh-CN" sz="2000" u="none" strike="noStrike">
                          <a:effectLst/>
                          <a:latin typeface="+mn-ea"/>
                          <a:ea typeface="+mn-ea"/>
                        </a:rPr>
                        <a:t>2</a:t>
                      </a:r>
                      <a:r>
                        <a:rPr lang="zh-CN" altLang="en-US" sz="2000" u="none" strike="noStrike">
                          <a:effectLst/>
                          <a:latin typeface="+mn-ea"/>
                          <a:ea typeface="+mn-ea"/>
                        </a:rPr>
                        <a:t>张卡</a:t>
                      </a:r>
                      <a:r>
                        <a:rPr lang="en-US" altLang="zh-CN" sz="2000" u="none" strike="noStrike">
                          <a:effectLst/>
                          <a:latin typeface="+mn-ea"/>
                          <a:ea typeface="+mn-ea"/>
                        </a:rPr>
                        <a:t>40</a:t>
                      </a:r>
                      <a:r>
                        <a:rPr lang="zh-CN" altLang="en-US" sz="2000" u="none" strike="noStrike">
                          <a:effectLst/>
                          <a:latin typeface="+mn-ea"/>
                          <a:ea typeface="+mn-ea"/>
                        </a:rPr>
                        <a:t>路（人脸优选，提特征提属性，人脸检索）</a:t>
                      </a:r>
                      <a:endParaRPr lang="zh-CN" altLang="en-US" sz="2000" b="0" i="0" u="none" strike="noStrike">
                        <a:solidFill>
                          <a:srgbClr val="000000"/>
                        </a:solidFill>
                        <a:effectLst/>
                        <a:latin typeface="+mn-ea"/>
                        <a:ea typeface="+mn-ea"/>
                      </a:endParaRPr>
                    </a:p>
                  </a:txBody>
                  <a:tcPr marL="6239" marR="6239" marT="6239" marB="0" anchor="ctr"/>
                </a:tc>
                <a:extLst>
                  <a:ext uri="{0D108BD9-81ED-4DB2-BD59-A6C34878D82A}">
                    <a16:rowId xmlns:a16="http://schemas.microsoft.com/office/drawing/2014/main" val="2048517963"/>
                  </a:ext>
                </a:extLst>
              </a:tr>
              <a:tr h="673367">
                <a:tc>
                  <a:txBody>
                    <a:bodyPr/>
                    <a:lstStyle/>
                    <a:p>
                      <a:pPr algn="r" fontAlgn="ctr"/>
                      <a:r>
                        <a:rPr lang="en-US" altLang="zh-CN" sz="2000" u="none" strike="noStrike">
                          <a:effectLst/>
                          <a:latin typeface="+mn-ea"/>
                          <a:ea typeface="+mn-ea"/>
                        </a:rPr>
                        <a:t>7</a:t>
                      </a:r>
                      <a:endParaRPr lang="en-US" altLang="zh-CN" sz="2000" b="0" i="0" u="none" strike="noStrike">
                        <a:solidFill>
                          <a:srgbClr val="000000"/>
                        </a:solidFill>
                        <a:effectLst/>
                        <a:latin typeface="+mn-ea"/>
                        <a:ea typeface="+mn-ea"/>
                      </a:endParaRPr>
                    </a:p>
                  </a:txBody>
                  <a:tcPr marL="6239" marR="6239" marT="6239" marB="0" anchor="ctr"/>
                </a:tc>
                <a:tc>
                  <a:txBody>
                    <a:bodyPr/>
                    <a:lstStyle/>
                    <a:p>
                      <a:pPr algn="l" fontAlgn="ctr"/>
                      <a:r>
                        <a:rPr lang="zh-CN" altLang="en-US" sz="2000" u="none" strike="noStrike">
                          <a:effectLst/>
                          <a:latin typeface="+mn-ea"/>
                          <a:ea typeface="+mn-ea"/>
                        </a:rPr>
                        <a:t>车辆识别</a:t>
                      </a:r>
                      <a:endParaRPr lang="zh-CN" altLang="en-US" sz="2000" b="0" i="0" u="none" strike="noStrike">
                        <a:solidFill>
                          <a:srgbClr val="000000"/>
                        </a:solidFill>
                        <a:effectLst/>
                        <a:latin typeface="+mn-ea"/>
                        <a:ea typeface="+mn-ea"/>
                      </a:endParaRPr>
                    </a:p>
                  </a:txBody>
                  <a:tcPr marL="6239" marR="6239" marT="6239" marB="0" anchor="ctr"/>
                </a:tc>
                <a:tc>
                  <a:txBody>
                    <a:bodyPr/>
                    <a:lstStyle/>
                    <a:p>
                      <a:pPr algn="ctr" fontAlgn="ctr"/>
                      <a:r>
                        <a:rPr lang="en-US" altLang="zh-CN" sz="2000" u="none" strike="noStrike">
                          <a:effectLst/>
                          <a:latin typeface="+mn-ea"/>
                          <a:ea typeface="+mn-ea"/>
                        </a:rPr>
                        <a:t>1</a:t>
                      </a:r>
                      <a:endParaRPr lang="en-US" altLang="zh-CN" sz="2000" b="0" i="0" u="none" strike="noStrike">
                        <a:solidFill>
                          <a:srgbClr val="000000"/>
                        </a:solidFill>
                        <a:effectLst/>
                        <a:latin typeface="+mn-ea"/>
                        <a:ea typeface="+mn-ea"/>
                      </a:endParaRPr>
                    </a:p>
                  </a:txBody>
                  <a:tcPr marL="6239" marR="6239" marT="6239" marB="0" anchor="ctr"/>
                </a:tc>
                <a:tc>
                  <a:txBody>
                    <a:bodyPr/>
                    <a:lstStyle/>
                    <a:p>
                      <a:pPr algn="l" fontAlgn="ctr"/>
                      <a:r>
                        <a:rPr lang="en-US" altLang="zh-CN" sz="2000" u="none" strike="noStrike">
                          <a:effectLst/>
                          <a:latin typeface="+mn-ea"/>
                          <a:ea typeface="+mn-ea"/>
                        </a:rPr>
                        <a:t>2*14</a:t>
                      </a:r>
                      <a:r>
                        <a:rPr lang="zh-CN" altLang="en-US" sz="2000" u="none" strike="noStrike">
                          <a:effectLst/>
                          <a:latin typeface="+mn-ea"/>
                          <a:ea typeface="+mn-ea"/>
                        </a:rPr>
                        <a:t>核</a:t>
                      </a:r>
                      <a:r>
                        <a:rPr lang="en-US" sz="2000" u="none" strike="noStrike">
                          <a:effectLst/>
                          <a:latin typeface="+mn-ea"/>
                          <a:ea typeface="+mn-ea"/>
                        </a:rPr>
                        <a:t>CPU(E5-2680v4)，128G</a:t>
                      </a:r>
                      <a:r>
                        <a:rPr lang="zh-CN" altLang="en-US" sz="2000" u="none" strike="noStrike">
                          <a:effectLst/>
                          <a:latin typeface="+mn-ea"/>
                          <a:ea typeface="+mn-ea"/>
                        </a:rPr>
                        <a:t>内存，</a:t>
                      </a:r>
                      <a:r>
                        <a:rPr lang="en-US" altLang="zh-CN" sz="2000" u="none" strike="noStrike">
                          <a:effectLst/>
                          <a:latin typeface="+mn-ea"/>
                          <a:ea typeface="+mn-ea"/>
                        </a:rPr>
                        <a:t>12* 300</a:t>
                      </a:r>
                      <a:r>
                        <a:rPr lang="en-US" sz="2000" u="none" strike="noStrike">
                          <a:effectLst/>
                          <a:latin typeface="+mn-ea"/>
                          <a:ea typeface="+mn-ea"/>
                        </a:rPr>
                        <a:t>G SATA SSD， 24G*2，M40*2</a:t>
                      </a:r>
                      <a:endParaRPr lang="en-US" sz="2000" b="0" i="0" u="none" strike="noStrike">
                        <a:solidFill>
                          <a:srgbClr val="000000"/>
                        </a:solidFill>
                        <a:effectLst/>
                        <a:latin typeface="+mn-ea"/>
                        <a:ea typeface="+mn-ea"/>
                      </a:endParaRPr>
                    </a:p>
                  </a:txBody>
                  <a:tcPr marL="6239" marR="6239" marT="6239" marB="0" anchor="ctr"/>
                </a:tc>
                <a:tc>
                  <a:txBody>
                    <a:bodyPr/>
                    <a:lstStyle/>
                    <a:p>
                      <a:pPr algn="l" fontAlgn="ctr"/>
                      <a:r>
                        <a:rPr lang="en-US" altLang="zh-CN" sz="2000" u="none" strike="noStrike">
                          <a:effectLst/>
                          <a:latin typeface="+mn-ea"/>
                          <a:ea typeface="+mn-ea"/>
                        </a:rPr>
                        <a:t>2</a:t>
                      </a:r>
                      <a:r>
                        <a:rPr lang="zh-CN" altLang="en-US" sz="2000" u="none" strike="noStrike">
                          <a:effectLst/>
                          <a:latin typeface="+mn-ea"/>
                          <a:ea typeface="+mn-ea"/>
                        </a:rPr>
                        <a:t>张卡</a:t>
                      </a:r>
                      <a:r>
                        <a:rPr lang="en-US" altLang="zh-CN" sz="2000" u="none" strike="noStrike">
                          <a:effectLst/>
                          <a:latin typeface="+mn-ea"/>
                          <a:ea typeface="+mn-ea"/>
                        </a:rPr>
                        <a:t>30</a:t>
                      </a:r>
                      <a:r>
                        <a:rPr lang="zh-CN" altLang="en-US" sz="2000" u="none" strike="noStrike">
                          <a:effectLst/>
                          <a:latin typeface="+mn-ea"/>
                          <a:ea typeface="+mn-ea"/>
                        </a:rPr>
                        <a:t>路  （</a:t>
                      </a:r>
                      <a:r>
                        <a:rPr lang="en-US" altLang="zh-CN" sz="2000" u="none" strike="noStrike">
                          <a:effectLst/>
                          <a:latin typeface="+mn-ea"/>
                          <a:ea typeface="+mn-ea"/>
                        </a:rPr>
                        <a:t>decoder</a:t>
                      </a:r>
                      <a:r>
                        <a:rPr lang="zh-CN" altLang="en-US" sz="2000" u="none" strike="noStrike">
                          <a:effectLst/>
                          <a:latin typeface="+mn-ea"/>
                          <a:ea typeface="+mn-ea"/>
                        </a:rPr>
                        <a:t>，机动车识别，非机动车识别）</a:t>
                      </a:r>
                      <a:endParaRPr lang="zh-CN" altLang="en-US" sz="2000" b="0" i="0" u="none" strike="noStrike">
                        <a:solidFill>
                          <a:srgbClr val="000000"/>
                        </a:solidFill>
                        <a:effectLst/>
                        <a:latin typeface="+mn-ea"/>
                        <a:ea typeface="+mn-ea"/>
                      </a:endParaRPr>
                    </a:p>
                  </a:txBody>
                  <a:tcPr marL="6239" marR="6239" marT="6239" marB="0" anchor="ctr"/>
                </a:tc>
                <a:extLst>
                  <a:ext uri="{0D108BD9-81ED-4DB2-BD59-A6C34878D82A}">
                    <a16:rowId xmlns:a16="http://schemas.microsoft.com/office/drawing/2014/main" val="694012423"/>
                  </a:ext>
                </a:extLst>
              </a:tr>
              <a:tr h="673367">
                <a:tc>
                  <a:txBody>
                    <a:bodyPr/>
                    <a:lstStyle/>
                    <a:p>
                      <a:pPr algn="r" fontAlgn="ctr"/>
                      <a:r>
                        <a:rPr lang="en-US" altLang="zh-CN" sz="2000" u="none" strike="noStrike">
                          <a:effectLst/>
                          <a:latin typeface="+mn-ea"/>
                          <a:ea typeface="+mn-ea"/>
                        </a:rPr>
                        <a:t>8</a:t>
                      </a:r>
                      <a:endParaRPr lang="en-US" altLang="zh-CN" sz="2000" b="0" i="0" u="none" strike="noStrike">
                        <a:solidFill>
                          <a:srgbClr val="000000"/>
                        </a:solidFill>
                        <a:effectLst/>
                        <a:latin typeface="+mn-ea"/>
                        <a:ea typeface="+mn-ea"/>
                      </a:endParaRPr>
                    </a:p>
                  </a:txBody>
                  <a:tcPr marL="6239" marR="6239" marT="6239" marB="0" anchor="ctr"/>
                </a:tc>
                <a:tc>
                  <a:txBody>
                    <a:bodyPr/>
                    <a:lstStyle/>
                    <a:p>
                      <a:pPr algn="l" fontAlgn="ctr"/>
                      <a:r>
                        <a:rPr lang="zh-CN" altLang="en-US" sz="2000" u="none" strike="noStrike">
                          <a:effectLst/>
                          <a:latin typeface="+mn-ea"/>
                          <a:ea typeface="+mn-ea"/>
                        </a:rPr>
                        <a:t>车辆入侵检测</a:t>
                      </a:r>
                      <a:endParaRPr lang="zh-CN" altLang="en-US" sz="2000" b="0" i="0" u="none" strike="noStrike">
                        <a:solidFill>
                          <a:srgbClr val="000000"/>
                        </a:solidFill>
                        <a:effectLst/>
                        <a:latin typeface="+mn-ea"/>
                        <a:ea typeface="+mn-ea"/>
                      </a:endParaRPr>
                    </a:p>
                  </a:txBody>
                  <a:tcPr marL="6239" marR="6239" marT="6239" marB="0" anchor="ctr"/>
                </a:tc>
                <a:tc>
                  <a:txBody>
                    <a:bodyPr/>
                    <a:lstStyle/>
                    <a:p>
                      <a:pPr algn="ctr" fontAlgn="ctr"/>
                      <a:r>
                        <a:rPr lang="en-US" altLang="zh-CN" sz="2000" u="none" strike="noStrike">
                          <a:effectLst/>
                          <a:latin typeface="+mn-ea"/>
                          <a:ea typeface="+mn-ea"/>
                        </a:rPr>
                        <a:t>1</a:t>
                      </a:r>
                      <a:endParaRPr lang="en-US" altLang="zh-CN" sz="2000" b="0" i="0" u="none" strike="noStrike">
                        <a:solidFill>
                          <a:srgbClr val="000000"/>
                        </a:solidFill>
                        <a:effectLst/>
                        <a:latin typeface="+mn-ea"/>
                        <a:ea typeface="+mn-ea"/>
                      </a:endParaRPr>
                    </a:p>
                  </a:txBody>
                  <a:tcPr marL="6239" marR="6239" marT="6239" marB="0" anchor="ctr"/>
                </a:tc>
                <a:tc>
                  <a:txBody>
                    <a:bodyPr/>
                    <a:lstStyle/>
                    <a:p>
                      <a:pPr algn="l" fontAlgn="ctr"/>
                      <a:r>
                        <a:rPr lang="en-US" altLang="zh-CN" sz="2000" u="none" strike="noStrike">
                          <a:effectLst/>
                          <a:latin typeface="+mn-ea"/>
                          <a:ea typeface="+mn-ea"/>
                        </a:rPr>
                        <a:t>2*14</a:t>
                      </a:r>
                      <a:r>
                        <a:rPr lang="zh-CN" altLang="en-US" sz="2000" u="none" strike="noStrike">
                          <a:effectLst/>
                          <a:latin typeface="+mn-ea"/>
                          <a:ea typeface="+mn-ea"/>
                        </a:rPr>
                        <a:t>核</a:t>
                      </a:r>
                      <a:r>
                        <a:rPr lang="en-US" sz="2000" u="none" strike="noStrike">
                          <a:effectLst/>
                          <a:latin typeface="+mn-ea"/>
                          <a:ea typeface="+mn-ea"/>
                        </a:rPr>
                        <a:t>CPU(E5-2680v4)，128G</a:t>
                      </a:r>
                      <a:r>
                        <a:rPr lang="zh-CN" altLang="en-US" sz="2000" u="none" strike="noStrike">
                          <a:effectLst/>
                          <a:latin typeface="+mn-ea"/>
                          <a:ea typeface="+mn-ea"/>
                        </a:rPr>
                        <a:t>内存，</a:t>
                      </a:r>
                      <a:r>
                        <a:rPr lang="en-US" altLang="zh-CN" sz="2000" u="none" strike="noStrike">
                          <a:effectLst/>
                          <a:latin typeface="+mn-ea"/>
                          <a:ea typeface="+mn-ea"/>
                        </a:rPr>
                        <a:t>12* 300</a:t>
                      </a:r>
                      <a:r>
                        <a:rPr lang="en-US" sz="2000" u="none" strike="noStrike">
                          <a:effectLst/>
                          <a:latin typeface="+mn-ea"/>
                          <a:ea typeface="+mn-ea"/>
                        </a:rPr>
                        <a:t>G SATA SSD，24G*2，P40*2</a:t>
                      </a:r>
                      <a:endParaRPr lang="en-US" sz="2000" b="0" i="0" u="none" strike="noStrike">
                        <a:solidFill>
                          <a:srgbClr val="000000"/>
                        </a:solidFill>
                        <a:effectLst/>
                        <a:latin typeface="+mn-ea"/>
                        <a:ea typeface="+mn-ea"/>
                      </a:endParaRPr>
                    </a:p>
                  </a:txBody>
                  <a:tcPr marL="6239" marR="6239" marT="6239" marB="0" anchor="ctr"/>
                </a:tc>
                <a:tc>
                  <a:txBody>
                    <a:bodyPr/>
                    <a:lstStyle/>
                    <a:p>
                      <a:pPr algn="l" fontAlgn="ctr"/>
                      <a:r>
                        <a:rPr lang="en-US" altLang="zh-CN" sz="2000" u="none" strike="noStrike">
                          <a:effectLst/>
                          <a:latin typeface="+mn-ea"/>
                          <a:ea typeface="+mn-ea"/>
                        </a:rPr>
                        <a:t>2</a:t>
                      </a:r>
                      <a:r>
                        <a:rPr lang="zh-CN" altLang="en-US" sz="2000" u="none" strike="noStrike">
                          <a:effectLst/>
                          <a:latin typeface="+mn-ea"/>
                          <a:ea typeface="+mn-ea"/>
                        </a:rPr>
                        <a:t>张卡</a:t>
                      </a:r>
                      <a:r>
                        <a:rPr lang="en-US" altLang="zh-CN" sz="2000" u="none" strike="noStrike">
                          <a:effectLst/>
                          <a:latin typeface="+mn-ea"/>
                          <a:ea typeface="+mn-ea"/>
                        </a:rPr>
                        <a:t>40</a:t>
                      </a:r>
                      <a:r>
                        <a:rPr lang="zh-CN" altLang="en-US" sz="2000" u="none" strike="noStrike">
                          <a:effectLst/>
                          <a:latin typeface="+mn-ea"/>
                          <a:ea typeface="+mn-ea"/>
                        </a:rPr>
                        <a:t>路（</a:t>
                      </a:r>
                      <a:r>
                        <a:rPr lang="en-US" altLang="zh-CN" sz="2000" u="none" strike="noStrike">
                          <a:effectLst/>
                          <a:latin typeface="+mn-ea"/>
                          <a:ea typeface="+mn-ea"/>
                        </a:rPr>
                        <a:t>decoder</a:t>
                      </a:r>
                      <a:r>
                        <a:rPr lang="zh-CN" altLang="en-US" sz="2000" u="none" strike="noStrike">
                          <a:effectLst/>
                          <a:latin typeface="+mn-ea"/>
                          <a:ea typeface="+mn-ea"/>
                        </a:rPr>
                        <a:t>，车辆属性）</a:t>
                      </a:r>
                      <a:endParaRPr lang="zh-CN" altLang="en-US" sz="2000" b="0" i="0" u="none" strike="noStrike">
                        <a:solidFill>
                          <a:srgbClr val="000000"/>
                        </a:solidFill>
                        <a:effectLst/>
                        <a:latin typeface="+mn-ea"/>
                        <a:ea typeface="+mn-ea"/>
                      </a:endParaRPr>
                    </a:p>
                  </a:txBody>
                  <a:tcPr marL="6239" marR="6239" marT="6239" marB="0" anchor="ctr"/>
                </a:tc>
                <a:extLst>
                  <a:ext uri="{0D108BD9-81ED-4DB2-BD59-A6C34878D82A}">
                    <a16:rowId xmlns:a16="http://schemas.microsoft.com/office/drawing/2014/main" val="336076216"/>
                  </a:ext>
                </a:extLst>
              </a:tr>
              <a:tr h="673367">
                <a:tc>
                  <a:txBody>
                    <a:bodyPr/>
                    <a:lstStyle/>
                    <a:p>
                      <a:pPr algn="r" fontAlgn="ctr"/>
                      <a:r>
                        <a:rPr lang="en-US" altLang="zh-CN" sz="2000" u="none" strike="noStrike">
                          <a:effectLst/>
                          <a:latin typeface="+mn-ea"/>
                          <a:ea typeface="+mn-ea"/>
                        </a:rPr>
                        <a:t>9</a:t>
                      </a:r>
                      <a:endParaRPr lang="en-US" altLang="zh-CN" sz="2000" b="0" i="0" u="none" strike="noStrike">
                        <a:solidFill>
                          <a:srgbClr val="000000"/>
                        </a:solidFill>
                        <a:effectLst/>
                        <a:latin typeface="+mn-ea"/>
                        <a:ea typeface="+mn-ea"/>
                      </a:endParaRPr>
                    </a:p>
                  </a:txBody>
                  <a:tcPr marL="6239" marR="6239" marT="6239" marB="0" anchor="ctr"/>
                </a:tc>
                <a:tc>
                  <a:txBody>
                    <a:bodyPr/>
                    <a:lstStyle/>
                    <a:p>
                      <a:pPr algn="l" fontAlgn="ctr"/>
                      <a:r>
                        <a:rPr lang="zh-CN" altLang="en-US" sz="2000" u="none" strike="noStrike">
                          <a:effectLst/>
                          <a:latin typeface="+mn-ea"/>
                          <a:ea typeface="+mn-ea"/>
                        </a:rPr>
                        <a:t>非机动车识别</a:t>
                      </a:r>
                      <a:endParaRPr lang="zh-CN" altLang="en-US" sz="2000" b="0" i="0" u="none" strike="noStrike">
                        <a:solidFill>
                          <a:srgbClr val="000000"/>
                        </a:solidFill>
                        <a:effectLst/>
                        <a:latin typeface="+mn-ea"/>
                        <a:ea typeface="+mn-ea"/>
                      </a:endParaRPr>
                    </a:p>
                  </a:txBody>
                  <a:tcPr marL="6239" marR="6239" marT="6239" marB="0" anchor="ctr"/>
                </a:tc>
                <a:tc>
                  <a:txBody>
                    <a:bodyPr/>
                    <a:lstStyle/>
                    <a:p>
                      <a:pPr algn="ctr" fontAlgn="ctr"/>
                      <a:r>
                        <a:rPr lang="en-US" altLang="zh-CN" sz="2000" u="none" strike="noStrike">
                          <a:effectLst/>
                          <a:latin typeface="+mn-ea"/>
                          <a:ea typeface="+mn-ea"/>
                        </a:rPr>
                        <a:t>1</a:t>
                      </a:r>
                      <a:endParaRPr lang="en-US" altLang="zh-CN" sz="2000" b="0" i="0" u="none" strike="noStrike">
                        <a:solidFill>
                          <a:srgbClr val="000000"/>
                        </a:solidFill>
                        <a:effectLst/>
                        <a:latin typeface="+mn-ea"/>
                        <a:ea typeface="+mn-ea"/>
                      </a:endParaRPr>
                    </a:p>
                  </a:txBody>
                  <a:tcPr marL="6239" marR="6239" marT="6239" marB="0" anchor="ctr"/>
                </a:tc>
                <a:tc>
                  <a:txBody>
                    <a:bodyPr/>
                    <a:lstStyle/>
                    <a:p>
                      <a:pPr algn="l" fontAlgn="ctr"/>
                      <a:r>
                        <a:rPr lang="en-US" altLang="zh-CN" sz="2000" u="none" strike="noStrike">
                          <a:effectLst/>
                          <a:latin typeface="+mn-ea"/>
                          <a:ea typeface="+mn-ea"/>
                        </a:rPr>
                        <a:t>2*14</a:t>
                      </a:r>
                      <a:r>
                        <a:rPr lang="zh-CN" altLang="en-US" sz="2000" u="none" strike="noStrike">
                          <a:effectLst/>
                          <a:latin typeface="+mn-ea"/>
                          <a:ea typeface="+mn-ea"/>
                        </a:rPr>
                        <a:t>核</a:t>
                      </a:r>
                      <a:r>
                        <a:rPr lang="en-US" sz="2000" u="none" strike="noStrike">
                          <a:effectLst/>
                          <a:latin typeface="+mn-ea"/>
                          <a:ea typeface="+mn-ea"/>
                        </a:rPr>
                        <a:t>CPU(E5-2680v4)，128G</a:t>
                      </a:r>
                      <a:r>
                        <a:rPr lang="zh-CN" altLang="en-US" sz="2000" u="none" strike="noStrike">
                          <a:effectLst/>
                          <a:latin typeface="+mn-ea"/>
                          <a:ea typeface="+mn-ea"/>
                        </a:rPr>
                        <a:t>内存，</a:t>
                      </a:r>
                      <a:r>
                        <a:rPr lang="en-US" altLang="zh-CN" sz="2000" u="none" strike="noStrike">
                          <a:effectLst/>
                          <a:latin typeface="+mn-ea"/>
                          <a:ea typeface="+mn-ea"/>
                        </a:rPr>
                        <a:t>12* 300</a:t>
                      </a:r>
                      <a:r>
                        <a:rPr lang="en-US" sz="2000" u="none" strike="noStrike">
                          <a:effectLst/>
                          <a:latin typeface="+mn-ea"/>
                          <a:ea typeface="+mn-ea"/>
                        </a:rPr>
                        <a:t>G SATA SSD，24G*2，P40*2</a:t>
                      </a:r>
                      <a:endParaRPr lang="en-US" sz="2000" b="0" i="0" u="none" strike="noStrike">
                        <a:solidFill>
                          <a:srgbClr val="000000"/>
                        </a:solidFill>
                        <a:effectLst/>
                        <a:latin typeface="+mn-ea"/>
                        <a:ea typeface="+mn-ea"/>
                      </a:endParaRPr>
                    </a:p>
                  </a:txBody>
                  <a:tcPr marL="6239" marR="6239" marT="6239" marB="0" anchor="ctr"/>
                </a:tc>
                <a:tc>
                  <a:txBody>
                    <a:bodyPr/>
                    <a:lstStyle/>
                    <a:p>
                      <a:pPr algn="l" fontAlgn="ctr"/>
                      <a:r>
                        <a:rPr lang="en-US" altLang="zh-CN" sz="2000" u="none" strike="noStrike">
                          <a:effectLst/>
                          <a:latin typeface="+mn-ea"/>
                          <a:ea typeface="+mn-ea"/>
                        </a:rPr>
                        <a:t>2</a:t>
                      </a:r>
                      <a:r>
                        <a:rPr lang="zh-CN" altLang="en-US" sz="2000" u="none" strike="noStrike">
                          <a:effectLst/>
                          <a:latin typeface="+mn-ea"/>
                          <a:ea typeface="+mn-ea"/>
                        </a:rPr>
                        <a:t>张卡</a:t>
                      </a:r>
                      <a:r>
                        <a:rPr lang="en-US" altLang="zh-CN" sz="2000" u="none" strike="noStrike">
                          <a:effectLst/>
                          <a:latin typeface="+mn-ea"/>
                          <a:ea typeface="+mn-ea"/>
                        </a:rPr>
                        <a:t>40</a:t>
                      </a:r>
                      <a:r>
                        <a:rPr lang="zh-CN" altLang="en-US" sz="2000" u="none" strike="noStrike">
                          <a:effectLst/>
                          <a:latin typeface="+mn-ea"/>
                          <a:ea typeface="+mn-ea"/>
                        </a:rPr>
                        <a:t>路（</a:t>
                      </a:r>
                      <a:r>
                        <a:rPr lang="en-US" altLang="zh-CN" sz="2000" u="none" strike="noStrike">
                          <a:effectLst/>
                          <a:latin typeface="+mn-ea"/>
                          <a:ea typeface="+mn-ea"/>
                        </a:rPr>
                        <a:t>decoder</a:t>
                      </a:r>
                      <a:r>
                        <a:rPr lang="zh-CN" altLang="en-US" sz="2000" u="none" strike="noStrike">
                          <a:effectLst/>
                          <a:latin typeface="+mn-ea"/>
                          <a:ea typeface="+mn-ea"/>
                        </a:rPr>
                        <a:t>，非机动车属性，非机动提特征，非机动车入库）</a:t>
                      </a:r>
                      <a:endParaRPr lang="zh-CN" altLang="en-US" sz="2000" b="0" i="0" u="none" strike="noStrike">
                        <a:solidFill>
                          <a:srgbClr val="000000"/>
                        </a:solidFill>
                        <a:effectLst/>
                        <a:latin typeface="+mn-ea"/>
                        <a:ea typeface="+mn-ea"/>
                      </a:endParaRPr>
                    </a:p>
                  </a:txBody>
                  <a:tcPr marL="6239" marR="6239" marT="6239" marB="0" anchor="ctr"/>
                </a:tc>
                <a:extLst>
                  <a:ext uri="{0D108BD9-81ED-4DB2-BD59-A6C34878D82A}">
                    <a16:rowId xmlns:a16="http://schemas.microsoft.com/office/drawing/2014/main" val="1323131555"/>
                  </a:ext>
                </a:extLst>
              </a:tr>
              <a:tr h="673367">
                <a:tc>
                  <a:txBody>
                    <a:bodyPr/>
                    <a:lstStyle/>
                    <a:p>
                      <a:pPr algn="r" fontAlgn="ctr"/>
                      <a:r>
                        <a:rPr lang="en-US" altLang="zh-CN" sz="2000" u="none" strike="noStrike">
                          <a:effectLst/>
                          <a:latin typeface="+mn-ea"/>
                          <a:ea typeface="+mn-ea"/>
                        </a:rPr>
                        <a:t>10</a:t>
                      </a:r>
                      <a:endParaRPr lang="en-US" altLang="zh-CN" sz="2000" b="0" i="0" u="none" strike="noStrike">
                        <a:solidFill>
                          <a:srgbClr val="000000"/>
                        </a:solidFill>
                        <a:effectLst/>
                        <a:latin typeface="+mn-ea"/>
                        <a:ea typeface="+mn-ea"/>
                      </a:endParaRPr>
                    </a:p>
                  </a:txBody>
                  <a:tcPr marL="6239" marR="6239" marT="6239" marB="0" anchor="ctr"/>
                </a:tc>
                <a:tc>
                  <a:txBody>
                    <a:bodyPr/>
                    <a:lstStyle/>
                    <a:p>
                      <a:pPr algn="l" fontAlgn="ctr"/>
                      <a:r>
                        <a:rPr lang="zh-CN" altLang="en-US" sz="2000" u="none" strike="noStrike">
                          <a:effectLst/>
                          <a:latin typeface="+mn-ea"/>
                          <a:ea typeface="+mn-ea"/>
                        </a:rPr>
                        <a:t>河道漂浮物检测</a:t>
                      </a:r>
                      <a:endParaRPr lang="zh-CN" altLang="en-US" sz="2000" b="0" i="0" u="none" strike="noStrike">
                        <a:solidFill>
                          <a:srgbClr val="000000"/>
                        </a:solidFill>
                        <a:effectLst/>
                        <a:latin typeface="+mn-ea"/>
                        <a:ea typeface="+mn-ea"/>
                      </a:endParaRPr>
                    </a:p>
                  </a:txBody>
                  <a:tcPr marL="6239" marR="6239" marT="6239" marB="0" anchor="ctr"/>
                </a:tc>
                <a:tc>
                  <a:txBody>
                    <a:bodyPr/>
                    <a:lstStyle/>
                    <a:p>
                      <a:pPr algn="ctr" fontAlgn="ctr"/>
                      <a:r>
                        <a:rPr lang="en-US" altLang="zh-CN" sz="2000" u="none" strike="noStrike" dirty="0">
                          <a:effectLst/>
                          <a:latin typeface="+mn-ea"/>
                          <a:ea typeface="+mn-ea"/>
                        </a:rPr>
                        <a:t>1</a:t>
                      </a:r>
                      <a:endParaRPr lang="en-US" altLang="zh-CN" sz="2000" b="0" i="0" u="none" strike="noStrike" dirty="0">
                        <a:solidFill>
                          <a:srgbClr val="000000"/>
                        </a:solidFill>
                        <a:effectLst/>
                        <a:latin typeface="+mn-ea"/>
                        <a:ea typeface="+mn-ea"/>
                      </a:endParaRPr>
                    </a:p>
                  </a:txBody>
                  <a:tcPr marL="6239" marR="6239" marT="6239" marB="0" anchor="ctr"/>
                </a:tc>
                <a:tc>
                  <a:txBody>
                    <a:bodyPr/>
                    <a:lstStyle/>
                    <a:p>
                      <a:pPr algn="l" fontAlgn="ctr"/>
                      <a:r>
                        <a:rPr lang="en-US" altLang="zh-CN" sz="2000" u="none" strike="noStrike">
                          <a:effectLst/>
                          <a:latin typeface="+mn-ea"/>
                          <a:ea typeface="+mn-ea"/>
                        </a:rPr>
                        <a:t>2*14</a:t>
                      </a:r>
                      <a:r>
                        <a:rPr lang="zh-CN" altLang="en-US" sz="2000" u="none" strike="noStrike">
                          <a:effectLst/>
                          <a:latin typeface="+mn-ea"/>
                          <a:ea typeface="+mn-ea"/>
                        </a:rPr>
                        <a:t>核</a:t>
                      </a:r>
                      <a:r>
                        <a:rPr lang="en-US" sz="2000" u="none" strike="noStrike">
                          <a:effectLst/>
                          <a:latin typeface="+mn-ea"/>
                          <a:ea typeface="+mn-ea"/>
                        </a:rPr>
                        <a:t>CPU(E5-2680v4)，128G</a:t>
                      </a:r>
                      <a:r>
                        <a:rPr lang="zh-CN" altLang="en-US" sz="2000" u="none" strike="noStrike">
                          <a:effectLst/>
                          <a:latin typeface="+mn-ea"/>
                          <a:ea typeface="+mn-ea"/>
                        </a:rPr>
                        <a:t>内存，</a:t>
                      </a:r>
                      <a:r>
                        <a:rPr lang="en-US" altLang="zh-CN" sz="2000" u="none" strike="noStrike">
                          <a:effectLst/>
                          <a:latin typeface="+mn-ea"/>
                          <a:ea typeface="+mn-ea"/>
                        </a:rPr>
                        <a:t>12* 300</a:t>
                      </a:r>
                      <a:r>
                        <a:rPr lang="en-US" sz="2000" u="none" strike="noStrike">
                          <a:effectLst/>
                          <a:latin typeface="+mn-ea"/>
                          <a:ea typeface="+mn-ea"/>
                        </a:rPr>
                        <a:t>G SATA SSD，24G*2，P40*2</a:t>
                      </a:r>
                      <a:endParaRPr lang="en-US" sz="2000" b="0" i="0" u="none" strike="noStrike">
                        <a:solidFill>
                          <a:srgbClr val="000000"/>
                        </a:solidFill>
                        <a:effectLst/>
                        <a:latin typeface="+mn-ea"/>
                        <a:ea typeface="+mn-ea"/>
                      </a:endParaRPr>
                    </a:p>
                  </a:txBody>
                  <a:tcPr marL="6239" marR="6239" marT="6239" marB="0" anchor="ctr"/>
                </a:tc>
                <a:tc>
                  <a:txBody>
                    <a:bodyPr/>
                    <a:lstStyle/>
                    <a:p>
                      <a:pPr algn="l" fontAlgn="ctr"/>
                      <a:r>
                        <a:rPr lang="en-US" altLang="zh-CN" sz="2000" u="none" strike="noStrike" dirty="0">
                          <a:effectLst/>
                          <a:latin typeface="+mn-ea"/>
                          <a:ea typeface="+mn-ea"/>
                        </a:rPr>
                        <a:t>2</a:t>
                      </a:r>
                      <a:r>
                        <a:rPr lang="zh-CN" altLang="en-US" sz="2000" u="none" strike="noStrike" dirty="0">
                          <a:effectLst/>
                          <a:latin typeface="+mn-ea"/>
                          <a:ea typeface="+mn-ea"/>
                        </a:rPr>
                        <a:t>张卡</a:t>
                      </a:r>
                      <a:r>
                        <a:rPr lang="en-US" altLang="zh-CN" sz="2000" u="none" strike="noStrike" dirty="0">
                          <a:effectLst/>
                          <a:latin typeface="+mn-ea"/>
                          <a:ea typeface="+mn-ea"/>
                        </a:rPr>
                        <a:t>60</a:t>
                      </a:r>
                      <a:r>
                        <a:rPr lang="zh-CN" altLang="en-US" sz="2000" u="none" strike="noStrike" dirty="0">
                          <a:effectLst/>
                          <a:latin typeface="+mn-ea"/>
                          <a:ea typeface="+mn-ea"/>
                        </a:rPr>
                        <a:t>路 （</a:t>
                      </a:r>
                      <a:r>
                        <a:rPr lang="en-US" altLang="zh-CN" sz="2000" u="none" strike="noStrike" dirty="0">
                          <a:effectLst/>
                          <a:latin typeface="+mn-ea"/>
                          <a:ea typeface="+mn-ea"/>
                        </a:rPr>
                        <a:t>decoder</a:t>
                      </a:r>
                      <a:r>
                        <a:rPr lang="zh-CN" altLang="en-US" sz="2000" u="none" strike="noStrike" dirty="0">
                          <a:effectLst/>
                          <a:latin typeface="+mn-ea"/>
                          <a:ea typeface="+mn-ea"/>
                        </a:rPr>
                        <a:t>，河道漂浮物检测）</a:t>
                      </a:r>
                      <a:endParaRPr lang="zh-CN" altLang="en-US" sz="2000" b="0" i="0" u="none" strike="noStrike" dirty="0">
                        <a:solidFill>
                          <a:srgbClr val="000000"/>
                        </a:solidFill>
                        <a:effectLst/>
                        <a:latin typeface="+mn-ea"/>
                        <a:ea typeface="+mn-ea"/>
                      </a:endParaRPr>
                    </a:p>
                  </a:txBody>
                  <a:tcPr marL="6239" marR="6239" marT="6239" marB="0" anchor="ctr"/>
                </a:tc>
                <a:extLst>
                  <a:ext uri="{0D108BD9-81ED-4DB2-BD59-A6C34878D82A}">
                    <a16:rowId xmlns:a16="http://schemas.microsoft.com/office/drawing/2014/main" val="3959984384"/>
                  </a:ext>
                </a:extLst>
              </a:tr>
            </a:tbl>
          </a:graphicData>
        </a:graphic>
      </p:graphicFrame>
      <p:sp>
        <p:nvSpPr>
          <p:cNvPr id="9" name="TextBox 4">
            <a:extLst>
              <a:ext uri="{FF2B5EF4-FFF2-40B4-BE49-F238E27FC236}">
                <a16:creationId xmlns:a16="http://schemas.microsoft.com/office/drawing/2014/main" id="{E4722884-57F4-456B-8E6C-D41C6B924F4A}"/>
              </a:ext>
            </a:extLst>
          </p:cNvPr>
          <p:cNvSpPr txBox="1"/>
          <p:nvPr/>
        </p:nvSpPr>
        <p:spPr>
          <a:xfrm>
            <a:off x="657542" y="1657009"/>
            <a:ext cx="6502675" cy="584775"/>
          </a:xfrm>
          <a:prstGeom prst="rect">
            <a:avLst/>
          </a:prstGeom>
          <a:noFill/>
        </p:spPr>
        <p:txBody>
          <a:bodyPr wrap="square" rtlCol="0">
            <a:spAutoFit/>
          </a:bodyPr>
          <a:lstStyle/>
          <a:p>
            <a:r>
              <a:rPr lang="zh-CN" altLang="en-US" sz="3200" b="1" dirty="0">
                <a:latin typeface="Microsoft YaHei Light" panose="020B0502040204020203" pitchFamily="34" charset="-122"/>
                <a:ea typeface="Microsoft YaHei Light" panose="020B0502040204020203" pitchFamily="34" charset="-122"/>
              </a:rPr>
              <a:t>针对不同应用场景算法机器</a:t>
            </a:r>
          </a:p>
        </p:txBody>
      </p:sp>
    </p:spTree>
    <p:extLst>
      <p:ext uri="{BB962C8B-B14F-4D97-AF65-F5344CB8AC3E}">
        <p14:creationId xmlns:p14="http://schemas.microsoft.com/office/powerpoint/2010/main" val="2900343535"/>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630228" y="624418"/>
            <a:ext cx="5297514"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云智天枢部署实际案例讲解</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10" name="TextBox 3">
            <a:extLst>
              <a:ext uri="{FF2B5EF4-FFF2-40B4-BE49-F238E27FC236}">
                <a16:creationId xmlns:a16="http://schemas.microsoft.com/office/drawing/2014/main" id="{E94497E8-FF94-4C7D-9E6A-BF669F8B3E15}"/>
              </a:ext>
            </a:extLst>
          </p:cNvPr>
          <p:cNvSpPr>
            <a:spLocks noChangeArrowheads="1"/>
          </p:cNvSpPr>
          <p:nvPr/>
        </p:nvSpPr>
        <p:spPr bwMode="auto">
          <a:xfrm>
            <a:off x="841499" y="1788123"/>
            <a:ext cx="17446501" cy="7694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zh-CN" sz="2400" b="1" dirty="0">
                <a:latin typeface="+mn-ea"/>
              </a:rPr>
              <a:t>业务场景描述：</a:t>
            </a:r>
            <a:endParaRPr lang="zh-CN" altLang="zh-CN" sz="2400" dirty="0">
              <a:latin typeface="+mn-ea"/>
            </a:endParaRPr>
          </a:p>
          <a:p>
            <a:r>
              <a:rPr lang="zh-CN" altLang="zh-CN" sz="2400" dirty="0">
                <a:latin typeface="+mn-ea"/>
              </a:rPr>
              <a:t>用户要求</a:t>
            </a:r>
            <a:r>
              <a:rPr lang="en-US" altLang="zh-CN" sz="2400" dirty="0">
                <a:latin typeface="+mn-ea"/>
              </a:rPr>
              <a:t>200</a:t>
            </a:r>
            <a:r>
              <a:rPr lang="zh-CN" altLang="zh-CN" sz="2400" dirty="0">
                <a:latin typeface="+mn-ea"/>
              </a:rPr>
              <a:t>路人脸布控，人脸小图存储</a:t>
            </a:r>
            <a:r>
              <a:rPr lang="en-US" altLang="zh-CN" sz="2400" dirty="0">
                <a:latin typeface="+mn-ea"/>
              </a:rPr>
              <a:t>3</a:t>
            </a:r>
            <a:r>
              <a:rPr lang="zh-CN" altLang="zh-CN" sz="2400" dirty="0">
                <a:latin typeface="+mn-ea"/>
              </a:rPr>
              <a:t>个月，大图存储</a:t>
            </a:r>
            <a:r>
              <a:rPr lang="en-US" altLang="zh-CN" sz="2400" dirty="0">
                <a:latin typeface="+mn-ea"/>
              </a:rPr>
              <a:t>7</a:t>
            </a:r>
            <a:r>
              <a:rPr lang="zh-CN" altLang="zh-CN" sz="2400" dirty="0">
                <a:latin typeface="+mn-ea"/>
              </a:rPr>
              <a:t>天，结构化数据存储</a:t>
            </a:r>
            <a:r>
              <a:rPr lang="en-US" altLang="zh-CN" sz="2400" dirty="0">
                <a:latin typeface="+mn-ea"/>
              </a:rPr>
              <a:t>1</a:t>
            </a:r>
            <a:r>
              <a:rPr lang="zh-CN" altLang="zh-CN" sz="2400" dirty="0">
                <a:latin typeface="+mn-ea"/>
              </a:rPr>
              <a:t>年。</a:t>
            </a:r>
            <a:endParaRPr lang="en-US" altLang="zh-CN" sz="2400" dirty="0">
              <a:latin typeface="+mn-ea"/>
            </a:endParaRPr>
          </a:p>
          <a:p>
            <a:r>
              <a:rPr lang="zh-CN" altLang="zh-CN" sz="2400" b="1" dirty="0">
                <a:latin typeface="+mn-ea"/>
              </a:rPr>
              <a:t>资源评估过程：</a:t>
            </a:r>
            <a:endParaRPr lang="zh-CN" altLang="zh-CN" sz="2400" dirty="0">
              <a:latin typeface="+mn-ea"/>
            </a:endParaRPr>
          </a:p>
          <a:p>
            <a:r>
              <a:rPr lang="zh-CN" altLang="zh-CN" sz="2400" dirty="0">
                <a:latin typeface="+mn-ea"/>
              </a:rPr>
              <a:t>各类型的节点的配置和数量计算过程如下，</a:t>
            </a:r>
          </a:p>
          <a:p>
            <a:pPr lvl="0"/>
            <a:r>
              <a:rPr lang="zh-CN" altLang="zh-CN" sz="2400" dirty="0">
                <a:latin typeface="+mn-ea"/>
              </a:rPr>
              <a:t>容器平台管理节点： </a:t>
            </a:r>
          </a:p>
          <a:p>
            <a:r>
              <a:rPr lang="zh-CN" altLang="zh-CN" sz="2400" dirty="0">
                <a:latin typeface="+mn-ea"/>
              </a:rPr>
              <a:t>使用最低标准，即</a:t>
            </a:r>
            <a:r>
              <a:rPr lang="en-US" altLang="zh-CN" sz="2400" dirty="0">
                <a:latin typeface="+mn-ea"/>
              </a:rPr>
              <a:t>16</a:t>
            </a:r>
            <a:r>
              <a:rPr lang="zh-CN" altLang="zh-CN" sz="2400" dirty="0">
                <a:latin typeface="+mn-ea"/>
              </a:rPr>
              <a:t>核、</a:t>
            </a:r>
            <a:r>
              <a:rPr lang="en-US" altLang="zh-CN" sz="2400" dirty="0">
                <a:latin typeface="+mn-ea"/>
              </a:rPr>
              <a:t>32G</a:t>
            </a:r>
            <a:r>
              <a:rPr lang="zh-CN" altLang="zh-CN" sz="2400" dirty="0">
                <a:latin typeface="+mn-ea"/>
              </a:rPr>
              <a:t>内存、系统盘</a:t>
            </a:r>
            <a:r>
              <a:rPr lang="en-US" altLang="zh-CN" sz="2400" dirty="0">
                <a:latin typeface="+mn-ea"/>
              </a:rPr>
              <a:t>100G</a:t>
            </a:r>
            <a:r>
              <a:rPr lang="zh-CN" altLang="zh-CN" sz="2400" dirty="0">
                <a:latin typeface="+mn-ea"/>
              </a:rPr>
              <a:t>、数据盘</a:t>
            </a:r>
            <a:r>
              <a:rPr lang="en-US" altLang="zh-CN" sz="2400" dirty="0">
                <a:latin typeface="+mn-ea"/>
              </a:rPr>
              <a:t>300G</a:t>
            </a:r>
            <a:r>
              <a:rPr lang="zh-CN" altLang="zh-CN" sz="2400" dirty="0">
                <a:latin typeface="+mn-ea"/>
              </a:rPr>
              <a:t>的机器，需要</a:t>
            </a:r>
            <a:r>
              <a:rPr lang="en-US" altLang="zh-CN" sz="2400" dirty="0">
                <a:latin typeface="+mn-ea"/>
              </a:rPr>
              <a:t>3</a:t>
            </a:r>
            <a:r>
              <a:rPr lang="zh-CN" altLang="zh-CN" sz="2400" dirty="0">
                <a:latin typeface="+mn-ea"/>
              </a:rPr>
              <a:t>台。</a:t>
            </a:r>
          </a:p>
          <a:p>
            <a:pPr lvl="0"/>
            <a:r>
              <a:rPr lang="zh-CN" altLang="zh-CN" sz="2400" dirty="0">
                <a:latin typeface="+mn-ea"/>
              </a:rPr>
              <a:t>平台算法运算节点：</a:t>
            </a:r>
          </a:p>
          <a:p>
            <a:r>
              <a:rPr lang="zh-CN" altLang="zh-CN" sz="2400" dirty="0">
                <a:latin typeface="+mn-ea"/>
              </a:rPr>
              <a:t>使用最低标准，即</a:t>
            </a:r>
            <a:r>
              <a:rPr lang="en-US" altLang="zh-CN" sz="2400" dirty="0">
                <a:latin typeface="+mn-ea"/>
              </a:rPr>
              <a:t>28</a:t>
            </a:r>
            <a:r>
              <a:rPr lang="zh-CN" altLang="zh-CN" sz="2400" dirty="0">
                <a:latin typeface="+mn-ea"/>
              </a:rPr>
              <a:t>核、</a:t>
            </a:r>
            <a:r>
              <a:rPr lang="en-US" altLang="zh-CN" sz="2400" dirty="0">
                <a:latin typeface="+mn-ea"/>
              </a:rPr>
              <a:t>128G</a:t>
            </a:r>
            <a:r>
              <a:rPr lang="zh-CN" altLang="zh-CN" sz="2400" dirty="0">
                <a:latin typeface="+mn-ea"/>
              </a:rPr>
              <a:t>内存、系统盘</a:t>
            </a:r>
            <a:r>
              <a:rPr lang="en-US" altLang="zh-CN" sz="2400" dirty="0">
                <a:latin typeface="+mn-ea"/>
              </a:rPr>
              <a:t>100G</a:t>
            </a:r>
            <a:r>
              <a:rPr lang="zh-CN" altLang="zh-CN" sz="2400" dirty="0">
                <a:latin typeface="+mn-ea"/>
              </a:rPr>
              <a:t>、数据盘</a:t>
            </a:r>
            <a:r>
              <a:rPr lang="en-US" altLang="zh-CN" sz="2400" dirty="0">
                <a:latin typeface="+mn-ea"/>
              </a:rPr>
              <a:t>300G</a:t>
            </a:r>
            <a:r>
              <a:rPr lang="zh-CN" altLang="zh-CN" sz="2400" dirty="0">
                <a:latin typeface="+mn-ea"/>
              </a:rPr>
              <a:t>、显卡</a:t>
            </a:r>
            <a:r>
              <a:rPr lang="en-US" altLang="zh-CN" sz="2400" dirty="0">
                <a:latin typeface="+mn-ea"/>
              </a:rPr>
              <a:t>p40*2</a:t>
            </a:r>
            <a:r>
              <a:rPr lang="zh-CN" altLang="zh-CN" sz="2400" dirty="0">
                <a:latin typeface="+mn-ea"/>
              </a:rPr>
              <a:t>的布控机器。</a:t>
            </a:r>
          </a:p>
          <a:p>
            <a:r>
              <a:rPr lang="zh-CN" altLang="zh-CN" sz="2400" dirty="0">
                <a:latin typeface="+mn-ea"/>
              </a:rPr>
              <a:t>需要的机器数量为：</a:t>
            </a:r>
          </a:p>
          <a:p>
            <a:r>
              <a:rPr lang="en-US" altLang="zh-CN" sz="2400" dirty="0">
                <a:latin typeface="+mn-ea"/>
              </a:rPr>
              <a:t>N = 200 / 40 = 5 </a:t>
            </a:r>
            <a:r>
              <a:rPr lang="zh-CN" altLang="zh-CN" sz="2400" dirty="0">
                <a:latin typeface="+mn-ea"/>
              </a:rPr>
              <a:t>台；</a:t>
            </a:r>
          </a:p>
          <a:p>
            <a:pPr lvl="0"/>
            <a:r>
              <a:rPr lang="zh-CN" altLang="zh-CN" sz="2400" dirty="0">
                <a:latin typeface="+mn-ea"/>
              </a:rPr>
              <a:t>组件运算节点：</a:t>
            </a:r>
          </a:p>
          <a:p>
            <a:r>
              <a:rPr lang="zh-CN" altLang="zh-CN" sz="2400" dirty="0">
                <a:latin typeface="+mn-ea"/>
              </a:rPr>
              <a:t>使用最低标准，即</a:t>
            </a:r>
            <a:r>
              <a:rPr lang="en-US" altLang="zh-CN" sz="2400" dirty="0">
                <a:latin typeface="+mn-ea"/>
              </a:rPr>
              <a:t>16</a:t>
            </a:r>
            <a:r>
              <a:rPr lang="zh-CN" altLang="zh-CN" sz="2400" dirty="0">
                <a:latin typeface="+mn-ea"/>
              </a:rPr>
              <a:t>核、</a:t>
            </a:r>
            <a:r>
              <a:rPr lang="en-US" altLang="zh-CN" sz="2400" dirty="0">
                <a:latin typeface="+mn-ea"/>
              </a:rPr>
              <a:t>32G</a:t>
            </a:r>
            <a:r>
              <a:rPr lang="zh-CN" altLang="zh-CN" sz="2400" dirty="0">
                <a:latin typeface="+mn-ea"/>
              </a:rPr>
              <a:t>内存、系统盘</a:t>
            </a:r>
            <a:r>
              <a:rPr lang="en-US" altLang="zh-CN" sz="2400" dirty="0">
                <a:latin typeface="+mn-ea"/>
              </a:rPr>
              <a:t>100G</a:t>
            </a:r>
            <a:r>
              <a:rPr lang="zh-CN" altLang="zh-CN" sz="2400" dirty="0">
                <a:latin typeface="+mn-ea"/>
              </a:rPr>
              <a:t>、数据盘</a:t>
            </a:r>
            <a:r>
              <a:rPr lang="en-US" altLang="zh-CN" sz="2400" dirty="0">
                <a:latin typeface="+mn-ea"/>
              </a:rPr>
              <a:t>300G</a:t>
            </a:r>
            <a:r>
              <a:rPr lang="zh-CN" altLang="zh-CN" sz="2400" dirty="0">
                <a:latin typeface="+mn-ea"/>
              </a:rPr>
              <a:t>的机器，需要</a:t>
            </a:r>
            <a:r>
              <a:rPr lang="en-US" altLang="zh-CN" sz="2400" dirty="0">
                <a:latin typeface="+mn-ea"/>
              </a:rPr>
              <a:t>3</a:t>
            </a:r>
            <a:r>
              <a:rPr lang="zh-CN" altLang="zh-CN" sz="2400" dirty="0">
                <a:latin typeface="+mn-ea"/>
              </a:rPr>
              <a:t>台，也可以与容器平台管理节点混用。</a:t>
            </a:r>
          </a:p>
          <a:p>
            <a:pPr lvl="0"/>
            <a:r>
              <a:rPr lang="zh-CN" altLang="zh-CN" sz="2400" dirty="0">
                <a:latin typeface="+mn-ea"/>
              </a:rPr>
              <a:t>数据存储节点：</a:t>
            </a:r>
          </a:p>
          <a:p>
            <a:r>
              <a:rPr lang="zh-CN" altLang="zh-CN" sz="2400" dirty="0">
                <a:latin typeface="+mn-ea"/>
              </a:rPr>
              <a:t>数据存储节点主要需要计算结构化存储，根据前文所述的公式</a:t>
            </a:r>
          </a:p>
          <a:p>
            <a:r>
              <a:rPr lang="en-US" altLang="zh-CN" sz="2400" dirty="0">
                <a:latin typeface="+mn-ea"/>
              </a:rPr>
              <a:t>S= ( ( (P1 + P2 + P3) * M * 30 * 10000 ) / 10000000 ) * 5 + 100</a:t>
            </a:r>
            <a:endParaRPr lang="zh-CN" altLang="zh-CN" sz="2400" dirty="0">
              <a:latin typeface="+mn-ea"/>
            </a:endParaRPr>
          </a:p>
          <a:p>
            <a:r>
              <a:rPr lang="zh-CN" altLang="zh-CN" sz="2400" dirty="0">
                <a:latin typeface="+mn-ea"/>
              </a:rPr>
              <a:t>此处：</a:t>
            </a:r>
          </a:p>
          <a:p>
            <a:pPr lvl="0"/>
            <a:r>
              <a:rPr lang="en-US" altLang="zh-CN" sz="2400" dirty="0">
                <a:latin typeface="+mn-ea"/>
              </a:rPr>
              <a:t>P1=200</a:t>
            </a:r>
            <a:endParaRPr lang="zh-CN" altLang="zh-CN" sz="2400" dirty="0">
              <a:latin typeface="+mn-ea"/>
            </a:endParaRPr>
          </a:p>
          <a:p>
            <a:pPr lvl="0"/>
            <a:r>
              <a:rPr lang="en-US" altLang="zh-CN" sz="2400" dirty="0">
                <a:latin typeface="+mn-ea"/>
              </a:rPr>
              <a:t>P2=0</a:t>
            </a:r>
            <a:endParaRPr lang="zh-CN" altLang="zh-CN" sz="2400" dirty="0">
              <a:latin typeface="+mn-ea"/>
            </a:endParaRPr>
          </a:p>
          <a:p>
            <a:pPr lvl="0"/>
            <a:r>
              <a:rPr lang="en-US" altLang="zh-CN" sz="2400" dirty="0">
                <a:latin typeface="+mn-ea"/>
              </a:rPr>
              <a:t>P3=0</a:t>
            </a:r>
            <a:endParaRPr lang="zh-CN" altLang="zh-CN" sz="2400" dirty="0">
              <a:latin typeface="+mn-ea"/>
            </a:endParaRPr>
          </a:p>
          <a:p>
            <a:pPr lvl="0"/>
            <a:r>
              <a:rPr lang="en-US" altLang="zh-CN" sz="2400" dirty="0">
                <a:latin typeface="+mn-ea"/>
              </a:rPr>
              <a:t>M=12</a:t>
            </a:r>
            <a:endParaRPr lang="zh-CN" altLang="zh-CN" sz="2400" dirty="0">
              <a:latin typeface="+mn-ea"/>
            </a:endParaRPr>
          </a:p>
          <a:p>
            <a:endParaRPr lang="en-US" altLang="zh-CN" sz="1400" dirty="0"/>
          </a:p>
        </p:txBody>
      </p:sp>
    </p:spTree>
    <p:extLst>
      <p:ext uri="{BB962C8B-B14F-4D97-AF65-F5344CB8AC3E}">
        <p14:creationId xmlns:p14="http://schemas.microsoft.com/office/powerpoint/2010/main" val="77963095"/>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630228" y="624418"/>
            <a:ext cx="5297514"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云智天枢部署实际案例讲解</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8" name="文本框 7">
            <a:extLst>
              <a:ext uri="{FF2B5EF4-FFF2-40B4-BE49-F238E27FC236}">
                <a16:creationId xmlns:a16="http://schemas.microsoft.com/office/drawing/2014/main" id="{A82E72C8-6C52-47F4-98A4-5A704690D06F}"/>
              </a:ext>
            </a:extLst>
          </p:cNvPr>
          <p:cNvSpPr txBox="1"/>
          <p:nvPr/>
        </p:nvSpPr>
        <p:spPr>
          <a:xfrm>
            <a:off x="843440" y="1683797"/>
            <a:ext cx="17444560" cy="7971413"/>
          </a:xfrm>
          <a:prstGeom prst="rect">
            <a:avLst/>
          </a:prstGeom>
          <a:noFill/>
        </p:spPr>
        <p:txBody>
          <a:bodyPr wrap="square" rtlCol="0">
            <a:spAutoFit/>
          </a:bodyPr>
          <a:lstStyle/>
          <a:p>
            <a:r>
              <a:rPr lang="zh-CN" altLang="zh-CN" sz="2800" dirty="0"/>
              <a:t>因此，结构化需要的存储空间为</a:t>
            </a:r>
          </a:p>
          <a:p>
            <a:r>
              <a:rPr lang="en-US" altLang="zh-CN" sz="2800" dirty="0"/>
              <a:t>S= ( (200*12*30*10000</a:t>
            </a:r>
            <a:r>
              <a:rPr lang="zh-CN" altLang="zh-CN" sz="2800" dirty="0"/>
              <a:t>）</a:t>
            </a:r>
            <a:r>
              <a:rPr lang="en-US" altLang="zh-CN" sz="2800" dirty="0"/>
              <a:t>/ 10000000 ) * 5 + 100 = 460 G</a:t>
            </a:r>
            <a:endParaRPr lang="zh-CN" altLang="zh-CN" sz="2800" dirty="0"/>
          </a:p>
          <a:p>
            <a:r>
              <a:rPr lang="zh-CN" altLang="zh-CN" sz="2800" dirty="0"/>
              <a:t>所以，评估得到结论是数据盘至少为</a:t>
            </a:r>
            <a:r>
              <a:rPr lang="en-US" altLang="zh-CN" sz="2800" dirty="0"/>
              <a:t>460G</a:t>
            </a:r>
            <a:r>
              <a:rPr lang="zh-CN" altLang="zh-CN" sz="2800" dirty="0"/>
              <a:t>，考虑其他预留空间，建议可以采购</a:t>
            </a:r>
            <a:r>
              <a:rPr lang="en-US" altLang="zh-CN" sz="2800" dirty="0"/>
              <a:t>1T</a:t>
            </a:r>
            <a:r>
              <a:rPr lang="zh-CN" altLang="zh-CN" sz="2800" dirty="0"/>
              <a:t>以上的硬盘。</a:t>
            </a:r>
          </a:p>
          <a:p>
            <a:r>
              <a:rPr lang="zh-CN" altLang="zh-CN" sz="2800" dirty="0"/>
              <a:t>机器数量为</a:t>
            </a:r>
            <a:r>
              <a:rPr lang="en-US" altLang="zh-CN" sz="2800" dirty="0"/>
              <a:t>2</a:t>
            </a:r>
            <a:r>
              <a:rPr lang="zh-CN" altLang="zh-CN" sz="2800" dirty="0"/>
              <a:t>，也可以与容器平台管理节点或组件运算节点混用。</a:t>
            </a:r>
            <a:endParaRPr lang="en-US" altLang="zh-CN" sz="2800" dirty="0"/>
          </a:p>
          <a:p>
            <a:pPr lvl="0"/>
            <a:r>
              <a:rPr lang="zh-CN" altLang="zh-CN" sz="2800" dirty="0"/>
              <a:t>存储节点：</a:t>
            </a:r>
          </a:p>
          <a:p>
            <a:r>
              <a:rPr lang="zh-CN" altLang="zh-CN" sz="2800" dirty="0"/>
              <a:t>存储节点主要需要计算文件存储，节点数量为</a:t>
            </a:r>
            <a:r>
              <a:rPr lang="en-US" altLang="zh-CN" sz="2800" dirty="0"/>
              <a:t>1</a:t>
            </a:r>
            <a:r>
              <a:rPr lang="zh-CN" altLang="zh-CN" sz="2800" dirty="0"/>
              <a:t>，根据前文所述公式</a:t>
            </a:r>
          </a:p>
          <a:p>
            <a:r>
              <a:rPr lang="en-US" altLang="zh-CN" sz="2800" dirty="0"/>
              <a:t>S= ( (P1 + P2 + P3) * M * 30 * 10000 * (50 + 800) ) / ( 1024 * 1024 * 1024 ) </a:t>
            </a:r>
            <a:endParaRPr lang="zh-CN" altLang="zh-CN" sz="2800" dirty="0"/>
          </a:p>
          <a:p>
            <a:r>
              <a:rPr lang="zh-CN" altLang="zh-CN" sz="2800" dirty="0"/>
              <a:t>此处：</a:t>
            </a:r>
          </a:p>
          <a:p>
            <a:pPr lvl="0"/>
            <a:r>
              <a:rPr lang="en-US" altLang="zh-CN" sz="2800" dirty="0"/>
              <a:t>P1=200</a:t>
            </a:r>
            <a:endParaRPr lang="zh-CN" altLang="zh-CN" sz="2800" dirty="0"/>
          </a:p>
          <a:p>
            <a:pPr lvl="0"/>
            <a:r>
              <a:rPr lang="en-US" altLang="zh-CN" sz="2800" dirty="0"/>
              <a:t>P2=0</a:t>
            </a:r>
            <a:endParaRPr lang="zh-CN" altLang="zh-CN" sz="2800" dirty="0"/>
          </a:p>
          <a:p>
            <a:pPr lvl="0"/>
            <a:r>
              <a:rPr lang="en-US" altLang="zh-CN" sz="2800" dirty="0"/>
              <a:t>P3=0</a:t>
            </a:r>
            <a:endParaRPr lang="zh-CN" altLang="zh-CN" sz="2800" dirty="0"/>
          </a:p>
          <a:p>
            <a:pPr lvl="0"/>
            <a:r>
              <a:rPr lang="en-US" altLang="zh-CN" sz="2800" dirty="0"/>
              <a:t>M=12</a:t>
            </a:r>
            <a:endParaRPr lang="zh-CN" altLang="zh-CN" sz="2800" dirty="0"/>
          </a:p>
          <a:p>
            <a:r>
              <a:rPr lang="zh-CN" altLang="zh-CN" sz="2800" dirty="0"/>
              <a:t>因此，存储需要的存储空间为：</a:t>
            </a:r>
          </a:p>
          <a:p>
            <a:r>
              <a:rPr lang="en-US" altLang="zh-CN" sz="2800" dirty="0"/>
              <a:t>S= ( 200*3*30*10000*50) / (1024*1024*1024) ) + (((200)*7*10000*800)/(1024*1024*1024))=19T</a:t>
            </a:r>
            <a:endParaRPr lang="zh-CN" altLang="zh-CN" sz="2800" dirty="0"/>
          </a:p>
          <a:p>
            <a:r>
              <a:rPr lang="zh-CN" altLang="zh-CN" sz="2800" dirty="0"/>
              <a:t>所以，评估得到的结论是数据盘至少为</a:t>
            </a:r>
            <a:r>
              <a:rPr lang="en-US" altLang="zh-CN" sz="2800" dirty="0"/>
              <a:t>19T</a:t>
            </a:r>
            <a:r>
              <a:rPr lang="zh-CN" altLang="zh-CN" sz="2800" dirty="0"/>
              <a:t>，考虑其他预留空间，建议可以采购最小配置</a:t>
            </a:r>
            <a:r>
              <a:rPr lang="en-US" altLang="zh-CN" sz="2800" dirty="0"/>
              <a:t>100T</a:t>
            </a:r>
            <a:r>
              <a:rPr lang="zh-CN" altLang="zh-CN" sz="2800" dirty="0"/>
              <a:t>的硬盘。</a:t>
            </a:r>
          </a:p>
          <a:p>
            <a:r>
              <a:rPr lang="zh-CN" altLang="zh-CN" sz="2800" dirty="0"/>
              <a:t>根据以上计算，得出该业务场景下，集群的最小规划方案为</a:t>
            </a:r>
            <a:r>
              <a:rPr lang="en-US" altLang="zh-CN" sz="2800" dirty="0"/>
              <a:t>3+5+1=9</a:t>
            </a:r>
            <a:r>
              <a:rPr lang="zh-CN" altLang="zh-CN" sz="2800" dirty="0"/>
              <a:t>台，高可用规划方案为</a:t>
            </a:r>
            <a:r>
              <a:rPr lang="en-US" altLang="zh-CN" sz="2800" dirty="0"/>
              <a:t>3+5+2+3+1=14</a:t>
            </a:r>
            <a:r>
              <a:rPr lang="zh-CN" altLang="zh-CN" sz="2800" dirty="0"/>
              <a:t>台，</a:t>
            </a:r>
            <a:endParaRPr lang="en-US" altLang="zh-CN" sz="2800" dirty="0"/>
          </a:p>
          <a:p>
            <a:r>
              <a:rPr lang="zh-CN" altLang="zh-CN" sz="2800" dirty="0"/>
              <a:t>详细说明见</a:t>
            </a:r>
            <a:r>
              <a:rPr lang="zh-CN" altLang="en-US" sz="2800" dirty="0"/>
              <a:t>下面</a:t>
            </a:r>
            <a:r>
              <a:rPr lang="zh-CN" altLang="zh-CN" sz="2800" dirty="0"/>
              <a:t>表</a:t>
            </a:r>
            <a:r>
              <a:rPr lang="en-US" altLang="zh-CN" sz="2800" dirty="0"/>
              <a:t>1</a:t>
            </a:r>
            <a:r>
              <a:rPr lang="zh-CN" altLang="zh-CN" sz="2800" dirty="0"/>
              <a:t>和表</a:t>
            </a:r>
            <a:r>
              <a:rPr lang="en-US" altLang="zh-CN" sz="2800" dirty="0"/>
              <a:t>2</a:t>
            </a:r>
            <a:r>
              <a:rPr lang="zh-CN" altLang="zh-CN" sz="2800" dirty="0"/>
              <a:t>。</a:t>
            </a:r>
          </a:p>
          <a:p>
            <a:endParaRPr lang="zh-CN" altLang="zh-CN" dirty="0"/>
          </a:p>
        </p:txBody>
      </p:sp>
    </p:spTree>
    <p:extLst>
      <p:ext uri="{BB962C8B-B14F-4D97-AF65-F5344CB8AC3E}">
        <p14:creationId xmlns:p14="http://schemas.microsoft.com/office/powerpoint/2010/main" val="4271137956"/>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630228" y="624418"/>
            <a:ext cx="5297514"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云智天枢部署实际案例讲解</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2" name="矩形 1">
            <a:extLst>
              <a:ext uri="{FF2B5EF4-FFF2-40B4-BE49-F238E27FC236}">
                <a16:creationId xmlns:a16="http://schemas.microsoft.com/office/drawing/2014/main" id="{952719C9-DED1-4E2A-8D04-D2C9E7C98C2C}"/>
              </a:ext>
            </a:extLst>
          </p:cNvPr>
          <p:cNvSpPr/>
          <p:nvPr/>
        </p:nvSpPr>
        <p:spPr>
          <a:xfrm>
            <a:off x="208008" y="1456841"/>
            <a:ext cx="17196587" cy="3247620"/>
          </a:xfrm>
          <a:prstGeom prst="rect">
            <a:avLst/>
          </a:prstGeom>
        </p:spPr>
        <p:txBody>
          <a:bodyPr wrap="square">
            <a:spAutoFit/>
          </a:bodyPr>
          <a:lstStyle/>
          <a:p>
            <a:pPr marL="266700" indent="266700">
              <a:lnSpc>
                <a:spcPct val="150000"/>
              </a:lnSpc>
              <a:spcAft>
                <a:spcPts val="0"/>
              </a:spcAft>
            </a:pPr>
            <a:r>
              <a:rPr lang="zh-CN" altLang="zh-CN" sz="2800" dirty="0">
                <a:latin typeface="Times New Roman" panose="02020603050405020304" pitchFamily="18" charset="0"/>
                <a:ea typeface="微软雅黑" panose="020B0503020204020204" pitchFamily="34" charset="-122"/>
                <a:cs typeface="微软雅黑" panose="020B0503020204020204" pitchFamily="34" charset="-122"/>
              </a:rPr>
              <a:t>因此，存储需要的存储空间为：</a:t>
            </a:r>
            <a:endParaRPr lang="zh-CN" altLang="zh-CN" sz="2800" dirty="0">
              <a:latin typeface="Times New Roman" panose="02020603050405020304" pitchFamily="18" charset="0"/>
              <a:ea typeface="宋体" panose="02010600030101010101" pitchFamily="2" charset="-122"/>
            </a:endParaRPr>
          </a:p>
          <a:p>
            <a:pPr marL="266700" indent="266700">
              <a:lnSpc>
                <a:spcPct val="150000"/>
              </a:lnSpc>
              <a:spcAft>
                <a:spcPts val="0"/>
              </a:spcAft>
            </a:pPr>
            <a:r>
              <a:rPr lang="en-US" altLang="zh-CN" sz="28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S= ( 200*3*30*10000*50) / (1024*1024*1024) ) + (((200)*7*10000*800)/(1024*1024*1024))=19T</a:t>
            </a:r>
            <a:endParaRPr lang="zh-CN" altLang="zh-CN" sz="2800" dirty="0">
              <a:latin typeface="Times New Roman" panose="02020603050405020304" pitchFamily="18" charset="0"/>
              <a:ea typeface="宋体" panose="02010600030101010101" pitchFamily="2" charset="-122"/>
            </a:endParaRPr>
          </a:p>
          <a:p>
            <a:pPr marL="266700" indent="266700">
              <a:lnSpc>
                <a:spcPct val="150000"/>
              </a:lnSpc>
              <a:spcAft>
                <a:spcPts val="0"/>
              </a:spcAft>
            </a:pPr>
            <a:r>
              <a:rPr lang="zh-CN" altLang="zh-CN" sz="2800" dirty="0">
                <a:latin typeface="Times New Roman" panose="02020603050405020304" pitchFamily="18" charset="0"/>
                <a:ea typeface="微软雅黑" panose="020B0503020204020204" pitchFamily="34" charset="-122"/>
                <a:cs typeface="微软雅黑" panose="020B0503020204020204" pitchFamily="34" charset="-122"/>
              </a:rPr>
              <a:t>所以，评估得到的结论是数据盘至少为</a:t>
            </a: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19T</a:t>
            </a:r>
            <a:r>
              <a:rPr lang="zh-CN" altLang="zh-CN" sz="2800" dirty="0">
                <a:latin typeface="Times New Roman" panose="02020603050405020304" pitchFamily="18" charset="0"/>
                <a:ea typeface="微软雅黑" panose="020B0503020204020204" pitchFamily="34" charset="-122"/>
                <a:cs typeface="微软雅黑" panose="020B0503020204020204" pitchFamily="34" charset="-122"/>
              </a:rPr>
              <a:t>，考虑其他预留空间，建议可以采购最小配置</a:t>
            </a: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100T</a:t>
            </a:r>
            <a:r>
              <a:rPr lang="zh-CN" altLang="zh-CN" sz="2800" dirty="0">
                <a:latin typeface="Times New Roman" panose="02020603050405020304" pitchFamily="18" charset="0"/>
                <a:ea typeface="微软雅黑" panose="020B0503020204020204" pitchFamily="34" charset="-122"/>
                <a:cs typeface="微软雅黑" panose="020B0503020204020204" pitchFamily="34" charset="-122"/>
              </a:rPr>
              <a:t>的硬盘。</a:t>
            </a:r>
            <a:endParaRPr lang="zh-CN" altLang="zh-CN" sz="2800" dirty="0">
              <a:latin typeface="Times New Roman" panose="02020603050405020304" pitchFamily="18" charset="0"/>
              <a:ea typeface="宋体" panose="02010600030101010101" pitchFamily="2" charset="-122"/>
            </a:endParaRPr>
          </a:p>
          <a:p>
            <a:pPr marL="266700" indent="266700">
              <a:lnSpc>
                <a:spcPct val="150000"/>
              </a:lnSpc>
              <a:spcAft>
                <a:spcPts val="0"/>
              </a:spcAft>
            </a:pPr>
            <a:r>
              <a:rPr lang="zh-CN" altLang="zh-CN" sz="2800" dirty="0">
                <a:latin typeface="Times New Roman" panose="02020603050405020304" pitchFamily="18" charset="0"/>
                <a:ea typeface="微软雅黑" panose="020B0503020204020204" pitchFamily="34" charset="-122"/>
                <a:cs typeface="微软雅黑" panose="020B0503020204020204" pitchFamily="34" charset="-122"/>
              </a:rPr>
              <a:t>根据以上计算，得出该业务场景下，集群的最小规划方案为</a:t>
            </a: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3+5+1=9</a:t>
            </a:r>
            <a:r>
              <a:rPr lang="zh-CN" altLang="zh-CN" sz="2800" dirty="0">
                <a:latin typeface="Times New Roman" panose="02020603050405020304" pitchFamily="18" charset="0"/>
                <a:ea typeface="微软雅黑" panose="020B0503020204020204" pitchFamily="34" charset="-122"/>
                <a:cs typeface="微软雅黑" panose="020B0503020204020204" pitchFamily="34" charset="-122"/>
              </a:rPr>
              <a:t>台，高可用规划方案为</a:t>
            </a: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3+5+2+3+1=14</a:t>
            </a:r>
            <a:r>
              <a:rPr lang="zh-CN" altLang="zh-CN" sz="2800" dirty="0">
                <a:latin typeface="Times New Roman" panose="02020603050405020304" pitchFamily="18" charset="0"/>
                <a:ea typeface="微软雅黑" panose="020B0503020204020204" pitchFamily="34" charset="-122"/>
                <a:cs typeface="微软雅黑" panose="020B0503020204020204" pitchFamily="34" charset="-122"/>
              </a:rPr>
              <a:t>台。</a:t>
            </a:r>
            <a:endParaRPr lang="zh-CN" altLang="zh-CN" sz="2800" dirty="0">
              <a:latin typeface="Times New Roman" panose="02020603050405020304" pitchFamily="18" charset="0"/>
              <a:ea typeface="宋体" panose="02010600030101010101" pitchFamily="2" charset="-122"/>
            </a:endParaRPr>
          </a:p>
        </p:txBody>
      </p:sp>
      <p:sp>
        <p:nvSpPr>
          <p:cNvPr id="9" name="矩形 8">
            <a:extLst>
              <a:ext uri="{FF2B5EF4-FFF2-40B4-BE49-F238E27FC236}">
                <a16:creationId xmlns:a16="http://schemas.microsoft.com/office/drawing/2014/main" id="{696EC18E-A44E-4430-A79E-AF273C09E544}"/>
              </a:ext>
            </a:extLst>
          </p:cNvPr>
          <p:cNvSpPr/>
          <p:nvPr/>
        </p:nvSpPr>
        <p:spPr>
          <a:xfrm>
            <a:off x="5154473" y="4529694"/>
            <a:ext cx="5032147" cy="662297"/>
          </a:xfrm>
          <a:prstGeom prst="rect">
            <a:avLst/>
          </a:prstGeom>
        </p:spPr>
        <p:txBody>
          <a:bodyPr wrap="none">
            <a:spAutoFit/>
          </a:bodyPr>
          <a:lstStyle/>
          <a:p>
            <a:pPr indent="266700" algn="ctr">
              <a:lnSpc>
                <a:spcPct val="150000"/>
              </a:lnSpc>
              <a:spcBef>
                <a:spcPts val="600"/>
              </a:spcBef>
              <a:spcAft>
                <a:spcPts val="0"/>
              </a:spcAft>
            </a:pPr>
            <a:r>
              <a:rPr lang="zh-CN" altLang="zh-CN" sz="2800" i="1" dirty="0">
                <a:solidFill>
                  <a:srgbClr val="000000"/>
                </a:solidFill>
                <a:latin typeface="Times New Roman" panose="02020603050405020304" pitchFamily="18" charset="0"/>
                <a:ea typeface="微软雅黑" panose="020B0503020204020204" pitchFamily="34" charset="-122"/>
                <a:cs typeface="微软雅黑" panose="020B0503020204020204" pitchFamily="34" charset="-122"/>
              </a:rPr>
              <a:t>表</a:t>
            </a:r>
            <a:r>
              <a:rPr lang="en-US" altLang="zh-CN" sz="2800" i="1" dirty="0">
                <a:solidFill>
                  <a:srgbClr val="000000"/>
                </a:solidFill>
                <a:latin typeface="Times New Roman" panose="02020603050405020304" pitchFamily="18" charset="0"/>
                <a:ea typeface="微软雅黑" panose="020B0503020204020204" pitchFamily="34" charset="-122"/>
                <a:cs typeface="微软雅黑" panose="020B0503020204020204" pitchFamily="34" charset="-122"/>
              </a:rPr>
              <a:t>1 </a:t>
            </a:r>
            <a:r>
              <a:rPr lang="zh-CN" altLang="zh-CN" sz="2800" i="1" dirty="0">
                <a:solidFill>
                  <a:srgbClr val="000000"/>
                </a:solidFill>
                <a:latin typeface="Times New Roman" panose="02020603050405020304" pitchFamily="18" charset="0"/>
                <a:ea typeface="微软雅黑" panose="020B0503020204020204" pitchFamily="34" charset="-122"/>
                <a:cs typeface="微软雅黑" panose="020B0503020204020204" pitchFamily="34" charset="-122"/>
              </a:rPr>
              <a:t>案例评估的最小规划方案</a:t>
            </a:r>
            <a:endParaRPr lang="zh-CN" altLang="zh-CN" sz="2800" dirty="0">
              <a:latin typeface="Times New Roman" panose="02020603050405020304" pitchFamily="18" charset="0"/>
              <a:ea typeface="宋体" panose="02010600030101010101" pitchFamily="2" charset="-122"/>
            </a:endParaRPr>
          </a:p>
        </p:txBody>
      </p:sp>
      <p:graphicFrame>
        <p:nvGraphicFramePr>
          <p:cNvPr id="10" name="表格 9">
            <a:extLst>
              <a:ext uri="{FF2B5EF4-FFF2-40B4-BE49-F238E27FC236}">
                <a16:creationId xmlns:a16="http://schemas.microsoft.com/office/drawing/2014/main" id="{2FB4F9BB-4358-424D-AA8B-A8350E38F116}"/>
              </a:ext>
            </a:extLst>
          </p:cNvPr>
          <p:cNvGraphicFramePr>
            <a:graphicFrameLocks noGrp="1"/>
          </p:cNvGraphicFramePr>
          <p:nvPr>
            <p:extLst>
              <p:ext uri="{D42A27DB-BD31-4B8C-83A1-F6EECF244321}">
                <p14:modId xmlns:p14="http://schemas.microsoft.com/office/powerpoint/2010/main" val="4267822391"/>
              </p:ext>
            </p:extLst>
          </p:nvPr>
        </p:nvGraphicFramePr>
        <p:xfrm>
          <a:off x="563486" y="5303342"/>
          <a:ext cx="17538534" cy="4104129"/>
        </p:xfrm>
        <a:graphic>
          <a:graphicData uri="http://schemas.openxmlformats.org/drawingml/2006/table">
            <a:tbl>
              <a:tblPr firstRow="1" firstCol="1" bandRow="1">
                <a:tableStyleId>{5C22544A-7EE6-4342-B048-85BDC9FD1C3A}</a:tableStyleId>
              </a:tblPr>
              <a:tblGrid>
                <a:gridCol w="5005550">
                  <a:extLst>
                    <a:ext uri="{9D8B030D-6E8A-4147-A177-3AD203B41FA5}">
                      <a16:colId xmlns:a16="http://schemas.microsoft.com/office/drawing/2014/main" val="3207453022"/>
                    </a:ext>
                  </a:extLst>
                </a:gridCol>
                <a:gridCol w="1441075">
                  <a:extLst>
                    <a:ext uri="{9D8B030D-6E8A-4147-A177-3AD203B41FA5}">
                      <a16:colId xmlns:a16="http://schemas.microsoft.com/office/drawing/2014/main" val="2506978876"/>
                    </a:ext>
                  </a:extLst>
                </a:gridCol>
                <a:gridCol w="11091909">
                  <a:extLst>
                    <a:ext uri="{9D8B030D-6E8A-4147-A177-3AD203B41FA5}">
                      <a16:colId xmlns:a16="http://schemas.microsoft.com/office/drawing/2014/main" val="2204598347"/>
                    </a:ext>
                  </a:extLst>
                </a:gridCol>
              </a:tblGrid>
              <a:tr h="665898">
                <a:tc>
                  <a:txBody>
                    <a:bodyPr/>
                    <a:lstStyle/>
                    <a:p>
                      <a:pPr>
                        <a:lnSpc>
                          <a:spcPct val="150000"/>
                        </a:lnSpc>
                        <a:spcAft>
                          <a:spcPts val="0"/>
                        </a:spcAft>
                      </a:pPr>
                      <a:r>
                        <a:rPr lang="zh-CN" sz="2400" dirty="0">
                          <a:effectLst/>
                          <a:latin typeface="+mn-ea"/>
                          <a:ea typeface="+mn-ea"/>
                        </a:rPr>
                        <a:t>节点类型</a:t>
                      </a:r>
                    </a:p>
                  </a:txBody>
                  <a:tcPr marL="68580" marR="68580" marT="0" marB="0">
                    <a:solidFill>
                      <a:schemeClr val="accent2"/>
                    </a:solidFill>
                  </a:tcPr>
                </a:tc>
                <a:tc>
                  <a:txBody>
                    <a:bodyPr/>
                    <a:lstStyle/>
                    <a:p>
                      <a:pPr>
                        <a:lnSpc>
                          <a:spcPct val="150000"/>
                        </a:lnSpc>
                        <a:spcAft>
                          <a:spcPts val="0"/>
                        </a:spcAft>
                      </a:pPr>
                      <a:r>
                        <a:rPr lang="zh-CN" sz="2400">
                          <a:effectLst/>
                          <a:latin typeface="+mn-ea"/>
                          <a:ea typeface="+mn-ea"/>
                        </a:rPr>
                        <a:t>数量</a:t>
                      </a:r>
                    </a:p>
                  </a:txBody>
                  <a:tcPr marL="68580" marR="68580" marT="0" marB="0">
                    <a:solidFill>
                      <a:schemeClr val="accent2"/>
                    </a:solidFill>
                  </a:tcPr>
                </a:tc>
                <a:tc>
                  <a:txBody>
                    <a:bodyPr/>
                    <a:lstStyle/>
                    <a:p>
                      <a:pPr>
                        <a:lnSpc>
                          <a:spcPct val="150000"/>
                        </a:lnSpc>
                        <a:spcAft>
                          <a:spcPts val="0"/>
                        </a:spcAft>
                      </a:pPr>
                      <a:r>
                        <a:rPr lang="zh-CN" sz="2400" dirty="0">
                          <a:effectLst/>
                          <a:latin typeface="+mn-ea"/>
                          <a:ea typeface="+mn-ea"/>
                        </a:rPr>
                        <a:t>资源评估备注</a:t>
                      </a:r>
                    </a:p>
                  </a:txBody>
                  <a:tcPr marL="68580" marR="68580" marT="0" marB="0">
                    <a:solidFill>
                      <a:schemeClr val="accent2"/>
                    </a:solidFill>
                  </a:tcPr>
                </a:tc>
                <a:extLst>
                  <a:ext uri="{0D108BD9-81ED-4DB2-BD59-A6C34878D82A}">
                    <a16:rowId xmlns:a16="http://schemas.microsoft.com/office/drawing/2014/main" val="760441914"/>
                  </a:ext>
                </a:extLst>
              </a:tr>
              <a:tr h="1570470">
                <a:tc>
                  <a:txBody>
                    <a:bodyPr/>
                    <a:lstStyle/>
                    <a:p>
                      <a:pPr>
                        <a:lnSpc>
                          <a:spcPct val="150000"/>
                        </a:lnSpc>
                        <a:spcAft>
                          <a:spcPts val="0"/>
                        </a:spcAft>
                      </a:pPr>
                      <a:r>
                        <a:rPr lang="zh-CN" sz="2400" b="0" dirty="0">
                          <a:solidFill>
                            <a:schemeClr val="tx1"/>
                          </a:solidFill>
                          <a:effectLst/>
                          <a:latin typeface="+mn-ea"/>
                          <a:ea typeface="+mn-ea"/>
                        </a:rPr>
                        <a:t>容器平台管理节点</a:t>
                      </a:r>
                      <a:r>
                        <a:rPr lang="en-US" sz="2400" b="0" dirty="0">
                          <a:solidFill>
                            <a:schemeClr val="tx1"/>
                          </a:solidFill>
                          <a:effectLst/>
                          <a:latin typeface="+mn-ea"/>
                          <a:ea typeface="+mn-ea"/>
                        </a:rPr>
                        <a:t>/</a:t>
                      </a:r>
                      <a:r>
                        <a:rPr lang="zh-CN" sz="2400" b="0" dirty="0">
                          <a:solidFill>
                            <a:schemeClr val="tx1"/>
                          </a:solidFill>
                          <a:effectLst/>
                          <a:latin typeface="+mn-ea"/>
                          <a:ea typeface="+mn-ea"/>
                        </a:rPr>
                        <a:t>组件运算节点</a:t>
                      </a:r>
                      <a:r>
                        <a:rPr lang="en-US" sz="2400" b="0" dirty="0">
                          <a:solidFill>
                            <a:schemeClr val="tx1"/>
                          </a:solidFill>
                          <a:effectLst/>
                          <a:latin typeface="+mn-ea"/>
                          <a:ea typeface="+mn-ea"/>
                        </a:rPr>
                        <a:t>/</a:t>
                      </a:r>
                      <a:r>
                        <a:rPr lang="zh-CN" sz="2400" b="0" dirty="0">
                          <a:solidFill>
                            <a:schemeClr val="tx1"/>
                          </a:solidFill>
                          <a:effectLst/>
                          <a:latin typeface="+mn-ea"/>
                          <a:ea typeface="+mn-ea"/>
                        </a:rPr>
                        <a:t>数据存储节点</a:t>
                      </a:r>
                    </a:p>
                  </a:txBody>
                  <a:tcPr marL="68580" marR="68580" marT="0" marB="0">
                    <a:solidFill>
                      <a:srgbClr val="E7EFEC"/>
                    </a:solidFill>
                  </a:tcPr>
                </a:tc>
                <a:tc>
                  <a:txBody>
                    <a:bodyPr/>
                    <a:lstStyle/>
                    <a:p>
                      <a:pPr>
                        <a:lnSpc>
                          <a:spcPct val="150000"/>
                        </a:lnSpc>
                        <a:spcAft>
                          <a:spcPts val="0"/>
                        </a:spcAft>
                      </a:pPr>
                      <a:r>
                        <a:rPr lang="en-US" sz="2400">
                          <a:effectLst/>
                          <a:latin typeface="+mn-ea"/>
                          <a:ea typeface="+mn-ea"/>
                        </a:rPr>
                        <a:t>3</a:t>
                      </a:r>
                      <a:endParaRPr lang="zh-CN" sz="2400">
                        <a:effectLst/>
                        <a:latin typeface="+mn-ea"/>
                        <a:ea typeface="+mn-ea"/>
                      </a:endParaRPr>
                    </a:p>
                  </a:txBody>
                  <a:tcPr marL="68580" marR="68580" marT="0" marB="0">
                    <a:solidFill>
                      <a:srgbClr val="E7EFEC"/>
                    </a:solidFill>
                  </a:tcPr>
                </a:tc>
                <a:tc>
                  <a:txBody>
                    <a:bodyPr/>
                    <a:lstStyle/>
                    <a:p>
                      <a:pPr>
                        <a:lnSpc>
                          <a:spcPct val="150000"/>
                        </a:lnSpc>
                        <a:spcAft>
                          <a:spcPts val="0"/>
                        </a:spcAft>
                      </a:pPr>
                      <a:r>
                        <a:rPr lang="en-US" sz="2400" dirty="0">
                          <a:effectLst/>
                          <a:latin typeface="+mn-ea"/>
                          <a:ea typeface="+mn-ea"/>
                        </a:rPr>
                        <a:t>16</a:t>
                      </a:r>
                      <a:r>
                        <a:rPr lang="zh-CN" sz="2400" dirty="0">
                          <a:effectLst/>
                          <a:latin typeface="+mn-ea"/>
                          <a:ea typeface="+mn-ea"/>
                        </a:rPr>
                        <a:t>核</a:t>
                      </a:r>
                      <a:r>
                        <a:rPr lang="en-US" sz="2400" dirty="0">
                          <a:effectLst/>
                          <a:latin typeface="+mn-ea"/>
                          <a:ea typeface="+mn-ea"/>
                        </a:rPr>
                        <a:t>CPU</a:t>
                      </a:r>
                      <a:r>
                        <a:rPr lang="zh-CN" sz="2400" dirty="0">
                          <a:effectLst/>
                          <a:latin typeface="+mn-ea"/>
                          <a:ea typeface="+mn-ea"/>
                        </a:rPr>
                        <a:t>、</a:t>
                      </a:r>
                      <a:r>
                        <a:rPr lang="en-US" sz="2400" dirty="0">
                          <a:effectLst/>
                          <a:latin typeface="+mn-ea"/>
                          <a:ea typeface="+mn-ea"/>
                        </a:rPr>
                        <a:t>32G</a:t>
                      </a:r>
                      <a:r>
                        <a:rPr lang="zh-CN" sz="2400" dirty="0">
                          <a:effectLst/>
                          <a:latin typeface="+mn-ea"/>
                          <a:ea typeface="+mn-ea"/>
                        </a:rPr>
                        <a:t>内存、系统盘</a:t>
                      </a:r>
                      <a:r>
                        <a:rPr lang="en-US" sz="2400" dirty="0">
                          <a:effectLst/>
                          <a:latin typeface="+mn-ea"/>
                          <a:ea typeface="+mn-ea"/>
                        </a:rPr>
                        <a:t>100G</a:t>
                      </a:r>
                      <a:r>
                        <a:rPr lang="zh-CN" sz="2400" dirty="0">
                          <a:effectLst/>
                          <a:latin typeface="+mn-ea"/>
                          <a:ea typeface="+mn-ea"/>
                        </a:rPr>
                        <a:t>、数据盘</a:t>
                      </a:r>
                      <a:r>
                        <a:rPr lang="en-US" sz="2400" dirty="0">
                          <a:effectLst/>
                          <a:latin typeface="+mn-ea"/>
                          <a:ea typeface="+mn-ea"/>
                        </a:rPr>
                        <a:t>300G</a:t>
                      </a:r>
                      <a:r>
                        <a:rPr lang="zh-CN" sz="2400" dirty="0">
                          <a:effectLst/>
                          <a:latin typeface="+mn-ea"/>
                          <a:ea typeface="+mn-ea"/>
                        </a:rPr>
                        <a:t>，但是由于数据存储节点混用，有两台机器采购的数据盘需要大于</a:t>
                      </a:r>
                      <a:r>
                        <a:rPr lang="en-US" sz="2400" dirty="0">
                          <a:effectLst/>
                          <a:latin typeface="+mn-ea"/>
                          <a:ea typeface="+mn-ea"/>
                        </a:rPr>
                        <a:t>1T</a:t>
                      </a:r>
                      <a:endParaRPr lang="zh-CN" sz="2400" dirty="0">
                        <a:effectLst/>
                        <a:latin typeface="+mn-ea"/>
                        <a:ea typeface="+mn-ea"/>
                      </a:endParaRPr>
                    </a:p>
                  </a:txBody>
                  <a:tcPr marL="68580" marR="68580" marT="0" marB="0">
                    <a:solidFill>
                      <a:srgbClr val="E7EFEC"/>
                    </a:solidFill>
                  </a:tcPr>
                </a:tc>
                <a:extLst>
                  <a:ext uri="{0D108BD9-81ED-4DB2-BD59-A6C34878D82A}">
                    <a16:rowId xmlns:a16="http://schemas.microsoft.com/office/drawing/2014/main" val="686855226"/>
                  </a:ext>
                </a:extLst>
              </a:tr>
              <a:tr h="1266750">
                <a:tc>
                  <a:txBody>
                    <a:bodyPr/>
                    <a:lstStyle/>
                    <a:p>
                      <a:pPr>
                        <a:lnSpc>
                          <a:spcPct val="150000"/>
                        </a:lnSpc>
                        <a:spcAft>
                          <a:spcPts val="0"/>
                        </a:spcAft>
                      </a:pPr>
                      <a:r>
                        <a:rPr lang="zh-CN" sz="2400" b="0" dirty="0">
                          <a:solidFill>
                            <a:schemeClr val="tx1"/>
                          </a:solidFill>
                          <a:effectLst/>
                          <a:latin typeface="+mn-ea"/>
                          <a:ea typeface="+mn-ea"/>
                        </a:rPr>
                        <a:t>平台算法运算节点</a:t>
                      </a:r>
                    </a:p>
                  </a:txBody>
                  <a:tcPr marL="68580" marR="68580" marT="0" marB="0">
                    <a:solidFill>
                      <a:srgbClr val="E7EFEC"/>
                    </a:solidFill>
                  </a:tcPr>
                </a:tc>
                <a:tc>
                  <a:txBody>
                    <a:bodyPr/>
                    <a:lstStyle/>
                    <a:p>
                      <a:pPr>
                        <a:lnSpc>
                          <a:spcPct val="150000"/>
                        </a:lnSpc>
                        <a:spcAft>
                          <a:spcPts val="0"/>
                        </a:spcAft>
                      </a:pPr>
                      <a:r>
                        <a:rPr lang="en-US" sz="2400" dirty="0">
                          <a:effectLst/>
                          <a:latin typeface="+mn-ea"/>
                          <a:ea typeface="+mn-ea"/>
                        </a:rPr>
                        <a:t>5</a:t>
                      </a:r>
                      <a:endParaRPr lang="zh-CN" sz="2400" dirty="0">
                        <a:effectLst/>
                        <a:latin typeface="+mn-ea"/>
                        <a:ea typeface="+mn-ea"/>
                      </a:endParaRPr>
                    </a:p>
                  </a:txBody>
                  <a:tcPr marL="68580" marR="68580" marT="0" marB="0">
                    <a:solidFill>
                      <a:srgbClr val="E7EFEC"/>
                    </a:solidFill>
                  </a:tcPr>
                </a:tc>
                <a:tc>
                  <a:txBody>
                    <a:bodyPr/>
                    <a:lstStyle/>
                    <a:p>
                      <a:pPr>
                        <a:lnSpc>
                          <a:spcPct val="150000"/>
                        </a:lnSpc>
                        <a:spcAft>
                          <a:spcPts val="0"/>
                        </a:spcAft>
                      </a:pPr>
                      <a:r>
                        <a:rPr lang="en-US" sz="2400" dirty="0">
                          <a:effectLst/>
                          <a:latin typeface="+mn-ea"/>
                          <a:ea typeface="+mn-ea"/>
                        </a:rPr>
                        <a:t>28</a:t>
                      </a:r>
                      <a:r>
                        <a:rPr lang="zh-CN" sz="2400" dirty="0">
                          <a:effectLst/>
                          <a:latin typeface="+mn-ea"/>
                          <a:ea typeface="+mn-ea"/>
                        </a:rPr>
                        <a:t>核</a:t>
                      </a:r>
                      <a:r>
                        <a:rPr lang="en-US" sz="2400" dirty="0">
                          <a:effectLst/>
                          <a:latin typeface="+mn-ea"/>
                          <a:ea typeface="+mn-ea"/>
                        </a:rPr>
                        <a:t>CPU</a:t>
                      </a:r>
                      <a:r>
                        <a:rPr lang="zh-CN" sz="2400" dirty="0">
                          <a:effectLst/>
                          <a:latin typeface="+mn-ea"/>
                          <a:ea typeface="+mn-ea"/>
                        </a:rPr>
                        <a:t>、</a:t>
                      </a:r>
                      <a:r>
                        <a:rPr lang="en-US" sz="2400" dirty="0">
                          <a:effectLst/>
                          <a:latin typeface="+mn-ea"/>
                          <a:ea typeface="+mn-ea"/>
                        </a:rPr>
                        <a:t>128G</a:t>
                      </a:r>
                      <a:r>
                        <a:rPr lang="zh-CN" sz="2400" dirty="0">
                          <a:effectLst/>
                          <a:latin typeface="+mn-ea"/>
                          <a:ea typeface="+mn-ea"/>
                        </a:rPr>
                        <a:t>内存、系统盘</a:t>
                      </a:r>
                      <a:r>
                        <a:rPr lang="en-US" sz="2400" dirty="0">
                          <a:effectLst/>
                          <a:latin typeface="+mn-ea"/>
                          <a:ea typeface="+mn-ea"/>
                        </a:rPr>
                        <a:t>100G</a:t>
                      </a:r>
                      <a:r>
                        <a:rPr lang="zh-CN" sz="2400" dirty="0">
                          <a:effectLst/>
                          <a:latin typeface="+mn-ea"/>
                          <a:ea typeface="+mn-ea"/>
                        </a:rPr>
                        <a:t>、数据盘</a:t>
                      </a:r>
                      <a:r>
                        <a:rPr lang="en-US" sz="2400" dirty="0">
                          <a:effectLst/>
                          <a:latin typeface="+mn-ea"/>
                          <a:ea typeface="+mn-ea"/>
                        </a:rPr>
                        <a:t>300G</a:t>
                      </a:r>
                      <a:r>
                        <a:rPr lang="zh-CN" sz="2400" dirty="0">
                          <a:effectLst/>
                          <a:latin typeface="+mn-ea"/>
                          <a:ea typeface="+mn-ea"/>
                        </a:rPr>
                        <a:t>、显卡</a:t>
                      </a:r>
                      <a:r>
                        <a:rPr lang="en-US" sz="2400" dirty="0">
                          <a:effectLst/>
                          <a:latin typeface="+mn-ea"/>
                          <a:ea typeface="+mn-ea"/>
                        </a:rPr>
                        <a:t>p40*2</a:t>
                      </a:r>
                      <a:r>
                        <a:rPr lang="zh-CN" sz="2400" dirty="0">
                          <a:effectLst/>
                          <a:latin typeface="+mn-ea"/>
                          <a:ea typeface="+mn-ea"/>
                        </a:rPr>
                        <a:t>）</a:t>
                      </a:r>
                    </a:p>
                  </a:txBody>
                  <a:tcPr marL="68580" marR="68580" marT="0" marB="0">
                    <a:solidFill>
                      <a:srgbClr val="E7EFEC"/>
                    </a:solidFill>
                  </a:tcPr>
                </a:tc>
                <a:extLst>
                  <a:ext uri="{0D108BD9-81ED-4DB2-BD59-A6C34878D82A}">
                    <a16:rowId xmlns:a16="http://schemas.microsoft.com/office/drawing/2014/main" val="340566143"/>
                  </a:ext>
                </a:extLst>
              </a:tr>
              <a:tr h="601011">
                <a:tc>
                  <a:txBody>
                    <a:bodyPr/>
                    <a:lstStyle/>
                    <a:p>
                      <a:pPr>
                        <a:lnSpc>
                          <a:spcPct val="150000"/>
                        </a:lnSpc>
                        <a:spcAft>
                          <a:spcPts val="0"/>
                        </a:spcAft>
                      </a:pPr>
                      <a:r>
                        <a:rPr lang="zh-CN" sz="2400" b="0" dirty="0">
                          <a:solidFill>
                            <a:schemeClr val="tx1"/>
                          </a:solidFill>
                          <a:effectLst/>
                          <a:latin typeface="+mn-ea"/>
                          <a:ea typeface="+mn-ea"/>
                        </a:rPr>
                        <a:t>存储节点</a:t>
                      </a:r>
                    </a:p>
                  </a:txBody>
                  <a:tcPr marL="68580" marR="68580" marT="0" marB="0">
                    <a:solidFill>
                      <a:srgbClr val="E7EFEC"/>
                    </a:solidFill>
                  </a:tcPr>
                </a:tc>
                <a:tc>
                  <a:txBody>
                    <a:bodyPr/>
                    <a:lstStyle/>
                    <a:p>
                      <a:pPr>
                        <a:lnSpc>
                          <a:spcPct val="150000"/>
                        </a:lnSpc>
                        <a:spcAft>
                          <a:spcPts val="0"/>
                        </a:spcAft>
                      </a:pPr>
                      <a:r>
                        <a:rPr lang="en-US" sz="2400">
                          <a:effectLst/>
                          <a:latin typeface="+mn-ea"/>
                          <a:ea typeface="+mn-ea"/>
                        </a:rPr>
                        <a:t>1</a:t>
                      </a:r>
                      <a:endParaRPr lang="zh-CN" sz="2400">
                        <a:effectLst/>
                        <a:latin typeface="+mn-ea"/>
                        <a:ea typeface="+mn-ea"/>
                      </a:endParaRPr>
                    </a:p>
                  </a:txBody>
                  <a:tcPr marL="68580" marR="68580" marT="0" marB="0">
                    <a:solidFill>
                      <a:srgbClr val="E7EFEC"/>
                    </a:solidFill>
                  </a:tcPr>
                </a:tc>
                <a:tc>
                  <a:txBody>
                    <a:bodyPr/>
                    <a:lstStyle/>
                    <a:p>
                      <a:pPr>
                        <a:lnSpc>
                          <a:spcPct val="150000"/>
                        </a:lnSpc>
                        <a:spcAft>
                          <a:spcPts val="0"/>
                        </a:spcAft>
                      </a:pPr>
                      <a:r>
                        <a:rPr lang="en-US" sz="2400" dirty="0">
                          <a:effectLst/>
                          <a:latin typeface="+mn-ea"/>
                          <a:ea typeface="+mn-ea"/>
                        </a:rPr>
                        <a:t>16</a:t>
                      </a:r>
                      <a:r>
                        <a:rPr lang="zh-CN" sz="2400" dirty="0">
                          <a:effectLst/>
                          <a:latin typeface="+mn-ea"/>
                          <a:ea typeface="+mn-ea"/>
                        </a:rPr>
                        <a:t>核</a:t>
                      </a:r>
                      <a:r>
                        <a:rPr lang="en-US" sz="2400" dirty="0">
                          <a:effectLst/>
                          <a:latin typeface="+mn-ea"/>
                          <a:ea typeface="+mn-ea"/>
                        </a:rPr>
                        <a:t>CPU</a:t>
                      </a:r>
                      <a:r>
                        <a:rPr lang="zh-CN" sz="2400" dirty="0">
                          <a:effectLst/>
                          <a:latin typeface="+mn-ea"/>
                          <a:ea typeface="+mn-ea"/>
                        </a:rPr>
                        <a:t>、</a:t>
                      </a:r>
                      <a:r>
                        <a:rPr lang="en-US" sz="2400" dirty="0">
                          <a:effectLst/>
                          <a:latin typeface="+mn-ea"/>
                          <a:ea typeface="+mn-ea"/>
                        </a:rPr>
                        <a:t>32G</a:t>
                      </a:r>
                      <a:r>
                        <a:rPr lang="zh-CN" sz="2400" dirty="0">
                          <a:effectLst/>
                          <a:latin typeface="+mn-ea"/>
                          <a:ea typeface="+mn-ea"/>
                        </a:rPr>
                        <a:t>内存、系统盘</a:t>
                      </a:r>
                      <a:r>
                        <a:rPr lang="en-US" sz="2400" dirty="0">
                          <a:effectLst/>
                          <a:latin typeface="+mn-ea"/>
                          <a:ea typeface="+mn-ea"/>
                        </a:rPr>
                        <a:t>100G</a:t>
                      </a:r>
                      <a:r>
                        <a:rPr lang="zh-CN" sz="2400" dirty="0">
                          <a:effectLst/>
                          <a:latin typeface="+mn-ea"/>
                          <a:ea typeface="+mn-ea"/>
                        </a:rPr>
                        <a:t>、数据盘至少</a:t>
                      </a:r>
                      <a:r>
                        <a:rPr lang="en-US" sz="2400" dirty="0">
                          <a:effectLst/>
                          <a:latin typeface="+mn-ea"/>
                          <a:ea typeface="+mn-ea"/>
                        </a:rPr>
                        <a:t>19T</a:t>
                      </a:r>
                      <a:endParaRPr lang="zh-CN" sz="2400" dirty="0">
                        <a:effectLst/>
                        <a:latin typeface="+mn-ea"/>
                        <a:ea typeface="+mn-ea"/>
                      </a:endParaRPr>
                    </a:p>
                  </a:txBody>
                  <a:tcPr marL="68580" marR="68580" marT="0" marB="0">
                    <a:solidFill>
                      <a:srgbClr val="E7EFEC"/>
                    </a:solidFill>
                  </a:tcPr>
                </a:tc>
                <a:extLst>
                  <a:ext uri="{0D108BD9-81ED-4DB2-BD59-A6C34878D82A}">
                    <a16:rowId xmlns:a16="http://schemas.microsoft.com/office/drawing/2014/main" val="1097494269"/>
                  </a:ext>
                </a:extLst>
              </a:tr>
            </a:tbl>
          </a:graphicData>
        </a:graphic>
      </p:graphicFrame>
    </p:spTree>
    <p:extLst>
      <p:ext uri="{BB962C8B-B14F-4D97-AF65-F5344CB8AC3E}">
        <p14:creationId xmlns:p14="http://schemas.microsoft.com/office/powerpoint/2010/main" val="3932677161"/>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630228" y="624418"/>
            <a:ext cx="5297514"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云智天枢部署实际案例讲解</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graphicFrame>
        <p:nvGraphicFramePr>
          <p:cNvPr id="10" name="表格 9">
            <a:extLst>
              <a:ext uri="{FF2B5EF4-FFF2-40B4-BE49-F238E27FC236}">
                <a16:creationId xmlns:a16="http://schemas.microsoft.com/office/drawing/2014/main" id="{F563CB58-4F66-469E-92AD-872CDD0DD0EE}"/>
              </a:ext>
            </a:extLst>
          </p:cNvPr>
          <p:cNvGraphicFramePr>
            <a:graphicFrameLocks noGrp="1"/>
          </p:cNvGraphicFramePr>
          <p:nvPr>
            <p:extLst>
              <p:ext uri="{D42A27DB-BD31-4B8C-83A1-F6EECF244321}">
                <p14:modId xmlns:p14="http://schemas.microsoft.com/office/powerpoint/2010/main" val="2126758081"/>
              </p:ext>
            </p:extLst>
          </p:nvPr>
        </p:nvGraphicFramePr>
        <p:xfrm>
          <a:off x="843440" y="2247254"/>
          <a:ext cx="16890661" cy="7274024"/>
        </p:xfrm>
        <a:graphic>
          <a:graphicData uri="http://schemas.openxmlformats.org/drawingml/2006/table">
            <a:tbl>
              <a:tblPr firstRow="1" firstCol="1" bandRow="1">
                <a:tableStyleId>{5C22544A-7EE6-4342-B048-85BDC9FD1C3A}</a:tableStyleId>
              </a:tblPr>
              <a:tblGrid>
                <a:gridCol w="4820645">
                  <a:extLst>
                    <a:ext uri="{9D8B030D-6E8A-4147-A177-3AD203B41FA5}">
                      <a16:colId xmlns:a16="http://schemas.microsoft.com/office/drawing/2014/main" val="481840675"/>
                    </a:ext>
                  </a:extLst>
                </a:gridCol>
                <a:gridCol w="1387842">
                  <a:extLst>
                    <a:ext uri="{9D8B030D-6E8A-4147-A177-3AD203B41FA5}">
                      <a16:colId xmlns:a16="http://schemas.microsoft.com/office/drawing/2014/main" val="2502972521"/>
                    </a:ext>
                  </a:extLst>
                </a:gridCol>
                <a:gridCol w="10682174">
                  <a:extLst>
                    <a:ext uri="{9D8B030D-6E8A-4147-A177-3AD203B41FA5}">
                      <a16:colId xmlns:a16="http://schemas.microsoft.com/office/drawing/2014/main" val="3798175794"/>
                    </a:ext>
                  </a:extLst>
                </a:gridCol>
              </a:tblGrid>
              <a:tr h="699843">
                <a:tc>
                  <a:txBody>
                    <a:bodyPr/>
                    <a:lstStyle/>
                    <a:p>
                      <a:pPr>
                        <a:lnSpc>
                          <a:spcPct val="150000"/>
                        </a:lnSpc>
                        <a:spcAft>
                          <a:spcPts val="0"/>
                        </a:spcAft>
                      </a:pPr>
                      <a:r>
                        <a:rPr lang="zh-CN" sz="2800" dirty="0">
                          <a:effectLst/>
                          <a:latin typeface="+mn-ea"/>
                          <a:ea typeface="+mn-ea"/>
                        </a:rPr>
                        <a:t>节点类型</a:t>
                      </a:r>
                    </a:p>
                  </a:txBody>
                  <a:tcPr marL="68580" marR="68580" marT="0" marB="0">
                    <a:solidFill>
                      <a:schemeClr val="accent2"/>
                    </a:solidFill>
                  </a:tcPr>
                </a:tc>
                <a:tc>
                  <a:txBody>
                    <a:bodyPr/>
                    <a:lstStyle/>
                    <a:p>
                      <a:pPr>
                        <a:lnSpc>
                          <a:spcPct val="150000"/>
                        </a:lnSpc>
                        <a:spcAft>
                          <a:spcPts val="0"/>
                        </a:spcAft>
                      </a:pPr>
                      <a:r>
                        <a:rPr lang="zh-CN" sz="2800">
                          <a:effectLst/>
                          <a:latin typeface="+mn-ea"/>
                          <a:ea typeface="+mn-ea"/>
                        </a:rPr>
                        <a:t>数量</a:t>
                      </a:r>
                    </a:p>
                  </a:txBody>
                  <a:tcPr marL="68580" marR="68580" marT="0" marB="0">
                    <a:solidFill>
                      <a:schemeClr val="accent2"/>
                    </a:solidFill>
                  </a:tcPr>
                </a:tc>
                <a:tc>
                  <a:txBody>
                    <a:bodyPr/>
                    <a:lstStyle/>
                    <a:p>
                      <a:pPr>
                        <a:lnSpc>
                          <a:spcPct val="150000"/>
                        </a:lnSpc>
                        <a:spcAft>
                          <a:spcPts val="0"/>
                        </a:spcAft>
                      </a:pPr>
                      <a:r>
                        <a:rPr lang="zh-CN" sz="2800" dirty="0">
                          <a:effectLst/>
                          <a:latin typeface="+mn-ea"/>
                          <a:ea typeface="+mn-ea"/>
                        </a:rPr>
                        <a:t>资源评估备注</a:t>
                      </a:r>
                    </a:p>
                  </a:txBody>
                  <a:tcPr marL="68580" marR="68580" marT="0" marB="0">
                    <a:solidFill>
                      <a:schemeClr val="accent2"/>
                    </a:solidFill>
                  </a:tcPr>
                </a:tc>
                <a:extLst>
                  <a:ext uri="{0D108BD9-81ED-4DB2-BD59-A6C34878D82A}">
                    <a16:rowId xmlns:a16="http://schemas.microsoft.com/office/drawing/2014/main" val="50383851"/>
                  </a:ext>
                </a:extLst>
              </a:tr>
              <a:tr h="2286752">
                <a:tc>
                  <a:txBody>
                    <a:bodyPr/>
                    <a:lstStyle/>
                    <a:p>
                      <a:pPr>
                        <a:lnSpc>
                          <a:spcPct val="150000"/>
                        </a:lnSpc>
                        <a:spcAft>
                          <a:spcPts val="0"/>
                        </a:spcAft>
                      </a:pPr>
                      <a:r>
                        <a:rPr lang="zh-CN" sz="2800" b="0">
                          <a:solidFill>
                            <a:schemeClr val="tx1"/>
                          </a:solidFill>
                          <a:effectLst/>
                          <a:latin typeface="+mn-ea"/>
                          <a:ea typeface="+mn-ea"/>
                        </a:rPr>
                        <a:t>容器平台管理节点</a:t>
                      </a:r>
                    </a:p>
                  </a:txBody>
                  <a:tcPr marL="68580" marR="68580" marT="0" marB="0">
                    <a:solidFill>
                      <a:srgbClr val="E7EFEC"/>
                    </a:solidFill>
                  </a:tcPr>
                </a:tc>
                <a:tc>
                  <a:txBody>
                    <a:bodyPr/>
                    <a:lstStyle/>
                    <a:p>
                      <a:pPr>
                        <a:lnSpc>
                          <a:spcPct val="150000"/>
                        </a:lnSpc>
                        <a:spcAft>
                          <a:spcPts val="0"/>
                        </a:spcAft>
                      </a:pPr>
                      <a:r>
                        <a:rPr lang="en-US" sz="2800" b="0">
                          <a:solidFill>
                            <a:schemeClr val="tx1"/>
                          </a:solidFill>
                          <a:effectLst/>
                          <a:latin typeface="+mn-ea"/>
                          <a:ea typeface="+mn-ea"/>
                        </a:rPr>
                        <a:t>3</a:t>
                      </a:r>
                      <a:endParaRPr lang="zh-CN" sz="2800" b="0">
                        <a:solidFill>
                          <a:schemeClr val="tx1"/>
                        </a:solidFill>
                        <a:effectLst/>
                        <a:latin typeface="+mn-ea"/>
                        <a:ea typeface="+mn-ea"/>
                      </a:endParaRPr>
                    </a:p>
                  </a:txBody>
                  <a:tcPr marL="68580" marR="68580" marT="0" marB="0">
                    <a:solidFill>
                      <a:srgbClr val="E7EFEC"/>
                    </a:solidFill>
                  </a:tcPr>
                </a:tc>
                <a:tc>
                  <a:txBody>
                    <a:bodyPr/>
                    <a:lstStyle/>
                    <a:p>
                      <a:pPr>
                        <a:lnSpc>
                          <a:spcPct val="150000"/>
                        </a:lnSpc>
                        <a:spcAft>
                          <a:spcPts val="0"/>
                        </a:spcAft>
                      </a:pPr>
                      <a:r>
                        <a:rPr lang="en-US" sz="2800" b="0" dirty="0">
                          <a:solidFill>
                            <a:schemeClr val="tx1"/>
                          </a:solidFill>
                          <a:effectLst/>
                          <a:latin typeface="+mn-ea"/>
                          <a:ea typeface="+mn-ea"/>
                        </a:rPr>
                        <a:t>16</a:t>
                      </a:r>
                      <a:r>
                        <a:rPr lang="zh-CN" sz="2800" b="0" dirty="0">
                          <a:solidFill>
                            <a:schemeClr val="tx1"/>
                          </a:solidFill>
                          <a:effectLst/>
                          <a:latin typeface="+mn-ea"/>
                          <a:ea typeface="+mn-ea"/>
                        </a:rPr>
                        <a:t>核</a:t>
                      </a:r>
                      <a:r>
                        <a:rPr lang="en-US" sz="2800" b="0" dirty="0">
                          <a:solidFill>
                            <a:schemeClr val="tx1"/>
                          </a:solidFill>
                          <a:effectLst/>
                          <a:latin typeface="+mn-ea"/>
                          <a:ea typeface="+mn-ea"/>
                        </a:rPr>
                        <a:t>CPU</a:t>
                      </a:r>
                      <a:r>
                        <a:rPr lang="zh-CN" sz="2800" b="0" dirty="0">
                          <a:solidFill>
                            <a:schemeClr val="tx1"/>
                          </a:solidFill>
                          <a:effectLst/>
                          <a:latin typeface="+mn-ea"/>
                          <a:ea typeface="+mn-ea"/>
                        </a:rPr>
                        <a:t>、</a:t>
                      </a:r>
                      <a:r>
                        <a:rPr lang="en-US" sz="2800" b="0" dirty="0">
                          <a:solidFill>
                            <a:schemeClr val="tx1"/>
                          </a:solidFill>
                          <a:effectLst/>
                          <a:latin typeface="+mn-ea"/>
                          <a:ea typeface="+mn-ea"/>
                        </a:rPr>
                        <a:t>32G</a:t>
                      </a:r>
                      <a:r>
                        <a:rPr lang="zh-CN" sz="2800" b="0" dirty="0">
                          <a:solidFill>
                            <a:schemeClr val="tx1"/>
                          </a:solidFill>
                          <a:effectLst/>
                          <a:latin typeface="+mn-ea"/>
                          <a:ea typeface="+mn-ea"/>
                        </a:rPr>
                        <a:t>内存、系统盘</a:t>
                      </a:r>
                      <a:r>
                        <a:rPr lang="en-US" sz="2800" b="0" dirty="0">
                          <a:solidFill>
                            <a:schemeClr val="tx1"/>
                          </a:solidFill>
                          <a:effectLst/>
                          <a:latin typeface="+mn-ea"/>
                          <a:ea typeface="+mn-ea"/>
                        </a:rPr>
                        <a:t>100G</a:t>
                      </a:r>
                      <a:r>
                        <a:rPr lang="zh-CN" sz="2800" b="0" dirty="0">
                          <a:solidFill>
                            <a:schemeClr val="tx1"/>
                          </a:solidFill>
                          <a:effectLst/>
                          <a:latin typeface="+mn-ea"/>
                          <a:ea typeface="+mn-ea"/>
                        </a:rPr>
                        <a:t>、数据盘</a:t>
                      </a:r>
                      <a:r>
                        <a:rPr lang="en-US" sz="2800" b="0" dirty="0">
                          <a:solidFill>
                            <a:schemeClr val="tx1"/>
                          </a:solidFill>
                          <a:effectLst/>
                          <a:latin typeface="+mn-ea"/>
                          <a:ea typeface="+mn-ea"/>
                        </a:rPr>
                        <a:t>300G</a:t>
                      </a:r>
                      <a:r>
                        <a:rPr lang="zh-CN" sz="2800" b="0" dirty="0">
                          <a:solidFill>
                            <a:schemeClr val="tx1"/>
                          </a:solidFill>
                          <a:effectLst/>
                          <a:latin typeface="+mn-ea"/>
                          <a:ea typeface="+mn-ea"/>
                        </a:rPr>
                        <a:t>，但是由于数据存储节点混用，有两台机器采购的数据盘需要大于</a:t>
                      </a:r>
                      <a:r>
                        <a:rPr lang="en-US" sz="2800" b="0" dirty="0">
                          <a:solidFill>
                            <a:schemeClr val="tx1"/>
                          </a:solidFill>
                          <a:effectLst/>
                          <a:latin typeface="+mn-ea"/>
                          <a:ea typeface="+mn-ea"/>
                        </a:rPr>
                        <a:t>1T</a:t>
                      </a:r>
                      <a:endParaRPr lang="zh-CN" sz="2800" b="0" dirty="0">
                        <a:solidFill>
                          <a:schemeClr val="tx1"/>
                        </a:solidFill>
                        <a:effectLst/>
                        <a:latin typeface="+mn-ea"/>
                        <a:ea typeface="+mn-ea"/>
                      </a:endParaRPr>
                    </a:p>
                  </a:txBody>
                  <a:tcPr marL="68580" marR="68580" marT="0" marB="0">
                    <a:solidFill>
                      <a:srgbClr val="E7EFEC"/>
                    </a:solidFill>
                  </a:tcPr>
                </a:tc>
                <a:extLst>
                  <a:ext uri="{0D108BD9-81ED-4DB2-BD59-A6C34878D82A}">
                    <a16:rowId xmlns:a16="http://schemas.microsoft.com/office/drawing/2014/main" val="1079224859"/>
                  </a:ext>
                </a:extLst>
              </a:tr>
              <a:tr h="1493020">
                <a:tc>
                  <a:txBody>
                    <a:bodyPr/>
                    <a:lstStyle/>
                    <a:p>
                      <a:pPr>
                        <a:lnSpc>
                          <a:spcPct val="150000"/>
                        </a:lnSpc>
                        <a:spcAft>
                          <a:spcPts val="0"/>
                        </a:spcAft>
                      </a:pPr>
                      <a:r>
                        <a:rPr lang="zh-CN" sz="2800" b="0">
                          <a:solidFill>
                            <a:schemeClr val="tx1"/>
                          </a:solidFill>
                          <a:effectLst/>
                          <a:latin typeface="+mn-ea"/>
                          <a:ea typeface="+mn-ea"/>
                        </a:rPr>
                        <a:t>平台算法运算节点</a:t>
                      </a:r>
                    </a:p>
                  </a:txBody>
                  <a:tcPr marL="68580" marR="68580" marT="0" marB="0">
                    <a:solidFill>
                      <a:srgbClr val="E7EFEC"/>
                    </a:solidFill>
                  </a:tcPr>
                </a:tc>
                <a:tc>
                  <a:txBody>
                    <a:bodyPr/>
                    <a:lstStyle/>
                    <a:p>
                      <a:pPr>
                        <a:lnSpc>
                          <a:spcPct val="150000"/>
                        </a:lnSpc>
                        <a:spcAft>
                          <a:spcPts val="0"/>
                        </a:spcAft>
                      </a:pPr>
                      <a:r>
                        <a:rPr lang="en-US" sz="2800" b="0">
                          <a:solidFill>
                            <a:schemeClr val="tx1"/>
                          </a:solidFill>
                          <a:effectLst/>
                          <a:latin typeface="+mn-ea"/>
                          <a:ea typeface="+mn-ea"/>
                        </a:rPr>
                        <a:t>5</a:t>
                      </a:r>
                      <a:endParaRPr lang="zh-CN" sz="2800" b="0">
                        <a:solidFill>
                          <a:schemeClr val="tx1"/>
                        </a:solidFill>
                        <a:effectLst/>
                        <a:latin typeface="+mn-ea"/>
                        <a:ea typeface="+mn-ea"/>
                      </a:endParaRPr>
                    </a:p>
                  </a:txBody>
                  <a:tcPr marL="68580" marR="68580" marT="0" marB="0">
                    <a:solidFill>
                      <a:srgbClr val="E7EFEC"/>
                    </a:solidFill>
                  </a:tcPr>
                </a:tc>
                <a:tc>
                  <a:txBody>
                    <a:bodyPr/>
                    <a:lstStyle/>
                    <a:p>
                      <a:pPr>
                        <a:lnSpc>
                          <a:spcPct val="150000"/>
                        </a:lnSpc>
                        <a:spcAft>
                          <a:spcPts val="0"/>
                        </a:spcAft>
                      </a:pPr>
                      <a:r>
                        <a:rPr lang="en-US" sz="2800" b="0" dirty="0">
                          <a:solidFill>
                            <a:schemeClr val="tx1"/>
                          </a:solidFill>
                          <a:effectLst/>
                          <a:latin typeface="+mn-ea"/>
                          <a:ea typeface="+mn-ea"/>
                        </a:rPr>
                        <a:t>28</a:t>
                      </a:r>
                      <a:r>
                        <a:rPr lang="zh-CN" sz="2800" b="0" dirty="0">
                          <a:solidFill>
                            <a:schemeClr val="tx1"/>
                          </a:solidFill>
                          <a:effectLst/>
                          <a:latin typeface="+mn-ea"/>
                          <a:ea typeface="+mn-ea"/>
                        </a:rPr>
                        <a:t>核</a:t>
                      </a:r>
                      <a:r>
                        <a:rPr lang="en-US" sz="2800" b="0" dirty="0">
                          <a:solidFill>
                            <a:schemeClr val="tx1"/>
                          </a:solidFill>
                          <a:effectLst/>
                          <a:latin typeface="+mn-ea"/>
                          <a:ea typeface="+mn-ea"/>
                        </a:rPr>
                        <a:t>CPU</a:t>
                      </a:r>
                      <a:r>
                        <a:rPr lang="zh-CN" sz="2800" b="0" dirty="0">
                          <a:solidFill>
                            <a:schemeClr val="tx1"/>
                          </a:solidFill>
                          <a:effectLst/>
                          <a:latin typeface="+mn-ea"/>
                          <a:ea typeface="+mn-ea"/>
                        </a:rPr>
                        <a:t>、</a:t>
                      </a:r>
                      <a:r>
                        <a:rPr lang="en-US" sz="2800" b="0" dirty="0">
                          <a:solidFill>
                            <a:schemeClr val="tx1"/>
                          </a:solidFill>
                          <a:effectLst/>
                          <a:latin typeface="+mn-ea"/>
                          <a:ea typeface="+mn-ea"/>
                        </a:rPr>
                        <a:t>128G</a:t>
                      </a:r>
                      <a:r>
                        <a:rPr lang="zh-CN" sz="2800" b="0" dirty="0">
                          <a:solidFill>
                            <a:schemeClr val="tx1"/>
                          </a:solidFill>
                          <a:effectLst/>
                          <a:latin typeface="+mn-ea"/>
                          <a:ea typeface="+mn-ea"/>
                        </a:rPr>
                        <a:t>内存、系统盘</a:t>
                      </a:r>
                      <a:r>
                        <a:rPr lang="en-US" sz="2800" b="0" dirty="0">
                          <a:solidFill>
                            <a:schemeClr val="tx1"/>
                          </a:solidFill>
                          <a:effectLst/>
                          <a:latin typeface="+mn-ea"/>
                          <a:ea typeface="+mn-ea"/>
                        </a:rPr>
                        <a:t>100G</a:t>
                      </a:r>
                      <a:r>
                        <a:rPr lang="zh-CN" sz="2800" b="0" dirty="0">
                          <a:solidFill>
                            <a:schemeClr val="tx1"/>
                          </a:solidFill>
                          <a:effectLst/>
                          <a:latin typeface="+mn-ea"/>
                          <a:ea typeface="+mn-ea"/>
                        </a:rPr>
                        <a:t>、数据盘</a:t>
                      </a:r>
                      <a:r>
                        <a:rPr lang="en-US" sz="2800" b="0" dirty="0">
                          <a:solidFill>
                            <a:schemeClr val="tx1"/>
                          </a:solidFill>
                          <a:effectLst/>
                          <a:latin typeface="+mn-ea"/>
                          <a:ea typeface="+mn-ea"/>
                        </a:rPr>
                        <a:t>300G</a:t>
                      </a:r>
                      <a:r>
                        <a:rPr lang="zh-CN" sz="2800" b="0" dirty="0">
                          <a:solidFill>
                            <a:schemeClr val="tx1"/>
                          </a:solidFill>
                          <a:effectLst/>
                          <a:latin typeface="+mn-ea"/>
                          <a:ea typeface="+mn-ea"/>
                        </a:rPr>
                        <a:t>、显卡</a:t>
                      </a:r>
                      <a:r>
                        <a:rPr lang="en-US" sz="2800" b="0" dirty="0">
                          <a:solidFill>
                            <a:schemeClr val="tx1"/>
                          </a:solidFill>
                          <a:effectLst/>
                          <a:latin typeface="+mn-ea"/>
                          <a:ea typeface="+mn-ea"/>
                        </a:rPr>
                        <a:t>p40*2</a:t>
                      </a:r>
                      <a:r>
                        <a:rPr lang="zh-CN" sz="2800" b="0" dirty="0">
                          <a:solidFill>
                            <a:schemeClr val="tx1"/>
                          </a:solidFill>
                          <a:effectLst/>
                          <a:latin typeface="+mn-ea"/>
                          <a:ea typeface="+mn-ea"/>
                        </a:rPr>
                        <a:t>）</a:t>
                      </a:r>
                    </a:p>
                  </a:txBody>
                  <a:tcPr marL="68580" marR="68580" marT="0" marB="0">
                    <a:solidFill>
                      <a:srgbClr val="E7EFEC"/>
                    </a:solidFill>
                  </a:tcPr>
                </a:tc>
                <a:extLst>
                  <a:ext uri="{0D108BD9-81ED-4DB2-BD59-A6C34878D82A}">
                    <a16:rowId xmlns:a16="http://schemas.microsoft.com/office/drawing/2014/main" val="474914503"/>
                  </a:ext>
                </a:extLst>
              </a:tr>
              <a:tr h="1047283">
                <a:tc>
                  <a:txBody>
                    <a:bodyPr/>
                    <a:lstStyle/>
                    <a:p>
                      <a:pPr>
                        <a:lnSpc>
                          <a:spcPct val="150000"/>
                        </a:lnSpc>
                        <a:spcAft>
                          <a:spcPts val="0"/>
                        </a:spcAft>
                      </a:pPr>
                      <a:r>
                        <a:rPr lang="zh-CN" sz="2800" b="0">
                          <a:solidFill>
                            <a:schemeClr val="tx1"/>
                          </a:solidFill>
                          <a:effectLst/>
                          <a:latin typeface="+mn-ea"/>
                          <a:ea typeface="+mn-ea"/>
                        </a:rPr>
                        <a:t>组件运算节点</a:t>
                      </a:r>
                    </a:p>
                  </a:txBody>
                  <a:tcPr marL="68580" marR="68580" marT="0" marB="0">
                    <a:solidFill>
                      <a:srgbClr val="E7EFEC"/>
                    </a:solidFill>
                  </a:tcPr>
                </a:tc>
                <a:tc>
                  <a:txBody>
                    <a:bodyPr/>
                    <a:lstStyle/>
                    <a:p>
                      <a:pPr>
                        <a:lnSpc>
                          <a:spcPct val="150000"/>
                        </a:lnSpc>
                        <a:spcAft>
                          <a:spcPts val="0"/>
                        </a:spcAft>
                      </a:pPr>
                      <a:r>
                        <a:rPr lang="en-US" sz="2800" b="0">
                          <a:solidFill>
                            <a:schemeClr val="tx1"/>
                          </a:solidFill>
                          <a:effectLst/>
                          <a:latin typeface="+mn-ea"/>
                          <a:ea typeface="+mn-ea"/>
                        </a:rPr>
                        <a:t>3</a:t>
                      </a:r>
                      <a:endParaRPr lang="zh-CN" sz="2800" b="0">
                        <a:solidFill>
                          <a:schemeClr val="tx1"/>
                        </a:solidFill>
                        <a:effectLst/>
                        <a:latin typeface="+mn-ea"/>
                        <a:ea typeface="+mn-ea"/>
                      </a:endParaRPr>
                    </a:p>
                  </a:txBody>
                  <a:tcPr marL="68580" marR="68580" marT="0" marB="0">
                    <a:solidFill>
                      <a:srgbClr val="E7EFEC"/>
                    </a:solidFill>
                  </a:tcPr>
                </a:tc>
                <a:tc>
                  <a:txBody>
                    <a:bodyPr/>
                    <a:lstStyle/>
                    <a:p>
                      <a:pPr>
                        <a:lnSpc>
                          <a:spcPct val="150000"/>
                        </a:lnSpc>
                        <a:spcAft>
                          <a:spcPts val="0"/>
                        </a:spcAft>
                      </a:pPr>
                      <a:r>
                        <a:rPr lang="en-US" sz="2800" b="0">
                          <a:solidFill>
                            <a:schemeClr val="tx1"/>
                          </a:solidFill>
                          <a:effectLst/>
                          <a:latin typeface="+mn-ea"/>
                          <a:ea typeface="+mn-ea"/>
                        </a:rPr>
                        <a:t>16</a:t>
                      </a:r>
                      <a:r>
                        <a:rPr lang="zh-CN" sz="2800" b="0">
                          <a:solidFill>
                            <a:schemeClr val="tx1"/>
                          </a:solidFill>
                          <a:effectLst/>
                          <a:latin typeface="+mn-ea"/>
                          <a:ea typeface="+mn-ea"/>
                        </a:rPr>
                        <a:t>核</a:t>
                      </a:r>
                      <a:r>
                        <a:rPr lang="en-US" sz="2800" b="0">
                          <a:solidFill>
                            <a:schemeClr val="tx1"/>
                          </a:solidFill>
                          <a:effectLst/>
                          <a:latin typeface="+mn-ea"/>
                          <a:ea typeface="+mn-ea"/>
                        </a:rPr>
                        <a:t>CPU</a:t>
                      </a:r>
                      <a:r>
                        <a:rPr lang="zh-CN" sz="2800" b="0">
                          <a:solidFill>
                            <a:schemeClr val="tx1"/>
                          </a:solidFill>
                          <a:effectLst/>
                          <a:latin typeface="+mn-ea"/>
                          <a:ea typeface="+mn-ea"/>
                        </a:rPr>
                        <a:t>、</a:t>
                      </a:r>
                      <a:r>
                        <a:rPr lang="en-US" sz="2800" b="0">
                          <a:solidFill>
                            <a:schemeClr val="tx1"/>
                          </a:solidFill>
                          <a:effectLst/>
                          <a:latin typeface="+mn-ea"/>
                          <a:ea typeface="+mn-ea"/>
                        </a:rPr>
                        <a:t>32G</a:t>
                      </a:r>
                      <a:r>
                        <a:rPr lang="zh-CN" sz="2800" b="0">
                          <a:solidFill>
                            <a:schemeClr val="tx1"/>
                          </a:solidFill>
                          <a:effectLst/>
                          <a:latin typeface="+mn-ea"/>
                          <a:ea typeface="+mn-ea"/>
                        </a:rPr>
                        <a:t>内存、系统盘</a:t>
                      </a:r>
                      <a:r>
                        <a:rPr lang="en-US" sz="2800" b="0">
                          <a:solidFill>
                            <a:schemeClr val="tx1"/>
                          </a:solidFill>
                          <a:effectLst/>
                          <a:latin typeface="+mn-ea"/>
                          <a:ea typeface="+mn-ea"/>
                        </a:rPr>
                        <a:t>100G</a:t>
                      </a:r>
                      <a:r>
                        <a:rPr lang="zh-CN" sz="2800" b="0">
                          <a:solidFill>
                            <a:schemeClr val="tx1"/>
                          </a:solidFill>
                          <a:effectLst/>
                          <a:latin typeface="+mn-ea"/>
                          <a:ea typeface="+mn-ea"/>
                        </a:rPr>
                        <a:t>、数据盘</a:t>
                      </a:r>
                      <a:r>
                        <a:rPr lang="en-US" sz="2800" b="0">
                          <a:solidFill>
                            <a:schemeClr val="tx1"/>
                          </a:solidFill>
                          <a:effectLst/>
                          <a:latin typeface="+mn-ea"/>
                          <a:ea typeface="+mn-ea"/>
                        </a:rPr>
                        <a:t>300G</a:t>
                      </a:r>
                      <a:endParaRPr lang="zh-CN" sz="2800" b="0">
                        <a:solidFill>
                          <a:schemeClr val="tx1"/>
                        </a:solidFill>
                        <a:effectLst/>
                        <a:latin typeface="+mn-ea"/>
                        <a:ea typeface="+mn-ea"/>
                      </a:endParaRPr>
                    </a:p>
                  </a:txBody>
                  <a:tcPr marL="68580" marR="68580" marT="0" marB="0">
                    <a:solidFill>
                      <a:srgbClr val="E7EFEC"/>
                    </a:solidFill>
                  </a:tcPr>
                </a:tc>
                <a:extLst>
                  <a:ext uri="{0D108BD9-81ED-4DB2-BD59-A6C34878D82A}">
                    <a16:rowId xmlns:a16="http://schemas.microsoft.com/office/drawing/2014/main" val="626285626"/>
                  </a:ext>
                </a:extLst>
              </a:tr>
              <a:tr h="1047283">
                <a:tc>
                  <a:txBody>
                    <a:bodyPr/>
                    <a:lstStyle/>
                    <a:p>
                      <a:pPr>
                        <a:lnSpc>
                          <a:spcPct val="150000"/>
                        </a:lnSpc>
                        <a:spcAft>
                          <a:spcPts val="0"/>
                        </a:spcAft>
                      </a:pPr>
                      <a:r>
                        <a:rPr lang="zh-CN" sz="2800" b="0">
                          <a:solidFill>
                            <a:schemeClr val="tx1"/>
                          </a:solidFill>
                          <a:effectLst/>
                          <a:latin typeface="+mn-ea"/>
                          <a:ea typeface="+mn-ea"/>
                        </a:rPr>
                        <a:t>数据存储节点</a:t>
                      </a:r>
                    </a:p>
                  </a:txBody>
                  <a:tcPr marL="68580" marR="68580" marT="0" marB="0">
                    <a:solidFill>
                      <a:srgbClr val="E7EFEC"/>
                    </a:solidFill>
                  </a:tcPr>
                </a:tc>
                <a:tc>
                  <a:txBody>
                    <a:bodyPr/>
                    <a:lstStyle/>
                    <a:p>
                      <a:pPr>
                        <a:lnSpc>
                          <a:spcPct val="150000"/>
                        </a:lnSpc>
                        <a:spcAft>
                          <a:spcPts val="0"/>
                        </a:spcAft>
                      </a:pPr>
                      <a:r>
                        <a:rPr lang="en-US" sz="2800" b="0">
                          <a:solidFill>
                            <a:schemeClr val="tx1"/>
                          </a:solidFill>
                          <a:effectLst/>
                          <a:latin typeface="+mn-ea"/>
                          <a:ea typeface="+mn-ea"/>
                        </a:rPr>
                        <a:t>2</a:t>
                      </a:r>
                      <a:endParaRPr lang="zh-CN" sz="2800" b="0">
                        <a:solidFill>
                          <a:schemeClr val="tx1"/>
                        </a:solidFill>
                        <a:effectLst/>
                        <a:latin typeface="+mn-ea"/>
                        <a:ea typeface="+mn-ea"/>
                      </a:endParaRPr>
                    </a:p>
                  </a:txBody>
                  <a:tcPr marL="68580" marR="68580" marT="0" marB="0">
                    <a:solidFill>
                      <a:srgbClr val="E7EFEC"/>
                    </a:solidFill>
                  </a:tcPr>
                </a:tc>
                <a:tc>
                  <a:txBody>
                    <a:bodyPr/>
                    <a:lstStyle/>
                    <a:p>
                      <a:pPr>
                        <a:lnSpc>
                          <a:spcPct val="150000"/>
                        </a:lnSpc>
                        <a:spcAft>
                          <a:spcPts val="0"/>
                        </a:spcAft>
                      </a:pPr>
                      <a:r>
                        <a:rPr lang="en-US" sz="2800" b="0">
                          <a:solidFill>
                            <a:schemeClr val="tx1"/>
                          </a:solidFill>
                          <a:effectLst/>
                          <a:latin typeface="+mn-ea"/>
                          <a:ea typeface="+mn-ea"/>
                        </a:rPr>
                        <a:t>16</a:t>
                      </a:r>
                      <a:r>
                        <a:rPr lang="zh-CN" sz="2800" b="0">
                          <a:solidFill>
                            <a:schemeClr val="tx1"/>
                          </a:solidFill>
                          <a:effectLst/>
                          <a:latin typeface="+mn-ea"/>
                          <a:ea typeface="+mn-ea"/>
                        </a:rPr>
                        <a:t>核</a:t>
                      </a:r>
                      <a:r>
                        <a:rPr lang="en-US" sz="2800" b="0">
                          <a:solidFill>
                            <a:schemeClr val="tx1"/>
                          </a:solidFill>
                          <a:effectLst/>
                          <a:latin typeface="+mn-ea"/>
                          <a:ea typeface="+mn-ea"/>
                        </a:rPr>
                        <a:t>CPU</a:t>
                      </a:r>
                      <a:r>
                        <a:rPr lang="zh-CN" sz="2800" b="0">
                          <a:solidFill>
                            <a:schemeClr val="tx1"/>
                          </a:solidFill>
                          <a:effectLst/>
                          <a:latin typeface="+mn-ea"/>
                          <a:ea typeface="+mn-ea"/>
                        </a:rPr>
                        <a:t>、</a:t>
                      </a:r>
                      <a:r>
                        <a:rPr lang="en-US" sz="2800" b="0">
                          <a:solidFill>
                            <a:schemeClr val="tx1"/>
                          </a:solidFill>
                          <a:effectLst/>
                          <a:latin typeface="+mn-ea"/>
                          <a:ea typeface="+mn-ea"/>
                        </a:rPr>
                        <a:t>32G</a:t>
                      </a:r>
                      <a:r>
                        <a:rPr lang="zh-CN" sz="2800" b="0">
                          <a:solidFill>
                            <a:schemeClr val="tx1"/>
                          </a:solidFill>
                          <a:effectLst/>
                          <a:latin typeface="+mn-ea"/>
                          <a:ea typeface="+mn-ea"/>
                        </a:rPr>
                        <a:t>内存、系统盘</a:t>
                      </a:r>
                      <a:r>
                        <a:rPr lang="en-US" sz="2800" b="0">
                          <a:solidFill>
                            <a:schemeClr val="tx1"/>
                          </a:solidFill>
                          <a:effectLst/>
                          <a:latin typeface="+mn-ea"/>
                          <a:ea typeface="+mn-ea"/>
                        </a:rPr>
                        <a:t>100G</a:t>
                      </a:r>
                      <a:r>
                        <a:rPr lang="zh-CN" sz="2800" b="0">
                          <a:solidFill>
                            <a:schemeClr val="tx1"/>
                          </a:solidFill>
                          <a:effectLst/>
                          <a:latin typeface="+mn-ea"/>
                          <a:ea typeface="+mn-ea"/>
                        </a:rPr>
                        <a:t>、数据盘</a:t>
                      </a:r>
                      <a:r>
                        <a:rPr lang="en-US" sz="2800" b="0">
                          <a:solidFill>
                            <a:schemeClr val="tx1"/>
                          </a:solidFill>
                          <a:effectLst/>
                          <a:latin typeface="+mn-ea"/>
                          <a:ea typeface="+mn-ea"/>
                        </a:rPr>
                        <a:t>1T</a:t>
                      </a:r>
                      <a:endParaRPr lang="zh-CN" sz="2800" b="0">
                        <a:solidFill>
                          <a:schemeClr val="tx1"/>
                        </a:solidFill>
                        <a:effectLst/>
                        <a:latin typeface="+mn-ea"/>
                        <a:ea typeface="+mn-ea"/>
                      </a:endParaRPr>
                    </a:p>
                  </a:txBody>
                  <a:tcPr marL="68580" marR="68580" marT="0" marB="0">
                    <a:solidFill>
                      <a:srgbClr val="E7EFEC"/>
                    </a:solidFill>
                  </a:tcPr>
                </a:tc>
                <a:extLst>
                  <a:ext uri="{0D108BD9-81ED-4DB2-BD59-A6C34878D82A}">
                    <a16:rowId xmlns:a16="http://schemas.microsoft.com/office/drawing/2014/main" val="460627947"/>
                  </a:ext>
                </a:extLst>
              </a:tr>
              <a:tr h="699843">
                <a:tc>
                  <a:txBody>
                    <a:bodyPr/>
                    <a:lstStyle/>
                    <a:p>
                      <a:pPr>
                        <a:lnSpc>
                          <a:spcPct val="150000"/>
                        </a:lnSpc>
                        <a:spcAft>
                          <a:spcPts val="0"/>
                        </a:spcAft>
                      </a:pPr>
                      <a:r>
                        <a:rPr lang="zh-CN" sz="2800" b="0">
                          <a:solidFill>
                            <a:schemeClr val="tx1"/>
                          </a:solidFill>
                          <a:effectLst/>
                          <a:latin typeface="+mn-ea"/>
                          <a:ea typeface="+mn-ea"/>
                        </a:rPr>
                        <a:t>存储节点</a:t>
                      </a:r>
                    </a:p>
                  </a:txBody>
                  <a:tcPr marL="68580" marR="68580" marT="0" marB="0">
                    <a:solidFill>
                      <a:srgbClr val="E7EFEC"/>
                    </a:solidFill>
                  </a:tcPr>
                </a:tc>
                <a:tc>
                  <a:txBody>
                    <a:bodyPr/>
                    <a:lstStyle/>
                    <a:p>
                      <a:pPr>
                        <a:lnSpc>
                          <a:spcPct val="150000"/>
                        </a:lnSpc>
                        <a:spcAft>
                          <a:spcPts val="0"/>
                        </a:spcAft>
                      </a:pPr>
                      <a:r>
                        <a:rPr lang="en-US" sz="2800" b="0">
                          <a:solidFill>
                            <a:schemeClr val="tx1"/>
                          </a:solidFill>
                          <a:effectLst/>
                          <a:latin typeface="+mn-ea"/>
                          <a:ea typeface="+mn-ea"/>
                        </a:rPr>
                        <a:t>1</a:t>
                      </a:r>
                      <a:endParaRPr lang="zh-CN" sz="2800" b="0">
                        <a:solidFill>
                          <a:schemeClr val="tx1"/>
                        </a:solidFill>
                        <a:effectLst/>
                        <a:latin typeface="+mn-ea"/>
                        <a:ea typeface="+mn-ea"/>
                      </a:endParaRPr>
                    </a:p>
                  </a:txBody>
                  <a:tcPr marL="68580" marR="68580" marT="0" marB="0">
                    <a:solidFill>
                      <a:srgbClr val="E7EFEC"/>
                    </a:solidFill>
                  </a:tcPr>
                </a:tc>
                <a:tc>
                  <a:txBody>
                    <a:bodyPr/>
                    <a:lstStyle/>
                    <a:p>
                      <a:pPr>
                        <a:lnSpc>
                          <a:spcPct val="150000"/>
                        </a:lnSpc>
                        <a:spcAft>
                          <a:spcPts val="0"/>
                        </a:spcAft>
                      </a:pPr>
                      <a:r>
                        <a:rPr lang="en-US" sz="2800" b="0" dirty="0">
                          <a:solidFill>
                            <a:schemeClr val="tx1"/>
                          </a:solidFill>
                          <a:effectLst/>
                          <a:latin typeface="+mn-ea"/>
                          <a:ea typeface="+mn-ea"/>
                        </a:rPr>
                        <a:t>16</a:t>
                      </a:r>
                      <a:r>
                        <a:rPr lang="zh-CN" sz="2800" b="0" dirty="0">
                          <a:solidFill>
                            <a:schemeClr val="tx1"/>
                          </a:solidFill>
                          <a:effectLst/>
                          <a:latin typeface="+mn-ea"/>
                          <a:ea typeface="+mn-ea"/>
                        </a:rPr>
                        <a:t>核</a:t>
                      </a:r>
                      <a:r>
                        <a:rPr lang="en-US" sz="2800" b="0" dirty="0">
                          <a:solidFill>
                            <a:schemeClr val="tx1"/>
                          </a:solidFill>
                          <a:effectLst/>
                          <a:latin typeface="+mn-ea"/>
                          <a:ea typeface="+mn-ea"/>
                        </a:rPr>
                        <a:t>CPU</a:t>
                      </a:r>
                      <a:r>
                        <a:rPr lang="zh-CN" sz="2800" b="0" dirty="0">
                          <a:solidFill>
                            <a:schemeClr val="tx1"/>
                          </a:solidFill>
                          <a:effectLst/>
                          <a:latin typeface="+mn-ea"/>
                          <a:ea typeface="+mn-ea"/>
                        </a:rPr>
                        <a:t>、</a:t>
                      </a:r>
                      <a:r>
                        <a:rPr lang="en-US" sz="2800" b="0" dirty="0">
                          <a:solidFill>
                            <a:schemeClr val="tx1"/>
                          </a:solidFill>
                          <a:effectLst/>
                          <a:latin typeface="+mn-ea"/>
                          <a:ea typeface="+mn-ea"/>
                        </a:rPr>
                        <a:t>32G</a:t>
                      </a:r>
                      <a:r>
                        <a:rPr lang="zh-CN" sz="2800" b="0" dirty="0">
                          <a:solidFill>
                            <a:schemeClr val="tx1"/>
                          </a:solidFill>
                          <a:effectLst/>
                          <a:latin typeface="+mn-ea"/>
                          <a:ea typeface="+mn-ea"/>
                        </a:rPr>
                        <a:t>内存、系统盘</a:t>
                      </a:r>
                      <a:r>
                        <a:rPr lang="en-US" sz="2800" b="0" dirty="0">
                          <a:solidFill>
                            <a:schemeClr val="tx1"/>
                          </a:solidFill>
                          <a:effectLst/>
                          <a:latin typeface="+mn-ea"/>
                          <a:ea typeface="+mn-ea"/>
                        </a:rPr>
                        <a:t>100G</a:t>
                      </a:r>
                      <a:r>
                        <a:rPr lang="zh-CN" sz="2800" b="0" dirty="0">
                          <a:solidFill>
                            <a:schemeClr val="tx1"/>
                          </a:solidFill>
                          <a:effectLst/>
                          <a:latin typeface="+mn-ea"/>
                          <a:ea typeface="+mn-ea"/>
                        </a:rPr>
                        <a:t>、数据盘至少</a:t>
                      </a:r>
                      <a:r>
                        <a:rPr lang="en-US" sz="2800" b="0" dirty="0">
                          <a:solidFill>
                            <a:schemeClr val="tx1"/>
                          </a:solidFill>
                          <a:effectLst/>
                          <a:latin typeface="+mn-ea"/>
                          <a:ea typeface="+mn-ea"/>
                        </a:rPr>
                        <a:t>19T</a:t>
                      </a:r>
                      <a:endParaRPr lang="zh-CN" sz="2800" b="0" dirty="0">
                        <a:solidFill>
                          <a:schemeClr val="tx1"/>
                        </a:solidFill>
                        <a:effectLst/>
                        <a:latin typeface="+mn-ea"/>
                        <a:ea typeface="+mn-ea"/>
                      </a:endParaRPr>
                    </a:p>
                  </a:txBody>
                  <a:tcPr marL="68580" marR="68580" marT="0" marB="0">
                    <a:solidFill>
                      <a:srgbClr val="E7EFEC"/>
                    </a:solidFill>
                  </a:tcPr>
                </a:tc>
                <a:extLst>
                  <a:ext uri="{0D108BD9-81ED-4DB2-BD59-A6C34878D82A}">
                    <a16:rowId xmlns:a16="http://schemas.microsoft.com/office/drawing/2014/main" val="4027008340"/>
                  </a:ext>
                </a:extLst>
              </a:tr>
            </a:tbl>
          </a:graphicData>
        </a:graphic>
      </p:graphicFrame>
      <p:sp>
        <p:nvSpPr>
          <p:cNvPr id="11" name="矩形 10">
            <a:extLst>
              <a:ext uri="{FF2B5EF4-FFF2-40B4-BE49-F238E27FC236}">
                <a16:creationId xmlns:a16="http://schemas.microsoft.com/office/drawing/2014/main" id="{53FA52CA-B560-488C-8DAB-392953C169AA}"/>
              </a:ext>
            </a:extLst>
          </p:cNvPr>
          <p:cNvSpPr/>
          <p:nvPr/>
        </p:nvSpPr>
        <p:spPr>
          <a:xfrm>
            <a:off x="5685236" y="1267204"/>
            <a:ext cx="5383205" cy="670440"/>
          </a:xfrm>
          <a:prstGeom prst="rect">
            <a:avLst/>
          </a:prstGeom>
        </p:spPr>
        <p:txBody>
          <a:bodyPr wrap="none">
            <a:spAutoFit/>
          </a:bodyPr>
          <a:lstStyle/>
          <a:p>
            <a:pPr indent="266700" algn="ctr">
              <a:lnSpc>
                <a:spcPct val="150000"/>
              </a:lnSpc>
              <a:spcBef>
                <a:spcPts val="600"/>
              </a:spcBef>
            </a:pPr>
            <a:r>
              <a:rPr lang="zh-CN" altLang="zh-CN" sz="2800" i="1" dirty="0">
                <a:solidFill>
                  <a:srgbClr val="000000"/>
                </a:solidFill>
                <a:latin typeface="Times New Roman" panose="02020603050405020304" pitchFamily="18" charset="0"/>
                <a:ea typeface="微软雅黑" panose="020B0503020204020204" pitchFamily="34" charset="-122"/>
                <a:cs typeface="微软雅黑" panose="020B0503020204020204" pitchFamily="34" charset="-122"/>
              </a:rPr>
              <a:t>表</a:t>
            </a:r>
            <a:r>
              <a:rPr lang="en-US" altLang="zh-CN" sz="2800" i="1" dirty="0">
                <a:solidFill>
                  <a:srgbClr val="000000"/>
                </a:solidFill>
                <a:latin typeface="Times New Roman" panose="02020603050405020304" pitchFamily="18" charset="0"/>
                <a:ea typeface="微软雅黑" panose="020B0503020204020204" pitchFamily="34" charset="-122"/>
                <a:cs typeface="微软雅黑" panose="020B0503020204020204" pitchFamily="34" charset="-122"/>
              </a:rPr>
              <a:t>2</a:t>
            </a:r>
            <a:r>
              <a:rPr lang="en-US" altLang="zh-CN" sz="2800" i="1" dirty="0"/>
              <a:t> </a:t>
            </a:r>
            <a:r>
              <a:rPr lang="zh-CN" altLang="zh-CN" sz="2800" i="1" dirty="0"/>
              <a:t>案例评估的高可用规划方案</a:t>
            </a:r>
            <a:endParaRPr lang="zh-CN" altLang="zh-CN" sz="2800" dirty="0"/>
          </a:p>
        </p:txBody>
      </p:sp>
    </p:spTree>
    <p:extLst>
      <p:ext uri="{BB962C8B-B14F-4D97-AF65-F5344CB8AC3E}">
        <p14:creationId xmlns:p14="http://schemas.microsoft.com/office/powerpoint/2010/main" val="3239933896"/>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云智天枢部署规划</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16" name="Rectangle 12">
            <a:extLst>
              <a:ext uri="{FF2B5EF4-FFF2-40B4-BE49-F238E27FC236}">
                <a16:creationId xmlns:a16="http://schemas.microsoft.com/office/drawing/2014/main" id="{0D43061E-754E-4DD7-9D40-2D810EA35E16}"/>
              </a:ext>
            </a:extLst>
          </p:cNvPr>
          <p:cNvSpPr>
            <a:spLocks noChangeArrowheads="1"/>
          </p:cNvSpPr>
          <p:nvPr/>
        </p:nvSpPr>
        <p:spPr bwMode="auto">
          <a:xfrm>
            <a:off x="5584825" y="1755775"/>
            <a:ext cx="1997075" cy="175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endParaRPr lang="zh-CN" altLang="en-US" sz="1800">
              <a:solidFill>
                <a:prstClr val="black"/>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52BE4136-1CD0-4304-B5AB-38109EABD357}"/>
              </a:ext>
            </a:extLst>
          </p:cNvPr>
          <p:cNvGraphicFramePr>
            <a:graphicFrameLocks noGrp="1"/>
          </p:cNvGraphicFramePr>
          <p:nvPr>
            <p:extLst>
              <p:ext uri="{D42A27DB-BD31-4B8C-83A1-F6EECF244321}">
                <p14:modId xmlns:p14="http://schemas.microsoft.com/office/powerpoint/2010/main" val="3980926736"/>
              </p:ext>
            </p:extLst>
          </p:nvPr>
        </p:nvGraphicFramePr>
        <p:xfrm>
          <a:off x="452927" y="2384617"/>
          <a:ext cx="16932632" cy="7097920"/>
        </p:xfrm>
        <a:graphic>
          <a:graphicData uri="http://schemas.openxmlformats.org/drawingml/2006/table">
            <a:tbl>
              <a:tblPr>
                <a:tableStyleId>{5C22544A-7EE6-4342-B048-85BDC9FD1C3A}</a:tableStyleId>
              </a:tblPr>
              <a:tblGrid>
                <a:gridCol w="1471123">
                  <a:extLst>
                    <a:ext uri="{9D8B030D-6E8A-4147-A177-3AD203B41FA5}">
                      <a16:colId xmlns:a16="http://schemas.microsoft.com/office/drawing/2014/main" val="1090491411"/>
                    </a:ext>
                  </a:extLst>
                </a:gridCol>
                <a:gridCol w="1209675">
                  <a:extLst>
                    <a:ext uri="{9D8B030D-6E8A-4147-A177-3AD203B41FA5}">
                      <a16:colId xmlns:a16="http://schemas.microsoft.com/office/drawing/2014/main" val="2358928793"/>
                    </a:ext>
                  </a:extLst>
                </a:gridCol>
                <a:gridCol w="1118449">
                  <a:extLst>
                    <a:ext uri="{9D8B030D-6E8A-4147-A177-3AD203B41FA5}">
                      <a16:colId xmlns:a16="http://schemas.microsoft.com/office/drawing/2014/main" val="1484165999"/>
                    </a:ext>
                  </a:extLst>
                </a:gridCol>
                <a:gridCol w="1607039">
                  <a:extLst>
                    <a:ext uri="{9D8B030D-6E8A-4147-A177-3AD203B41FA5}">
                      <a16:colId xmlns:a16="http://schemas.microsoft.com/office/drawing/2014/main" val="2785872683"/>
                    </a:ext>
                  </a:extLst>
                </a:gridCol>
                <a:gridCol w="1256076">
                  <a:extLst>
                    <a:ext uri="{9D8B030D-6E8A-4147-A177-3AD203B41FA5}">
                      <a16:colId xmlns:a16="http://schemas.microsoft.com/office/drawing/2014/main" val="1666400790"/>
                    </a:ext>
                  </a:extLst>
                </a:gridCol>
                <a:gridCol w="1256076">
                  <a:extLst>
                    <a:ext uri="{9D8B030D-6E8A-4147-A177-3AD203B41FA5}">
                      <a16:colId xmlns:a16="http://schemas.microsoft.com/office/drawing/2014/main" val="2743349524"/>
                    </a:ext>
                  </a:extLst>
                </a:gridCol>
                <a:gridCol w="1348435">
                  <a:extLst>
                    <a:ext uri="{9D8B030D-6E8A-4147-A177-3AD203B41FA5}">
                      <a16:colId xmlns:a16="http://schemas.microsoft.com/office/drawing/2014/main" val="2750921988"/>
                    </a:ext>
                  </a:extLst>
                </a:gridCol>
                <a:gridCol w="1256076">
                  <a:extLst>
                    <a:ext uri="{9D8B030D-6E8A-4147-A177-3AD203B41FA5}">
                      <a16:colId xmlns:a16="http://schemas.microsoft.com/office/drawing/2014/main" val="3383454532"/>
                    </a:ext>
                  </a:extLst>
                </a:gridCol>
                <a:gridCol w="1385379">
                  <a:extLst>
                    <a:ext uri="{9D8B030D-6E8A-4147-A177-3AD203B41FA5}">
                      <a16:colId xmlns:a16="http://schemas.microsoft.com/office/drawing/2014/main" val="3963140079"/>
                    </a:ext>
                  </a:extLst>
                </a:gridCol>
                <a:gridCol w="1256076">
                  <a:extLst>
                    <a:ext uri="{9D8B030D-6E8A-4147-A177-3AD203B41FA5}">
                      <a16:colId xmlns:a16="http://schemas.microsoft.com/office/drawing/2014/main" val="1744834631"/>
                    </a:ext>
                  </a:extLst>
                </a:gridCol>
                <a:gridCol w="1256076">
                  <a:extLst>
                    <a:ext uri="{9D8B030D-6E8A-4147-A177-3AD203B41FA5}">
                      <a16:colId xmlns:a16="http://schemas.microsoft.com/office/drawing/2014/main" val="3804963359"/>
                    </a:ext>
                  </a:extLst>
                </a:gridCol>
                <a:gridCol w="1256076">
                  <a:extLst>
                    <a:ext uri="{9D8B030D-6E8A-4147-A177-3AD203B41FA5}">
                      <a16:colId xmlns:a16="http://schemas.microsoft.com/office/drawing/2014/main" val="3458878177"/>
                    </a:ext>
                  </a:extLst>
                </a:gridCol>
                <a:gridCol w="1256076">
                  <a:extLst>
                    <a:ext uri="{9D8B030D-6E8A-4147-A177-3AD203B41FA5}">
                      <a16:colId xmlns:a16="http://schemas.microsoft.com/office/drawing/2014/main" val="1976907804"/>
                    </a:ext>
                  </a:extLst>
                </a:gridCol>
              </a:tblGrid>
              <a:tr h="354896">
                <a:tc rowSpan="2">
                  <a:txBody>
                    <a:bodyPr/>
                    <a:lstStyle/>
                    <a:p>
                      <a:pPr algn="ctr" fontAlgn="ctr"/>
                      <a:r>
                        <a:rPr lang="zh-CN" altLang="en-US" sz="1800" u="none" strike="noStrike" dirty="0">
                          <a:effectLst/>
                        </a:rPr>
                        <a:t>服务</a:t>
                      </a:r>
                      <a:endParaRPr lang="zh-CN" altLang="en-US" sz="1800" b="0" i="0" u="none" strike="noStrike" dirty="0">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tc rowSpan="2">
                  <a:txBody>
                    <a:bodyPr/>
                    <a:lstStyle/>
                    <a:p>
                      <a:pPr algn="ctr" fontAlgn="ctr"/>
                      <a:r>
                        <a:rPr lang="zh-CN" altLang="en-US" sz="1800" u="none" strike="noStrike" dirty="0">
                          <a:effectLst/>
                        </a:rPr>
                        <a:t>组件</a:t>
                      </a:r>
                      <a:endParaRPr lang="zh-CN" altLang="en-US" sz="1800" b="0" i="0" u="none" strike="noStrike" dirty="0">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tc rowSpan="2">
                  <a:txBody>
                    <a:bodyPr/>
                    <a:lstStyle/>
                    <a:p>
                      <a:pPr algn="ctr" fontAlgn="ctr"/>
                      <a:r>
                        <a:rPr lang="zh-CN" altLang="en-US" sz="1800" u="none" strike="noStrike" dirty="0">
                          <a:effectLst/>
                        </a:rPr>
                        <a:t>公有云独立资源</a:t>
                      </a:r>
                      <a:endParaRPr lang="zh-CN" altLang="en-US" sz="1800" b="0" i="0" u="none" strike="noStrike" dirty="0">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tc>
                  <a:txBody>
                    <a:bodyPr/>
                    <a:lstStyle/>
                    <a:p>
                      <a:pPr algn="ctr" fontAlgn="ctr"/>
                      <a:r>
                        <a:rPr lang="zh-CN" altLang="en-US" sz="1800" u="none" strike="noStrike" dirty="0">
                          <a:effectLst/>
                        </a:rPr>
                        <a:t>节点</a:t>
                      </a:r>
                      <a:r>
                        <a:rPr lang="en-US" altLang="zh-CN" sz="1800" u="none" strike="noStrike" dirty="0">
                          <a:effectLst/>
                        </a:rPr>
                        <a:t>1(</a:t>
                      </a:r>
                      <a:r>
                        <a:rPr lang="en-US" sz="1800" u="none" strike="noStrike" dirty="0">
                          <a:effectLst/>
                        </a:rPr>
                        <a:t>GPU)</a:t>
                      </a:r>
                      <a:endParaRPr lang="en-US" sz="1800" b="0" i="0" u="none" strike="noStrike" dirty="0">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tc>
                  <a:txBody>
                    <a:bodyPr/>
                    <a:lstStyle/>
                    <a:p>
                      <a:pPr algn="ctr" fontAlgn="ctr"/>
                      <a:r>
                        <a:rPr lang="zh-CN" altLang="en-US" sz="1800" u="none" strike="noStrike" dirty="0">
                          <a:effectLst/>
                        </a:rPr>
                        <a:t>节点</a:t>
                      </a:r>
                      <a:r>
                        <a:rPr lang="en-US" altLang="zh-CN" sz="1800" u="none" strike="noStrike" dirty="0">
                          <a:effectLst/>
                        </a:rPr>
                        <a:t>2(</a:t>
                      </a:r>
                      <a:r>
                        <a:rPr lang="en-US" sz="1800" u="none" strike="noStrike" dirty="0">
                          <a:effectLst/>
                        </a:rPr>
                        <a:t>GPU)</a:t>
                      </a:r>
                      <a:endParaRPr lang="en-US" sz="1800" b="0" i="0" u="none" strike="noStrike" dirty="0">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tc>
                  <a:txBody>
                    <a:bodyPr/>
                    <a:lstStyle/>
                    <a:p>
                      <a:pPr algn="ctr" fontAlgn="ctr"/>
                      <a:r>
                        <a:rPr lang="zh-CN" altLang="en-US" sz="1800" u="none" strike="noStrike" dirty="0">
                          <a:effectLst/>
                        </a:rPr>
                        <a:t>节点</a:t>
                      </a:r>
                      <a:r>
                        <a:rPr lang="en-US" altLang="zh-CN" sz="1800" u="none" strike="noStrike" dirty="0">
                          <a:effectLst/>
                        </a:rPr>
                        <a:t>3(</a:t>
                      </a:r>
                      <a:r>
                        <a:rPr lang="en-US" sz="1800" u="none" strike="noStrike" dirty="0">
                          <a:effectLst/>
                        </a:rPr>
                        <a:t>GPU)</a:t>
                      </a:r>
                      <a:endParaRPr lang="en-US" sz="1800" b="0" i="0" u="none" strike="noStrike" dirty="0">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tc>
                  <a:txBody>
                    <a:bodyPr/>
                    <a:lstStyle/>
                    <a:p>
                      <a:pPr algn="ctr" fontAlgn="ctr"/>
                      <a:r>
                        <a:rPr lang="zh-CN" altLang="en-US" sz="1800" u="none" strike="noStrike" dirty="0">
                          <a:effectLst/>
                        </a:rPr>
                        <a:t>节点</a:t>
                      </a:r>
                      <a:r>
                        <a:rPr lang="en-US" altLang="zh-CN" sz="1800" u="none" strike="noStrike" dirty="0">
                          <a:effectLst/>
                        </a:rPr>
                        <a:t>4</a:t>
                      </a:r>
                      <a:endParaRPr lang="en-US" altLang="zh-CN" sz="1800" b="0" i="0" u="none" strike="noStrike" dirty="0">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tc>
                  <a:txBody>
                    <a:bodyPr/>
                    <a:lstStyle/>
                    <a:p>
                      <a:pPr algn="ctr" fontAlgn="ctr"/>
                      <a:r>
                        <a:rPr lang="zh-CN" altLang="en-US" sz="1800" u="none" strike="noStrike" dirty="0">
                          <a:effectLst/>
                        </a:rPr>
                        <a:t>节点</a:t>
                      </a:r>
                      <a:r>
                        <a:rPr lang="en-US" altLang="zh-CN" sz="1800" u="none" strike="noStrike" dirty="0">
                          <a:effectLst/>
                        </a:rPr>
                        <a:t>5</a:t>
                      </a:r>
                      <a:endParaRPr lang="en-US" altLang="zh-CN" sz="1800" b="0" i="0" u="none" strike="noStrike" dirty="0">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tc>
                  <a:txBody>
                    <a:bodyPr/>
                    <a:lstStyle/>
                    <a:p>
                      <a:pPr algn="ctr" fontAlgn="ctr"/>
                      <a:r>
                        <a:rPr lang="zh-CN" altLang="en-US" sz="1800" u="none" strike="noStrike" dirty="0">
                          <a:effectLst/>
                        </a:rPr>
                        <a:t>节点</a:t>
                      </a:r>
                      <a:r>
                        <a:rPr lang="en-US" altLang="zh-CN" sz="1800" u="none" strike="noStrike" dirty="0">
                          <a:effectLst/>
                        </a:rPr>
                        <a:t>6</a:t>
                      </a:r>
                      <a:endParaRPr lang="en-US" altLang="zh-CN" sz="1800" b="0" i="0" u="none" strike="noStrike" dirty="0">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tc>
                  <a:txBody>
                    <a:bodyPr/>
                    <a:lstStyle/>
                    <a:p>
                      <a:pPr algn="ctr" fontAlgn="ctr"/>
                      <a:r>
                        <a:rPr lang="zh-CN" altLang="en-US" sz="1800" u="none" strike="noStrike" dirty="0">
                          <a:effectLst/>
                        </a:rPr>
                        <a:t>节点</a:t>
                      </a:r>
                      <a:r>
                        <a:rPr lang="en-US" altLang="zh-CN" sz="1800" u="none" strike="noStrike" dirty="0">
                          <a:effectLst/>
                        </a:rPr>
                        <a:t>7</a:t>
                      </a:r>
                      <a:endParaRPr lang="en-US" altLang="zh-CN" sz="1800" b="0" i="0" u="none" strike="noStrike" dirty="0">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tc>
                  <a:txBody>
                    <a:bodyPr/>
                    <a:lstStyle/>
                    <a:p>
                      <a:pPr algn="ctr" fontAlgn="ctr"/>
                      <a:r>
                        <a:rPr lang="zh-CN" altLang="en-US" sz="1800" u="none" strike="noStrike" dirty="0">
                          <a:effectLst/>
                        </a:rPr>
                        <a:t>节点</a:t>
                      </a:r>
                      <a:r>
                        <a:rPr lang="en-US" altLang="zh-CN" sz="1800" u="none" strike="noStrike" dirty="0">
                          <a:effectLst/>
                        </a:rPr>
                        <a:t>8</a:t>
                      </a:r>
                      <a:endParaRPr lang="en-US" altLang="zh-CN" sz="1800" b="0" i="0" u="none" strike="noStrike" dirty="0">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tc>
                  <a:txBody>
                    <a:bodyPr/>
                    <a:lstStyle/>
                    <a:p>
                      <a:pPr algn="ctr" fontAlgn="ctr"/>
                      <a:r>
                        <a:rPr lang="zh-CN" altLang="en-US" sz="1800" u="none" strike="noStrike">
                          <a:effectLst/>
                        </a:rPr>
                        <a:t>节点</a:t>
                      </a:r>
                      <a:r>
                        <a:rPr lang="en-US" altLang="zh-CN" sz="1800" u="none" strike="noStrike">
                          <a:effectLst/>
                        </a:rPr>
                        <a:t>9</a:t>
                      </a:r>
                      <a:endParaRPr lang="en-US" altLang="zh-CN" sz="1800" b="0" i="0" u="none" strike="noStrike">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tc>
                  <a:txBody>
                    <a:bodyPr/>
                    <a:lstStyle/>
                    <a:p>
                      <a:pPr algn="ctr" fontAlgn="ctr"/>
                      <a:r>
                        <a:rPr lang="zh-CN" altLang="en-US" sz="1800" u="none" strike="noStrike">
                          <a:effectLst/>
                        </a:rPr>
                        <a:t>节点</a:t>
                      </a:r>
                      <a:r>
                        <a:rPr lang="en-US" altLang="zh-CN" sz="1800" u="none" strike="noStrike">
                          <a:effectLst/>
                        </a:rPr>
                        <a:t>10</a:t>
                      </a:r>
                      <a:endParaRPr lang="en-US" altLang="zh-CN" sz="1800" b="0" i="0" u="none" strike="noStrike">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extLst>
                  <a:ext uri="{0D108BD9-81ED-4DB2-BD59-A6C34878D82A}">
                    <a16:rowId xmlns:a16="http://schemas.microsoft.com/office/drawing/2014/main" val="832103956"/>
                  </a:ext>
                </a:extLst>
              </a:tr>
              <a:tr h="354896">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1800" u="none" strike="noStrike">
                          <a:effectLst/>
                        </a:rPr>
                        <a:t>172.16.0.5</a:t>
                      </a:r>
                      <a:endParaRPr lang="en-US" altLang="zh-CN" sz="1800" b="0" i="1" u="none" strike="noStrike">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tc>
                  <a:txBody>
                    <a:bodyPr/>
                    <a:lstStyle/>
                    <a:p>
                      <a:pPr algn="ctr" fontAlgn="ctr"/>
                      <a:r>
                        <a:rPr lang="en-US" altLang="zh-CN" sz="1800" u="none" strike="noStrike">
                          <a:effectLst/>
                        </a:rPr>
                        <a:t>172.16.0.11</a:t>
                      </a:r>
                      <a:endParaRPr lang="en-US" altLang="zh-CN" sz="1800" b="0" i="1" u="none" strike="noStrike">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tc>
                  <a:txBody>
                    <a:bodyPr/>
                    <a:lstStyle/>
                    <a:p>
                      <a:pPr algn="ctr" fontAlgn="ctr"/>
                      <a:r>
                        <a:rPr lang="en-US" altLang="zh-CN" sz="1800" u="none" strike="noStrike">
                          <a:effectLst/>
                        </a:rPr>
                        <a:t>172.16.0.13</a:t>
                      </a:r>
                      <a:endParaRPr lang="en-US" altLang="zh-CN" sz="1800" b="0" i="1" u="none" strike="noStrike">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tc>
                  <a:txBody>
                    <a:bodyPr/>
                    <a:lstStyle/>
                    <a:p>
                      <a:pPr algn="ctr" fontAlgn="ctr"/>
                      <a:r>
                        <a:rPr lang="en-US" altLang="zh-CN" sz="1800" u="none" strike="noStrike">
                          <a:effectLst/>
                        </a:rPr>
                        <a:t>172.16.0.12</a:t>
                      </a:r>
                      <a:endParaRPr lang="en-US" altLang="zh-CN" sz="1800" b="0" i="1" u="none" strike="noStrike">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tc>
                  <a:txBody>
                    <a:bodyPr/>
                    <a:lstStyle/>
                    <a:p>
                      <a:pPr algn="ctr" fontAlgn="ctr"/>
                      <a:r>
                        <a:rPr lang="en-US" altLang="zh-CN" sz="1800" u="none" strike="noStrike">
                          <a:effectLst/>
                        </a:rPr>
                        <a:t>172.16.0.14</a:t>
                      </a:r>
                      <a:endParaRPr lang="en-US" altLang="zh-CN" sz="1800" b="0" i="1" u="none" strike="noStrike">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tc>
                  <a:txBody>
                    <a:bodyPr/>
                    <a:lstStyle/>
                    <a:p>
                      <a:pPr algn="ctr" fontAlgn="ctr"/>
                      <a:r>
                        <a:rPr lang="en-US" altLang="zh-CN" sz="1800" u="none" strike="noStrike">
                          <a:effectLst/>
                        </a:rPr>
                        <a:t>172.16.0.16</a:t>
                      </a:r>
                      <a:endParaRPr lang="en-US" altLang="zh-CN" sz="1800" b="0" i="1" u="none" strike="noStrike">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tc>
                  <a:txBody>
                    <a:bodyPr/>
                    <a:lstStyle/>
                    <a:p>
                      <a:pPr algn="ctr" fontAlgn="ctr"/>
                      <a:r>
                        <a:rPr lang="en-US" altLang="zh-CN" sz="1800" u="none" strike="noStrike" dirty="0">
                          <a:effectLst/>
                        </a:rPr>
                        <a:t>172.16.0.17</a:t>
                      </a:r>
                      <a:endParaRPr lang="en-US" altLang="zh-CN" sz="1800" b="0" i="1" u="none" strike="noStrike" dirty="0">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tc>
                  <a:txBody>
                    <a:bodyPr/>
                    <a:lstStyle/>
                    <a:p>
                      <a:pPr algn="ctr" fontAlgn="ctr"/>
                      <a:r>
                        <a:rPr lang="en-US" altLang="zh-CN" sz="1800" u="none" strike="noStrike" dirty="0">
                          <a:effectLst/>
                        </a:rPr>
                        <a:t>172.16.0.2</a:t>
                      </a:r>
                      <a:endParaRPr lang="en-US" altLang="zh-CN" sz="1800" b="0" i="1" u="none" strike="noStrike" dirty="0">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tc>
                  <a:txBody>
                    <a:bodyPr/>
                    <a:lstStyle/>
                    <a:p>
                      <a:pPr algn="ctr" fontAlgn="ctr"/>
                      <a:r>
                        <a:rPr lang="en-US" altLang="zh-CN" sz="1800" u="none" strike="noStrike" dirty="0">
                          <a:effectLst/>
                        </a:rPr>
                        <a:t>172.16.0.7</a:t>
                      </a:r>
                      <a:endParaRPr lang="en-US" altLang="zh-CN" sz="1800" b="0" i="1" u="none" strike="noStrike" dirty="0">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tc>
                  <a:txBody>
                    <a:bodyPr/>
                    <a:lstStyle/>
                    <a:p>
                      <a:pPr algn="ctr" fontAlgn="ctr"/>
                      <a:r>
                        <a:rPr lang="en-US" altLang="zh-CN" sz="1800" u="none" strike="noStrike" dirty="0">
                          <a:effectLst/>
                        </a:rPr>
                        <a:t>172.16.0.8</a:t>
                      </a:r>
                      <a:endParaRPr lang="en-US" altLang="zh-CN" sz="1800" b="0" i="1" u="none" strike="noStrike" dirty="0">
                        <a:solidFill>
                          <a:srgbClr val="FFFFFF"/>
                        </a:solidFill>
                        <a:effectLst/>
                        <a:latin typeface="等线" panose="02010600030101010101" pitchFamily="2" charset="-122"/>
                        <a:ea typeface="等线" panose="02010600030101010101" pitchFamily="2" charset="-122"/>
                      </a:endParaRPr>
                    </a:p>
                  </a:txBody>
                  <a:tcPr marL="4763" marR="4763" marT="4763" marB="0" anchor="ctr">
                    <a:solidFill>
                      <a:schemeClr val="accent2">
                        <a:lumMod val="60000"/>
                        <a:lumOff val="40000"/>
                      </a:schemeClr>
                    </a:solidFill>
                  </a:tcPr>
                </a:tc>
                <a:extLst>
                  <a:ext uri="{0D108BD9-81ED-4DB2-BD59-A6C34878D82A}">
                    <a16:rowId xmlns:a16="http://schemas.microsoft.com/office/drawing/2014/main" val="2357030986"/>
                  </a:ext>
                </a:extLst>
              </a:tr>
              <a:tr h="354896">
                <a:tc>
                  <a:txBody>
                    <a:bodyPr/>
                    <a:lstStyle/>
                    <a:p>
                      <a:pPr algn="ctr" fontAlgn="ctr"/>
                      <a:r>
                        <a:rPr lang="en-US" sz="1800" u="none" strike="noStrike" dirty="0">
                          <a:effectLst/>
                        </a:rPr>
                        <a:t>zookeeper </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949310435"/>
                  </a:ext>
                </a:extLst>
              </a:tr>
              <a:tr h="354896">
                <a:tc>
                  <a:txBody>
                    <a:bodyPr/>
                    <a:lstStyle/>
                    <a:p>
                      <a:pPr algn="ctr" fontAlgn="ctr"/>
                      <a:r>
                        <a:rPr lang="en-US" sz="1800" u="none" strike="noStrike" dirty="0" err="1">
                          <a:effectLst/>
                        </a:rPr>
                        <a:t>kafka</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dirty="0">
                          <a:effectLst/>
                        </a:rPr>
                        <a:t>X</a:t>
                      </a:r>
                      <a:endParaRPr lang="en-US" sz="1800" b="0" i="1" u="none" strike="noStrike" dirty="0">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dirty="0">
                          <a:effectLst/>
                        </a:rPr>
                        <a:t>　</a:t>
                      </a:r>
                      <a:endParaRPr lang="zh-CN" altLang="en-US" sz="1800" b="0" i="1" u="none" strike="noStrike" dirty="0">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2012854192"/>
                  </a:ext>
                </a:extLst>
              </a:tr>
              <a:tr h="354896">
                <a:tc>
                  <a:txBody>
                    <a:bodyPr/>
                    <a:lstStyle/>
                    <a:p>
                      <a:pPr algn="ctr" fontAlgn="ctr"/>
                      <a:r>
                        <a:rPr lang="en-US" sz="1800" u="none" strike="noStrike" dirty="0">
                          <a:effectLst/>
                        </a:rPr>
                        <a:t>es</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dirty="0">
                          <a:effectLst/>
                        </a:rPr>
                        <a:t>　</a:t>
                      </a:r>
                      <a:endParaRPr lang="zh-CN" altLang="en-US" sz="1800" b="0" i="1" u="none" strike="noStrike" dirty="0">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3377869376"/>
                  </a:ext>
                </a:extLst>
              </a:tr>
              <a:tr h="354896">
                <a:tc>
                  <a:txBody>
                    <a:bodyPr/>
                    <a:lstStyle/>
                    <a:p>
                      <a:pPr algn="ctr" fontAlgn="ctr"/>
                      <a:r>
                        <a:rPr lang="en-US" sz="1800" u="none" strike="noStrike">
                          <a:effectLst/>
                        </a:rPr>
                        <a:t>consul</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dirty="0">
                          <a:effectLst/>
                        </a:rPr>
                        <a:t>　</a:t>
                      </a:r>
                      <a:endParaRPr lang="zh-CN" altLang="en-US" sz="1800" b="0" i="1" u="none" strike="noStrike" dirty="0">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3002904455"/>
                  </a:ext>
                </a:extLst>
              </a:tr>
              <a:tr h="354896">
                <a:tc rowSpan="2">
                  <a:txBody>
                    <a:bodyPr/>
                    <a:lstStyle/>
                    <a:p>
                      <a:pPr algn="ctr" fontAlgn="ctr"/>
                      <a:r>
                        <a:rPr lang="en-US" sz="1800" u="none" strike="noStrike" dirty="0" err="1">
                          <a:effectLst/>
                        </a:rPr>
                        <a:t>mysql</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主</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dirty="0">
                          <a:effectLst/>
                        </a:rPr>
                        <a:t>　</a:t>
                      </a:r>
                      <a:endParaRPr lang="zh-CN" altLang="en-US" sz="1800" b="0" i="1" u="none" strike="noStrike" dirty="0">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dirty="0">
                          <a:effectLst/>
                        </a:rPr>
                        <a:t>　</a:t>
                      </a:r>
                      <a:endParaRPr lang="zh-CN" altLang="en-US" sz="1800" b="0" i="1" u="none" strike="noStrike" dirty="0">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2469933824"/>
                  </a:ext>
                </a:extLst>
              </a:tr>
              <a:tr h="354896">
                <a:tc vMerge="1">
                  <a:txBody>
                    <a:bodyPr/>
                    <a:lstStyle/>
                    <a:p>
                      <a:endParaRPr lang="zh-CN" altLang="en-US"/>
                    </a:p>
                  </a:txBody>
                  <a:tcPr/>
                </a:tc>
                <a:tc>
                  <a:txBody>
                    <a:bodyPr/>
                    <a:lstStyle/>
                    <a:p>
                      <a:pPr algn="ctr" fontAlgn="ctr"/>
                      <a:r>
                        <a:rPr lang="zh-CN" altLang="en-US" sz="1800" u="none" strike="noStrike">
                          <a:effectLst/>
                        </a:rPr>
                        <a:t>备</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dirty="0">
                          <a:effectLst/>
                        </a:rPr>
                        <a:t>　</a:t>
                      </a:r>
                      <a:endParaRPr lang="zh-CN" altLang="en-US" sz="1800" b="0" i="1" u="none" strike="noStrike" dirty="0">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3800130056"/>
                  </a:ext>
                </a:extLst>
              </a:tr>
              <a:tr h="354896">
                <a:tc>
                  <a:txBody>
                    <a:bodyPr/>
                    <a:lstStyle/>
                    <a:p>
                      <a:pPr algn="ctr" fontAlgn="ctr"/>
                      <a:r>
                        <a:rPr lang="en-US" sz="1800" u="none" strike="noStrike" dirty="0" err="1">
                          <a:effectLst/>
                        </a:rPr>
                        <a:t>redis</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dirty="0">
                          <a:effectLst/>
                        </a:rPr>
                        <a:t>　</a:t>
                      </a:r>
                      <a:endParaRPr lang="zh-CN" altLang="en-US" sz="1800" b="0" i="1" u="none" strike="noStrike" dirty="0">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dirty="0">
                          <a:effectLst/>
                        </a:rPr>
                        <a:t>　</a:t>
                      </a:r>
                      <a:endParaRPr lang="zh-CN" altLang="en-US" sz="1800" b="0" i="1" u="none" strike="noStrike" dirty="0">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2270324219"/>
                  </a:ext>
                </a:extLst>
              </a:tr>
              <a:tr h="354896">
                <a:tc>
                  <a:txBody>
                    <a:bodyPr/>
                    <a:lstStyle/>
                    <a:p>
                      <a:pPr algn="ctr" fontAlgn="ctr"/>
                      <a:r>
                        <a:rPr lang="en-US" sz="1800" u="none" strike="noStrike" dirty="0">
                          <a:effectLst/>
                        </a:rPr>
                        <a:t>time-server</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dirty="0">
                          <a:effectLst/>
                        </a:rPr>
                        <a:t>　</a:t>
                      </a:r>
                      <a:endParaRPr lang="zh-CN" altLang="en-US" sz="1800" b="0" i="1" u="none" strike="noStrike" dirty="0">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1822581004"/>
                  </a:ext>
                </a:extLst>
              </a:tr>
              <a:tr h="354896">
                <a:tc>
                  <a:txBody>
                    <a:bodyPr/>
                    <a:lstStyle/>
                    <a:p>
                      <a:pPr algn="ctr" fontAlgn="ctr"/>
                      <a:r>
                        <a:rPr lang="en-US" sz="1800" u="none" strike="noStrike" dirty="0">
                          <a:effectLst/>
                        </a:rPr>
                        <a:t>time-client</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dirty="0">
                          <a:effectLst/>
                        </a:rPr>
                        <a:t>X</a:t>
                      </a:r>
                      <a:endParaRPr lang="en-US" sz="1800" b="0" i="1" u="none" strike="noStrike" dirty="0">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dirty="0">
                          <a:effectLst/>
                        </a:rPr>
                        <a:t>X</a:t>
                      </a:r>
                      <a:endParaRPr lang="en-US" sz="1800" b="0" i="1" u="none" strike="noStrike" dirty="0">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dirty="0">
                          <a:effectLst/>
                        </a:rPr>
                        <a:t>X</a:t>
                      </a:r>
                      <a:endParaRPr lang="en-US" sz="1800" b="0" i="1" u="none" strike="noStrike" dirty="0">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1127856747"/>
                  </a:ext>
                </a:extLst>
              </a:tr>
              <a:tr h="354896">
                <a:tc>
                  <a:txBody>
                    <a:bodyPr/>
                    <a:lstStyle/>
                    <a:p>
                      <a:pPr algn="ctr" fontAlgn="ctr"/>
                      <a:r>
                        <a:rPr lang="en-US" sz="1800" u="none" strike="noStrike" dirty="0">
                          <a:effectLst/>
                        </a:rPr>
                        <a:t>k8s-master</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dirty="0">
                          <a:effectLst/>
                        </a:rPr>
                        <a:t>　</a:t>
                      </a:r>
                      <a:endParaRPr lang="zh-CN" altLang="en-US" sz="1800" b="0" i="1" u="none" strike="noStrike" dirty="0">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1117043539"/>
                  </a:ext>
                </a:extLst>
              </a:tr>
              <a:tr h="354896">
                <a:tc>
                  <a:txBody>
                    <a:bodyPr/>
                    <a:lstStyle/>
                    <a:p>
                      <a:pPr algn="ctr" fontAlgn="ctr"/>
                      <a:r>
                        <a:rPr lang="en-US" sz="1800" u="none" strike="noStrike" dirty="0" err="1">
                          <a:effectLst/>
                        </a:rPr>
                        <a:t>hpapi</a:t>
                      </a:r>
                      <a:r>
                        <a:rPr lang="en-US" sz="1800" u="none" strike="noStrike" dirty="0">
                          <a:effectLst/>
                        </a:rPr>
                        <a:t>-server</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dirty="0">
                          <a:effectLst/>
                        </a:rPr>
                        <a:t>　</a:t>
                      </a:r>
                      <a:endParaRPr lang="zh-CN" altLang="en-US" sz="1800" b="0" i="1" u="none" strike="noStrike" dirty="0">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dirty="0">
                          <a:effectLst/>
                        </a:rPr>
                        <a:t>　</a:t>
                      </a:r>
                      <a:endParaRPr lang="zh-CN" altLang="en-US" sz="1800" b="0" i="1" u="none" strike="noStrike" dirty="0">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1699658620"/>
                  </a:ext>
                </a:extLst>
              </a:tr>
              <a:tr h="354896">
                <a:tc>
                  <a:txBody>
                    <a:bodyPr/>
                    <a:lstStyle/>
                    <a:p>
                      <a:pPr algn="ctr" fontAlgn="ctr"/>
                      <a:r>
                        <a:rPr lang="en-US" sz="1800" u="none" strike="noStrike" dirty="0" err="1">
                          <a:effectLst/>
                        </a:rPr>
                        <a:t>etcd</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dirty="0">
                          <a:effectLst/>
                        </a:rPr>
                        <a:t>X</a:t>
                      </a:r>
                      <a:endParaRPr lang="en-US" sz="1800" b="0" i="1" u="none" strike="noStrike" dirty="0">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dirty="0">
                          <a:effectLst/>
                        </a:rPr>
                        <a:t>X</a:t>
                      </a:r>
                      <a:endParaRPr lang="en-US" sz="1800" b="0" i="1" u="none" strike="noStrike" dirty="0">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1473491394"/>
                  </a:ext>
                </a:extLst>
              </a:tr>
              <a:tr h="354896">
                <a:tc>
                  <a:txBody>
                    <a:bodyPr/>
                    <a:lstStyle/>
                    <a:p>
                      <a:pPr algn="ctr" fontAlgn="ctr"/>
                      <a:r>
                        <a:rPr lang="en-US" sz="1800" u="none" strike="noStrike" dirty="0" err="1">
                          <a:effectLst/>
                        </a:rPr>
                        <a:t>Influxdb</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rowSpan="3">
                  <a:txBody>
                    <a:bodyPr/>
                    <a:lstStyle/>
                    <a:p>
                      <a:pPr algn="ctr" fontAlgn="ctr"/>
                      <a:r>
                        <a:rPr lang="zh-CN" altLang="en-US" sz="1800" u="none" strike="noStrike" dirty="0">
                          <a:effectLst/>
                        </a:rPr>
                        <a:t>监控组件</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dirty="0">
                          <a:effectLst/>
                        </a:rPr>
                        <a:t>X</a:t>
                      </a:r>
                      <a:endParaRPr lang="en-US" sz="1800" b="0" i="1" u="none" strike="noStrike" dirty="0">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dirty="0">
                          <a:effectLst/>
                        </a:rPr>
                        <a:t>　</a:t>
                      </a:r>
                      <a:endParaRPr lang="zh-CN" altLang="en-US" sz="1800" b="0" i="1" u="none" strike="noStrike" dirty="0">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2433742469"/>
                  </a:ext>
                </a:extLst>
              </a:tr>
              <a:tr h="354896">
                <a:tc>
                  <a:txBody>
                    <a:bodyPr/>
                    <a:lstStyle/>
                    <a:p>
                      <a:pPr algn="ctr" fontAlgn="ctr"/>
                      <a:r>
                        <a:rPr lang="en-US" sz="1800" u="none" strike="noStrike" dirty="0">
                          <a:effectLst/>
                        </a:rPr>
                        <a:t>Grafana</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vMerge="1">
                  <a:txBody>
                    <a:bodyPr/>
                    <a:lstStyle/>
                    <a:p>
                      <a:endParaRPr lang="zh-CN" altLang="en-US"/>
                    </a:p>
                  </a:txBody>
                  <a:tcP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dirty="0">
                          <a:effectLst/>
                        </a:rPr>
                        <a:t>　</a:t>
                      </a:r>
                      <a:endParaRPr lang="zh-CN" altLang="en-US" sz="1800" b="0" i="1" u="none" strike="noStrike" dirty="0">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2309305018"/>
                  </a:ext>
                </a:extLst>
              </a:tr>
              <a:tr h="354896">
                <a:tc>
                  <a:txBody>
                    <a:bodyPr/>
                    <a:lstStyle/>
                    <a:p>
                      <a:pPr algn="ctr" fontAlgn="ctr"/>
                      <a:r>
                        <a:rPr lang="en-US" sz="1800" u="none" strike="noStrike" dirty="0" err="1">
                          <a:effectLst/>
                        </a:rPr>
                        <a:t>Telegraf</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vMerge="1">
                  <a:txBody>
                    <a:bodyPr/>
                    <a:lstStyle/>
                    <a:p>
                      <a:endParaRPr lang="zh-CN" altLang="en-US"/>
                    </a:p>
                  </a:txBody>
                  <a:tcP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dirty="0">
                          <a:effectLst/>
                        </a:rPr>
                        <a:t>X</a:t>
                      </a:r>
                      <a:endParaRPr lang="en-US" sz="1800" b="0" i="1" u="none" strike="noStrike" dirty="0">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2958130802"/>
                  </a:ext>
                </a:extLst>
              </a:tr>
              <a:tr h="354896">
                <a:tc rowSpan="3">
                  <a:txBody>
                    <a:bodyPr/>
                    <a:lstStyle/>
                    <a:p>
                      <a:pPr algn="ctr" fontAlgn="ctr"/>
                      <a:r>
                        <a:rPr lang="en-US" sz="1800" u="none" strike="noStrike" dirty="0">
                          <a:effectLst/>
                        </a:rPr>
                        <a:t>k8s</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master</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托管模式</a:t>
                      </a:r>
                      <a:endParaRPr lang="zh-CN" altLang="en-US" sz="1800" b="0" i="0"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2751418770"/>
                  </a:ext>
                </a:extLst>
              </a:tr>
              <a:tr h="354896">
                <a:tc vMerge="1">
                  <a:txBody>
                    <a:bodyPr/>
                    <a:lstStyle/>
                    <a:p>
                      <a:endParaRPr lang="zh-CN" altLang="en-US"/>
                    </a:p>
                  </a:txBody>
                  <a:tcPr/>
                </a:tc>
                <a:tc>
                  <a:txBody>
                    <a:bodyPr/>
                    <a:lstStyle/>
                    <a:p>
                      <a:pPr algn="ctr" fontAlgn="ctr"/>
                      <a:r>
                        <a:rPr lang="en-US" sz="1800" u="none" strike="noStrike">
                          <a:effectLst/>
                        </a:rPr>
                        <a:t>etcd</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托管模式</a:t>
                      </a:r>
                      <a:endParaRPr lang="zh-CN" altLang="en-US" sz="1800" b="0" i="0"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4061617644"/>
                  </a:ext>
                </a:extLst>
              </a:tr>
              <a:tr h="354896">
                <a:tc vMerge="1">
                  <a:txBody>
                    <a:bodyPr/>
                    <a:lstStyle/>
                    <a:p>
                      <a:endParaRPr lang="zh-CN" altLang="en-US"/>
                    </a:p>
                  </a:txBody>
                  <a:tcPr/>
                </a:tc>
                <a:tc>
                  <a:txBody>
                    <a:bodyPr/>
                    <a:lstStyle/>
                    <a:p>
                      <a:pPr algn="ctr" fontAlgn="ctr"/>
                      <a:r>
                        <a:rPr lang="en-US" sz="1800" u="none" strike="noStrike" dirty="0">
                          <a:effectLst/>
                        </a:rPr>
                        <a:t>node</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en-US" sz="1800" u="none" strike="noStrike">
                          <a:effectLst/>
                        </a:rPr>
                        <a:t>X</a:t>
                      </a:r>
                      <a:endParaRPr lang="en-US" sz="1800" b="0" i="1" u="none" strike="noStrike">
                        <a:solidFill>
                          <a:srgbClr val="FF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2684154432"/>
                  </a:ext>
                </a:extLst>
              </a:tr>
            </a:tbl>
          </a:graphicData>
        </a:graphic>
      </p:graphicFrame>
      <p:sp>
        <p:nvSpPr>
          <p:cNvPr id="12" name="矩形 11">
            <a:extLst>
              <a:ext uri="{FF2B5EF4-FFF2-40B4-BE49-F238E27FC236}">
                <a16:creationId xmlns:a16="http://schemas.microsoft.com/office/drawing/2014/main" id="{AC3FC182-812A-495E-AD6F-375E7CB81E9E}"/>
              </a:ext>
            </a:extLst>
          </p:cNvPr>
          <p:cNvSpPr/>
          <p:nvPr/>
        </p:nvSpPr>
        <p:spPr>
          <a:xfrm>
            <a:off x="238720" y="1740152"/>
            <a:ext cx="2916183" cy="588110"/>
          </a:xfrm>
          <a:prstGeom prst="rect">
            <a:avLst/>
          </a:prstGeom>
        </p:spPr>
        <p:txBody>
          <a:bodyPr wrap="none">
            <a:spAutoFit/>
          </a:bodyPr>
          <a:lstStyle/>
          <a:p>
            <a:pPr indent="266700" algn="ctr">
              <a:lnSpc>
                <a:spcPct val="150000"/>
              </a:lnSpc>
              <a:spcBef>
                <a:spcPts val="600"/>
              </a:spcBef>
            </a:pPr>
            <a:r>
              <a:rPr lang="zh-CN" altLang="en-US" sz="2400" b="1" dirty="0">
                <a:solidFill>
                  <a:srgbClr val="000000"/>
                </a:solidFill>
                <a:latin typeface="Microsoft YaHei Light" panose="020B0502040204020203" pitchFamily="34" charset="-122"/>
                <a:ea typeface="Microsoft YaHei Light" panose="020B0502040204020203" pitchFamily="34" charset="-122"/>
                <a:cs typeface="微软雅黑" panose="020B0503020204020204" pitchFamily="34" charset="-122"/>
              </a:rPr>
              <a:t>部署</a:t>
            </a:r>
            <a:r>
              <a:rPr lang="zh-CN" altLang="zh-CN" sz="2400" b="1" dirty="0">
                <a:latin typeface="Microsoft YaHei Light" panose="020B0502040204020203" pitchFamily="34" charset="-122"/>
                <a:ea typeface="Microsoft YaHei Light" panose="020B0502040204020203" pitchFamily="34" charset="-122"/>
              </a:rPr>
              <a:t>规划方案</a:t>
            </a:r>
            <a:r>
              <a:rPr lang="zh-CN" altLang="en-US" sz="2400" b="1" dirty="0">
                <a:latin typeface="Microsoft YaHei Light" panose="020B0502040204020203" pitchFamily="34" charset="-122"/>
                <a:ea typeface="Microsoft YaHei Light" panose="020B0502040204020203" pitchFamily="34" charset="-122"/>
              </a:rPr>
              <a:t>样例</a:t>
            </a:r>
            <a:endParaRPr lang="zh-CN" altLang="zh-CN" sz="2400" b="1"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3230461004"/>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云智天枢软件包获取</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11" name="矩形 10">
            <a:extLst>
              <a:ext uri="{FF2B5EF4-FFF2-40B4-BE49-F238E27FC236}">
                <a16:creationId xmlns:a16="http://schemas.microsoft.com/office/drawing/2014/main" id="{CFE76DA7-0E5D-4A10-8769-4444FF0E0F22}"/>
              </a:ext>
            </a:extLst>
          </p:cNvPr>
          <p:cNvSpPr/>
          <p:nvPr/>
        </p:nvSpPr>
        <p:spPr>
          <a:xfrm>
            <a:off x="208008" y="1673788"/>
            <a:ext cx="17196587" cy="669542"/>
          </a:xfrm>
          <a:prstGeom prst="rect">
            <a:avLst/>
          </a:prstGeom>
        </p:spPr>
        <p:txBody>
          <a:bodyPr wrap="square">
            <a:spAutoFit/>
          </a:bodyPr>
          <a:lstStyle/>
          <a:p>
            <a:pPr marL="266700" indent="266700">
              <a:lnSpc>
                <a:spcPct val="150000"/>
              </a:lnSpc>
              <a:spcAft>
                <a:spcPts val="0"/>
              </a:spcAft>
            </a:pPr>
            <a:r>
              <a:rPr lang="zh-CN" altLang="en-US" sz="2800" dirty="0">
                <a:latin typeface="Times New Roman" panose="02020603050405020304" pitchFamily="18" charset="0"/>
                <a:ea typeface="微软雅黑" panose="020B0503020204020204" pitchFamily="34" charset="-122"/>
                <a:cs typeface="微软雅黑" panose="020B0503020204020204" pitchFamily="34" charset="-122"/>
              </a:rPr>
              <a:t>交付同学统一通过天途系统（</a:t>
            </a:r>
            <a:r>
              <a:rPr lang="en-US" altLang="zh-CN" sz="2800" dirty="0">
                <a:hlinkClick r:id="rId5"/>
              </a:rPr>
              <a:t>https://redcs.tencent.com</a:t>
            </a:r>
            <a:r>
              <a:rPr lang="zh-CN" altLang="en-US" sz="2800" dirty="0">
                <a:latin typeface="Times New Roman" panose="02020603050405020304" pitchFamily="18" charset="0"/>
                <a:ea typeface="微软雅黑" panose="020B0503020204020204" pitchFamily="34" charset="-122"/>
                <a:cs typeface="微软雅黑" panose="020B0503020204020204" pitchFamily="34" charset="-122"/>
              </a:rPr>
              <a:t>）获取最新版本安装包</a:t>
            </a:r>
            <a:endParaRPr lang="zh-CN" altLang="zh-CN" sz="2800" dirty="0">
              <a:latin typeface="Times New Roman" panose="02020603050405020304" pitchFamily="18" charset="0"/>
              <a:ea typeface="宋体" panose="02010600030101010101" pitchFamily="2" charset="-122"/>
            </a:endParaRPr>
          </a:p>
        </p:txBody>
      </p:sp>
      <p:pic>
        <p:nvPicPr>
          <p:cNvPr id="2" name="图片 1">
            <a:extLst>
              <a:ext uri="{FF2B5EF4-FFF2-40B4-BE49-F238E27FC236}">
                <a16:creationId xmlns:a16="http://schemas.microsoft.com/office/drawing/2014/main" id="{6772E491-7623-4F79-BE45-5E44A166D517}"/>
              </a:ext>
            </a:extLst>
          </p:cNvPr>
          <p:cNvPicPr>
            <a:picLocks noChangeAspect="1"/>
          </p:cNvPicPr>
          <p:nvPr/>
        </p:nvPicPr>
        <p:blipFill>
          <a:blip r:embed="rId6"/>
          <a:stretch>
            <a:fillRect/>
          </a:stretch>
        </p:blipFill>
        <p:spPr>
          <a:xfrm>
            <a:off x="923925" y="2417982"/>
            <a:ext cx="15163800" cy="7065332"/>
          </a:xfrm>
          <a:prstGeom prst="rect">
            <a:avLst/>
          </a:prstGeom>
        </p:spPr>
      </p:pic>
    </p:spTree>
    <p:extLst>
      <p:ext uri="{BB962C8B-B14F-4D97-AF65-F5344CB8AC3E}">
        <p14:creationId xmlns:p14="http://schemas.microsoft.com/office/powerpoint/2010/main" val="4080982646"/>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云智天枢部署入场确认</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graphicFrame>
        <p:nvGraphicFramePr>
          <p:cNvPr id="2" name="表格 1">
            <a:extLst>
              <a:ext uri="{FF2B5EF4-FFF2-40B4-BE49-F238E27FC236}">
                <a16:creationId xmlns:a16="http://schemas.microsoft.com/office/drawing/2014/main" id="{71C0B2E5-45D7-4F80-A61F-9D14D93295CD}"/>
              </a:ext>
            </a:extLst>
          </p:cNvPr>
          <p:cNvGraphicFramePr>
            <a:graphicFrameLocks noGrp="1"/>
          </p:cNvGraphicFramePr>
          <p:nvPr>
            <p:extLst>
              <p:ext uri="{D42A27DB-BD31-4B8C-83A1-F6EECF244321}">
                <p14:modId xmlns:p14="http://schemas.microsoft.com/office/powerpoint/2010/main" val="887608721"/>
              </p:ext>
            </p:extLst>
          </p:nvPr>
        </p:nvGraphicFramePr>
        <p:xfrm>
          <a:off x="843439" y="1882775"/>
          <a:ext cx="16359661" cy="7982271"/>
        </p:xfrm>
        <a:graphic>
          <a:graphicData uri="http://schemas.openxmlformats.org/drawingml/2006/table">
            <a:tbl>
              <a:tblPr>
                <a:tableStyleId>{5C22544A-7EE6-4342-B048-85BDC9FD1C3A}</a:tableStyleId>
              </a:tblPr>
              <a:tblGrid>
                <a:gridCol w="724348">
                  <a:extLst>
                    <a:ext uri="{9D8B030D-6E8A-4147-A177-3AD203B41FA5}">
                      <a16:colId xmlns:a16="http://schemas.microsoft.com/office/drawing/2014/main" val="2586215763"/>
                    </a:ext>
                  </a:extLst>
                </a:gridCol>
                <a:gridCol w="2826723">
                  <a:extLst>
                    <a:ext uri="{9D8B030D-6E8A-4147-A177-3AD203B41FA5}">
                      <a16:colId xmlns:a16="http://schemas.microsoft.com/office/drawing/2014/main" val="1945510461"/>
                    </a:ext>
                  </a:extLst>
                </a:gridCol>
                <a:gridCol w="10988887">
                  <a:extLst>
                    <a:ext uri="{9D8B030D-6E8A-4147-A177-3AD203B41FA5}">
                      <a16:colId xmlns:a16="http://schemas.microsoft.com/office/drawing/2014/main" val="2080571573"/>
                    </a:ext>
                  </a:extLst>
                </a:gridCol>
                <a:gridCol w="1819703">
                  <a:extLst>
                    <a:ext uri="{9D8B030D-6E8A-4147-A177-3AD203B41FA5}">
                      <a16:colId xmlns:a16="http://schemas.microsoft.com/office/drawing/2014/main" val="3749076993"/>
                    </a:ext>
                  </a:extLst>
                </a:gridCol>
              </a:tblGrid>
              <a:tr h="244508">
                <a:tc>
                  <a:txBody>
                    <a:bodyPr/>
                    <a:lstStyle/>
                    <a:p>
                      <a:pPr algn="ctr" fontAlgn="ctr"/>
                      <a:r>
                        <a:rPr lang="zh-CN" altLang="en-US" sz="2000" u="none" strike="noStrike" dirty="0">
                          <a:effectLst/>
                        </a:rPr>
                        <a:t>序号</a:t>
                      </a:r>
                      <a:endParaRPr lang="zh-CN" altLang="en-US" sz="2000" b="1" i="0" u="none" strike="noStrike" dirty="0">
                        <a:solidFill>
                          <a:srgbClr val="FFFFFF"/>
                        </a:solidFill>
                        <a:effectLst/>
                        <a:latin typeface="微软雅黑" panose="020B0503020204020204" pitchFamily="34" charset="-122"/>
                        <a:ea typeface="微软雅黑" panose="020B0503020204020204" pitchFamily="34" charset="-122"/>
                      </a:endParaRPr>
                    </a:p>
                  </a:txBody>
                  <a:tcPr marL="7323" marR="7323" marT="7323" marB="0" anchor="ctr">
                    <a:solidFill>
                      <a:srgbClr val="92D050"/>
                    </a:solidFill>
                  </a:tcPr>
                </a:tc>
                <a:tc>
                  <a:txBody>
                    <a:bodyPr/>
                    <a:lstStyle/>
                    <a:p>
                      <a:pPr algn="ctr" fontAlgn="ctr"/>
                      <a:r>
                        <a:rPr lang="zh-CN" altLang="en-US" sz="2000" u="none" strike="noStrike">
                          <a:effectLst/>
                        </a:rPr>
                        <a:t>软件部署前完成项目</a:t>
                      </a:r>
                      <a:endParaRPr lang="zh-CN" altLang="en-US" sz="2000" b="1" i="0" u="none" strike="noStrike">
                        <a:solidFill>
                          <a:srgbClr val="FFFFFF"/>
                        </a:solidFill>
                        <a:effectLst/>
                        <a:latin typeface="微软雅黑" panose="020B0503020204020204" pitchFamily="34" charset="-122"/>
                        <a:ea typeface="微软雅黑" panose="020B0503020204020204" pitchFamily="34" charset="-122"/>
                      </a:endParaRPr>
                    </a:p>
                  </a:txBody>
                  <a:tcPr marL="7323" marR="7323" marT="7323" marB="0" anchor="ctr">
                    <a:solidFill>
                      <a:srgbClr val="92D050"/>
                    </a:solidFill>
                  </a:tcPr>
                </a:tc>
                <a:tc>
                  <a:txBody>
                    <a:bodyPr/>
                    <a:lstStyle/>
                    <a:p>
                      <a:pPr algn="ctr" fontAlgn="ctr"/>
                      <a:r>
                        <a:rPr lang="zh-CN" altLang="en-US" sz="2000" u="none" strike="noStrike">
                          <a:effectLst/>
                        </a:rPr>
                        <a:t>要求</a:t>
                      </a:r>
                      <a:endParaRPr lang="zh-CN" altLang="en-US" sz="2000" b="1" i="0" u="none" strike="noStrike">
                        <a:solidFill>
                          <a:srgbClr val="FFFFFF"/>
                        </a:solidFill>
                        <a:effectLst/>
                        <a:latin typeface="微软雅黑" panose="020B0503020204020204" pitchFamily="34" charset="-122"/>
                        <a:ea typeface="微软雅黑" panose="020B0503020204020204" pitchFamily="34" charset="-122"/>
                      </a:endParaRPr>
                    </a:p>
                  </a:txBody>
                  <a:tcPr marL="7323" marR="7323" marT="7323" marB="0" anchor="ctr">
                    <a:solidFill>
                      <a:srgbClr val="92D050"/>
                    </a:solidFill>
                  </a:tcPr>
                </a:tc>
                <a:tc>
                  <a:txBody>
                    <a:bodyPr/>
                    <a:lstStyle/>
                    <a:p>
                      <a:pPr algn="ctr" fontAlgn="ctr"/>
                      <a:r>
                        <a:rPr lang="zh-CN" altLang="en-US" sz="2000" u="none" strike="noStrike" dirty="0">
                          <a:effectLst/>
                        </a:rPr>
                        <a:t>检查是否通过</a:t>
                      </a:r>
                      <a:endParaRPr lang="zh-CN" altLang="en-US" sz="2000" b="1" i="0" u="none" strike="noStrike" dirty="0">
                        <a:solidFill>
                          <a:srgbClr val="FFFFFF"/>
                        </a:solidFill>
                        <a:effectLst/>
                        <a:latin typeface="微软雅黑" panose="020B0503020204020204" pitchFamily="34" charset="-122"/>
                        <a:ea typeface="微软雅黑" panose="020B0503020204020204" pitchFamily="34" charset="-122"/>
                      </a:endParaRPr>
                    </a:p>
                  </a:txBody>
                  <a:tcPr marL="7323" marR="7323" marT="7323" marB="0" anchor="ctr">
                    <a:solidFill>
                      <a:srgbClr val="92D050"/>
                    </a:solidFill>
                  </a:tcPr>
                </a:tc>
                <a:extLst>
                  <a:ext uri="{0D108BD9-81ED-4DB2-BD59-A6C34878D82A}">
                    <a16:rowId xmlns:a16="http://schemas.microsoft.com/office/drawing/2014/main" val="3163705866"/>
                  </a:ext>
                </a:extLst>
              </a:tr>
              <a:tr h="707327">
                <a:tc>
                  <a:txBody>
                    <a:bodyPr/>
                    <a:lstStyle/>
                    <a:p>
                      <a:pPr algn="ctr" fontAlgn="ctr"/>
                      <a:r>
                        <a:rPr lang="en-US" altLang="zh-CN" sz="1600" u="none" strike="noStrike" dirty="0">
                          <a:effectLst/>
                        </a:rPr>
                        <a:t>1</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l" fontAlgn="ctr"/>
                      <a:r>
                        <a:rPr lang="zh-CN" altLang="en-US" sz="1600" u="none" strike="noStrike">
                          <a:effectLst/>
                        </a:rPr>
                        <a:t>服务器</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l" fontAlgn="ctr"/>
                      <a:r>
                        <a:rPr lang="en-US" altLang="zh-CN" sz="1600" u="none" strike="noStrike">
                          <a:effectLst/>
                        </a:rPr>
                        <a:t>1. x86</a:t>
                      </a:r>
                      <a:r>
                        <a:rPr lang="zh-CN" altLang="en-US" sz="1600" u="none" strike="noStrike">
                          <a:effectLst/>
                        </a:rPr>
                        <a:t>服务器，满足配置即可。</a:t>
                      </a:r>
                      <a:br>
                        <a:rPr lang="zh-CN" altLang="en-US" sz="1600" u="none" strike="noStrike">
                          <a:effectLst/>
                        </a:rPr>
                      </a:br>
                      <a:r>
                        <a:rPr lang="en-US" altLang="zh-CN" sz="1600" u="none" strike="noStrike">
                          <a:effectLst/>
                        </a:rPr>
                        <a:t>2. </a:t>
                      </a:r>
                      <a:r>
                        <a:rPr lang="zh-CN" altLang="en-US" sz="1600" u="none" strike="noStrike">
                          <a:effectLst/>
                        </a:rPr>
                        <a:t>最小集群节点数量：测试</a:t>
                      </a:r>
                      <a:r>
                        <a:rPr lang="en-US" altLang="zh-CN" sz="1600" u="none" strike="noStrike">
                          <a:effectLst/>
                        </a:rPr>
                        <a:t>/</a:t>
                      </a:r>
                      <a:r>
                        <a:rPr lang="zh-CN" altLang="en-US" sz="1600" u="none" strike="noStrike">
                          <a:effectLst/>
                        </a:rPr>
                        <a:t>开发：</a:t>
                      </a:r>
                      <a:r>
                        <a:rPr lang="en-US" altLang="zh-CN" sz="1600" u="none" strike="noStrike">
                          <a:effectLst/>
                        </a:rPr>
                        <a:t>3</a:t>
                      </a:r>
                      <a:r>
                        <a:rPr lang="zh-CN" altLang="en-US" sz="1600" u="none" strike="noStrike">
                          <a:effectLst/>
                        </a:rPr>
                        <a:t>台，生产：</a:t>
                      </a:r>
                      <a:r>
                        <a:rPr lang="en-US" altLang="zh-CN" sz="1600" u="none" strike="noStrike">
                          <a:effectLst/>
                        </a:rPr>
                        <a:t>3</a:t>
                      </a:r>
                      <a:r>
                        <a:rPr lang="zh-CN" altLang="en-US" sz="1600" u="none" strike="noStrike">
                          <a:effectLst/>
                        </a:rPr>
                        <a:t>台以上</a:t>
                      </a:r>
                      <a:br>
                        <a:rPr lang="zh-CN" altLang="en-US" sz="1600" u="none" strike="noStrike">
                          <a:effectLst/>
                        </a:rPr>
                      </a:br>
                      <a:r>
                        <a:rPr lang="en-US" altLang="zh-CN" sz="1600" u="none" strike="noStrike">
                          <a:effectLst/>
                        </a:rPr>
                        <a:t>3. </a:t>
                      </a:r>
                      <a:r>
                        <a:rPr lang="zh-CN" altLang="en-US" sz="1600" u="none" strike="noStrike">
                          <a:effectLst/>
                        </a:rPr>
                        <a:t>最小配置要求和推荐配置，参考表</a:t>
                      </a:r>
                      <a:r>
                        <a:rPr lang="en-US" altLang="zh-CN" sz="1600" u="none" strike="noStrike">
                          <a:effectLst/>
                        </a:rPr>
                        <a:t>《</a:t>
                      </a:r>
                      <a:r>
                        <a:rPr lang="zh-CN" altLang="en-US" sz="1600" u="none" strike="noStrike">
                          <a:effectLst/>
                        </a:rPr>
                        <a:t>服务器配置要求</a:t>
                      </a:r>
                      <a:r>
                        <a:rPr lang="en-US" altLang="zh-CN" sz="1600" u="none" strike="noStrike">
                          <a:effectLst/>
                        </a:rPr>
                        <a:t>》</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ctr" fontAlgn="ctr"/>
                      <a:r>
                        <a:rPr lang="zh-CN" altLang="en-US" sz="1600" u="none" strike="noStrike" dirty="0">
                          <a:effectLst/>
                        </a:rPr>
                        <a:t>是</a:t>
                      </a:r>
                      <a:r>
                        <a:rPr lang="en-US" altLang="zh-CN" sz="1600" u="none" strike="noStrike" dirty="0">
                          <a:effectLst/>
                        </a:rPr>
                        <a:t>/</a:t>
                      </a:r>
                      <a:r>
                        <a:rPr lang="zh-CN" altLang="en-US" sz="1600" u="none" strike="noStrike" dirty="0">
                          <a:effectLst/>
                        </a:rPr>
                        <a:t>否</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extLst>
                  <a:ext uri="{0D108BD9-81ED-4DB2-BD59-A6C34878D82A}">
                    <a16:rowId xmlns:a16="http://schemas.microsoft.com/office/drawing/2014/main" val="1263031270"/>
                  </a:ext>
                </a:extLst>
              </a:tr>
              <a:tr h="943103">
                <a:tc>
                  <a:txBody>
                    <a:bodyPr/>
                    <a:lstStyle/>
                    <a:p>
                      <a:pPr algn="ctr" fontAlgn="ctr"/>
                      <a:r>
                        <a:rPr lang="en-US" altLang="zh-CN" sz="1600" u="none" strike="noStrike" dirty="0">
                          <a:effectLst/>
                        </a:rPr>
                        <a:t>2</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l" fontAlgn="ctr"/>
                      <a:r>
                        <a:rPr lang="zh-CN" altLang="en-US" sz="1600" u="none" strike="noStrike">
                          <a:effectLst/>
                        </a:rPr>
                        <a:t>操作系统和容器平台</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l" fontAlgn="ctr"/>
                      <a:r>
                        <a:rPr lang="en-US" altLang="zh-CN" sz="1600" u="none" strike="noStrike" dirty="0">
                          <a:effectLst/>
                        </a:rPr>
                        <a:t>1. OS</a:t>
                      </a:r>
                      <a:r>
                        <a:rPr lang="zh-CN" altLang="en-US" sz="1600" u="none" strike="noStrike" dirty="0">
                          <a:effectLst/>
                        </a:rPr>
                        <a:t>版本：</a:t>
                      </a:r>
                      <a:r>
                        <a:rPr lang="en-US" altLang="zh-CN" sz="1600" u="none" strike="noStrike" dirty="0">
                          <a:effectLst/>
                        </a:rPr>
                        <a:t>CentOS 7.6 (1810</a:t>
                      </a:r>
                      <a:r>
                        <a:rPr lang="zh-CN" altLang="en-US" sz="1600" u="none" strike="noStrike" dirty="0">
                          <a:effectLst/>
                        </a:rPr>
                        <a:t>版本</a:t>
                      </a:r>
                      <a:r>
                        <a:rPr lang="en-US" altLang="zh-CN" sz="1600" u="none" strike="noStrike" dirty="0">
                          <a:effectLst/>
                        </a:rPr>
                        <a:t>)</a:t>
                      </a:r>
                      <a:br>
                        <a:rPr lang="en-US" altLang="zh-CN" sz="1600" u="none" strike="noStrike" dirty="0">
                          <a:effectLst/>
                        </a:rPr>
                      </a:br>
                      <a:r>
                        <a:rPr lang="en-US" altLang="zh-CN" sz="1600" u="none" strike="noStrike" dirty="0">
                          <a:effectLst/>
                        </a:rPr>
                        <a:t>2. </a:t>
                      </a:r>
                      <a:r>
                        <a:rPr lang="zh-CN" altLang="en-US" sz="1600" u="none" strike="noStrike" dirty="0">
                          <a:effectLst/>
                        </a:rPr>
                        <a:t>内核要求：</a:t>
                      </a:r>
                      <a:r>
                        <a:rPr lang="en-US" altLang="zh-CN" sz="1600" u="none" strike="noStrike" dirty="0">
                          <a:effectLst/>
                        </a:rPr>
                        <a:t>Linux version  3.10.0-957.5.1.el7.x86_64</a:t>
                      </a:r>
                      <a:br>
                        <a:rPr lang="en-US" altLang="zh-CN" sz="1600" u="none" strike="noStrike" dirty="0">
                          <a:effectLst/>
                        </a:rPr>
                      </a:br>
                      <a:r>
                        <a:rPr lang="en-US" altLang="zh-CN" sz="1600" u="none" strike="noStrike" dirty="0">
                          <a:effectLst/>
                        </a:rPr>
                        <a:t>3. OS</a:t>
                      </a:r>
                      <a:r>
                        <a:rPr lang="zh-CN" altLang="en-US" sz="1600" u="none" strike="noStrike" dirty="0">
                          <a:effectLst/>
                        </a:rPr>
                        <a:t>环境和容器平台检查：请参考</a:t>
                      </a:r>
                      <a:r>
                        <a:rPr lang="en-US" altLang="zh-CN" sz="1600" u="none" strike="noStrike" dirty="0">
                          <a:effectLst/>
                        </a:rPr>
                        <a:t>《</a:t>
                      </a:r>
                      <a:r>
                        <a:rPr lang="zh-CN" altLang="en-US" sz="1600" u="none" strike="noStrike" dirty="0">
                          <a:effectLst/>
                        </a:rPr>
                        <a:t>环境检查工具使用手册</a:t>
                      </a:r>
                      <a:r>
                        <a:rPr lang="en-US" altLang="zh-CN" sz="1600" u="none" strike="noStrike" dirty="0">
                          <a:effectLst/>
                        </a:rPr>
                        <a:t>》</a:t>
                      </a:r>
                      <a:r>
                        <a:rPr lang="zh-CN" altLang="en-US" sz="1600" u="none" strike="noStrike" dirty="0">
                          <a:effectLst/>
                        </a:rPr>
                        <a:t>使用环境检查工具确认是否满足要求</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ctr" fontAlgn="ctr"/>
                      <a:r>
                        <a:rPr lang="zh-CN" altLang="en-US" sz="1600" u="none" strike="noStrike" dirty="0">
                          <a:effectLst/>
                        </a:rPr>
                        <a:t>是</a:t>
                      </a:r>
                      <a:r>
                        <a:rPr lang="en-US" altLang="zh-CN" sz="1600" u="none" strike="noStrike" dirty="0">
                          <a:effectLst/>
                        </a:rPr>
                        <a:t>/</a:t>
                      </a:r>
                      <a:r>
                        <a:rPr lang="zh-CN" altLang="en-US" sz="1600" u="none" strike="noStrike" dirty="0">
                          <a:effectLst/>
                        </a:rPr>
                        <a:t>否</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extLst>
                  <a:ext uri="{0D108BD9-81ED-4DB2-BD59-A6C34878D82A}">
                    <a16:rowId xmlns:a16="http://schemas.microsoft.com/office/drawing/2014/main" val="2311649110"/>
                  </a:ext>
                </a:extLst>
              </a:tr>
              <a:tr h="2357759">
                <a:tc>
                  <a:txBody>
                    <a:bodyPr/>
                    <a:lstStyle/>
                    <a:p>
                      <a:pPr algn="ctr" fontAlgn="ctr"/>
                      <a:r>
                        <a:rPr lang="en-US" altLang="zh-CN" sz="1600" u="none" strike="noStrike" dirty="0">
                          <a:effectLst/>
                        </a:rPr>
                        <a:t>3</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l" fontAlgn="ctr"/>
                      <a:r>
                        <a:rPr lang="zh-CN" altLang="en-US" sz="1600" u="none" strike="noStrike" dirty="0">
                          <a:effectLst/>
                        </a:rPr>
                        <a:t>网络要求</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l" fontAlgn="ctr"/>
                      <a:r>
                        <a:rPr lang="en-US" altLang="zh-CN" sz="1600" u="none" strike="noStrike" dirty="0">
                          <a:effectLst/>
                        </a:rPr>
                        <a:t>1. </a:t>
                      </a:r>
                      <a:r>
                        <a:rPr lang="zh-CN" altLang="en-US" sz="1600" u="none" strike="noStrike" dirty="0">
                          <a:effectLst/>
                        </a:rPr>
                        <a:t>基本要求：</a:t>
                      </a:r>
                      <a:br>
                        <a:rPr lang="zh-CN" altLang="en-US" sz="1600" u="none" strike="noStrike" dirty="0">
                          <a:effectLst/>
                        </a:rPr>
                      </a:br>
                      <a:r>
                        <a:rPr lang="zh-CN" altLang="en-US" sz="1600" u="none" strike="noStrike" dirty="0">
                          <a:effectLst/>
                        </a:rPr>
                        <a:t>    </a:t>
                      </a:r>
                      <a:r>
                        <a:rPr lang="en-US" altLang="zh-CN" sz="1600" u="none" strike="noStrike" dirty="0">
                          <a:effectLst/>
                        </a:rPr>
                        <a:t>1) </a:t>
                      </a:r>
                      <a:r>
                        <a:rPr lang="zh-CN" altLang="en-US" sz="1600" u="none" strike="noStrike" dirty="0">
                          <a:effectLst/>
                        </a:rPr>
                        <a:t>原则是尽量避免走核心交换机，并避免跨交换机传输数据，因此建议通过交换机堆叠的方式确保传输效率；</a:t>
                      </a:r>
                      <a:br>
                        <a:rPr lang="zh-CN" altLang="en-US" sz="1600" u="none" strike="noStrike" dirty="0">
                          <a:effectLst/>
                        </a:rPr>
                      </a:br>
                      <a:r>
                        <a:rPr lang="zh-CN" altLang="en-US" sz="1600" u="none" strike="noStrike" dirty="0">
                          <a:effectLst/>
                        </a:rPr>
                        <a:t>    </a:t>
                      </a:r>
                      <a:r>
                        <a:rPr lang="en-US" altLang="zh-CN" sz="1600" u="none" strike="noStrike" dirty="0">
                          <a:effectLst/>
                        </a:rPr>
                        <a:t>2) </a:t>
                      </a:r>
                      <a:r>
                        <a:rPr lang="zh-CN" altLang="en-US" sz="1600" u="none" strike="noStrike" dirty="0">
                          <a:effectLst/>
                        </a:rPr>
                        <a:t>部署集群的上游交换机至少</a:t>
                      </a:r>
                      <a:r>
                        <a:rPr lang="en-US" altLang="zh-CN" sz="1600" u="none" strike="noStrike" dirty="0">
                          <a:effectLst/>
                        </a:rPr>
                        <a:t>48</a:t>
                      </a:r>
                      <a:r>
                        <a:rPr lang="zh-CN" altLang="en-US" sz="1600" u="none" strike="noStrike" dirty="0">
                          <a:effectLst/>
                        </a:rPr>
                        <a:t>口，万兆网络，条件允许的话双万兆网口做</a:t>
                      </a:r>
                      <a:r>
                        <a:rPr lang="en-US" altLang="zh-CN" sz="1600" u="none" strike="noStrike" dirty="0">
                          <a:effectLst/>
                        </a:rPr>
                        <a:t>teaming</a:t>
                      </a:r>
                      <a:r>
                        <a:rPr lang="zh-CN" altLang="en-US" sz="1600" u="none" strike="noStrike" dirty="0">
                          <a:effectLst/>
                        </a:rPr>
                        <a:t>并采用</a:t>
                      </a:r>
                      <a:r>
                        <a:rPr lang="en-US" altLang="zh-CN" sz="1600" u="none" strike="noStrike" dirty="0">
                          <a:effectLst/>
                        </a:rPr>
                        <a:t>active-backup</a:t>
                      </a:r>
                      <a:r>
                        <a:rPr lang="zh-CN" altLang="en-US" sz="1600" u="none" strike="noStrike" dirty="0">
                          <a:effectLst/>
                        </a:rPr>
                        <a:t>模式，提升网络可靠性与传输效率；</a:t>
                      </a:r>
                      <a:br>
                        <a:rPr lang="zh-CN" altLang="en-US" sz="1600" u="none" strike="noStrike" dirty="0">
                          <a:effectLst/>
                        </a:rPr>
                      </a:br>
                      <a:r>
                        <a:rPr lang="zh-CN" altLang="en-US" sz="1600" u="none" strike="noStrike" dirty="0">
                          <a:effectLst/>
                        </a:rPr>
                        <a:t>    </a:t>
                      </a:r>
                      <a:r>
                        <a:rPr lang="en-US" altLang="zh-CN" sz="1600" u="none" strike="noStrike" dirty="0">
                          <a:effectLst/>
                        </a:rPr>
                        <a:t>3) </a:t>
                      </a:r>
                      <a:r>
                        <a:rPr lang="zh-CN" altLang="en-US" sz="1600" u="none" strike="noStrike" dirty="0">
                          <a:effectLst/>
                        </a:rPr>
                        <a:t>完成所有网络的配置，所有服务器尽量在同一个区域网</a:t>
                      </a:r>
                      <a:r>
                        <a:rPr lang="en-US" altLang="zh-CN" sz="1600" u="none" strike="noStrike" dirty="0">
                          <a:effectLst/>
                        </a:rPr>
                        <a:t>C</a:t>
                      </a:r>
                      <a:r>
                        <a:rPr lang="zh-CN" altLang="en-US" sz="1600" u="none" strike="noStrike" dirty="0">
                          <a:effectLst/>
                        </a:rPr>
                        <a:t>段，同时配置好</a:t>
                      </a:r>
                      <a:r>
                        <a:rPr lang="en-US" altLang="zh-CN" sz="1600" u="none" strike="noStrike" dirty="0">
                          <a:effectLst/>
                        </a:rPr>
                        <a:t>IP</a:t>
                      </a:r>
                      <a:r>
                        <a:rPr lang="zh-CN" altLang="en-US" sz="1600" u="none" strike="noStrike" dirty="0">
                          <a:effectLst/>
                        </a:rPr>
                        <a:t>地址；</a:t>
                      </a:r>
                      <a:br>
                        <a:rPr lang="zh-CN" altLang="en-US" sz="1600" u="none" strike="noStrike" dirty="0">
                          <a:effectLst/>
                        </a:rPr>
                      </a:br>
                      <a:r>
                        <a:rPr lang="en-US" altLang="zh-CN" sz="1600" u="none" strike="noStrike" dirty="0">
                          <a:effectLst/>
                        </a:rPr>
                        <a:t>2. </a:t>
                      </a:r>
                      <a:r>
                        <a:rPr lang="zh-CN" altLang="en-US" sz="1600" u="none" strike="noStrike" dirty="0">
                          <a:effectLst/>
                        </a:rPr>
                        <a:t>其他要求：</a:t>
                      </a:r>
                      <a:br>
                        <a:rPr lang="zh-CN" altLang="en-US" sz="1600" u="none" strike="noStrike" dirty="0">
                          <a:effectLst/>
                        </a:rPr>
                      </a:br>
                      <a:r>
                        <a:rPr lang="zh-CN" altLang="en-US" sz="1600" u="none" strike="noStrike" dirty="0">
                          <a:effectLst/>
                        </a:rPr>
                        <a:t>    </a:t>
                      </a:r>
                      <a:r>
                        <a:rPr lang="en-US" altLang="zh-CN" sz="1600" u="none" strike="noStrike" dirty="0">
                          <a:effectLst/>
                        </a:rPr>
                        <a:t>1) </a:t>
                      </a:r>
                      <a:r>
                        <a:rPr lang="zh-CN" altLang="en-US" sz="1600" u="none" strike="noStrike" dirty="0">
                          <a:effectLst/>
                        </a:rPr>
                        <a:t>域名配置要求：参考表</a:t>
                      </a:r>
                      <a:r>
                        <a:rPr lang="en-US" altLang="zh-CN" sz="1600" u="none" strike="noStrike" dirty="0">
                          <a:effectLst/>
                        </a:rPr>
                        <a:t>《</a:t>
                      </a:r>
                      <a:r>
                        <a:rPr lang="zh-CN" altLang="en-US" sz="1600" u="none" strike="noStrike" dirty="0">
                          <a:effectLst/>
                        </a:rPr>
                        <a:t>网络要求</a:t>
                      </a:r>
                      <a:r>
                        <a:rPr lang="en-US" altLang="zh-CN" sz="1600" u="none" strike="noStrike" dirty="0">
                          <a:effectLst/>
                        </a:rPr>
                        <a:t>》</a:t>
                      </a:r>
                      <a:br>
                        <a:rPr lang="en-US" altLang="zh-CN" sz="1600" u="none" strike="noStrike" dirty="0">
                          <a:effectLst/>
                        </a:rPr>
                      </a:br>
                      <a:r>
                        <a:rPr lang="en-US" altLang="zh-CN" sz="1600" u="none" strike="noStrike" dirty="0">
                          <a:effectLst/>
                        </a:rPr>
                        <a:t>    2) DNS</a:t>
                      </a:r>
                      <a:r>
                        <a:rPr lang="zh-CN" altLang="en-US" sz="1600" u="none" strike="noStrike" dirty="0">
                          <a:effectLst/>
                        </a:rPr>
                        <a:t>配置要求：参考表</a:t>
                      </a:r>
                      <a:r>
                        <a:rPr lang="en-US" altLang="zh-CN" sz="1600" u="none" strike="noStrike" dirty="0">
                          <a:effectLst/>
                        </a:rPr>
                        <a:t>《</a:t>
                      </a:r>
                      <a:r>
                        <a:rPr lang="zh-CN" altLang="en-US" sz="1600" u="none" strike="noStrike" dirty="0">
                          <a:effectLst/>
                        </a:rPr>
                        <a:t>网络要求</a:t>
                      </a:r>
                      <a:r>
                        <a:rPr lang="en-US" altLang="zh-CN" sz="1600" u="none" strike="noStrike" dirty="0">
                          <a:effectLst/>
                        </a:rPr>
                        <a:t>》</a:t>
                      </a:r>
                      <a:br>
                        <a:rPr lang="en-US" altLang="zh-CN" sz="1600" u="none" strike="noStrike" dirty="0">
                          <a:effectLst/>
                        </a:rPr>
                      </a:br>
                      <a:r>
                        <a:rPr lang="en-US" altLang="zh-CN" sz="1600" u="none" strike="noStrike" dirty="0">
                          <a:effectLst/>
                        </a:rPr>
                        <a:t>    3) </a:t>
                      </a:r>
                      <a:r>
                        <a:rPr lang="zh-CN" altLang="en-US" sz="1600" u="none" strike="noStrike" dirty="0">
                          <a:effectLst/>
                        </a:rPr>
                        <a:t>访问策略配置要求：参考表</a:t>
                      </a:r>
                      <a:r>
                        <a:rPr lang="en-US" altLang="zh-CN" sz="1600" u="none" strike="noStrike" dirty="0">
                          <a:effectLst/>
                        </a:rPr>
                        <a:t>《</a:t>
                      </a:r>
                      <a:r>
                        <a:rPr lang="zh-CN" altLang="en-US" sz="1600" u="none" strike="noStrike" dirty="0">
                          <a:effectLst/>
                        </a:rPr>
                        <a:t>网络要求</a:t>
                      </a:r>
                      <a:r>
                        <a:rPr lang="en-US" altLang="zh-CN" sz="1600" u="none" strike="noStrike" dirty="0">
                          <a:effectLst/>
                        </a:rPr>
                        <a:t>》</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ctr" fontAlgn="ctr"/>
                      <a:r>
                        <a:rPr lang="zh-CN" altLang="en-US" sz="1600" u="none" strike="noStrike" dirty="0">
                          <a:effectLst/>
                        </a:rPr>
                        <a:t>是</a:t>
                      </a:r>
                      <a:r>
                        <a:rPr lang="en-US" altLang="zh-CN" sz="1600" u="none" strike="noStrike" dirty="0">
                          <a:effectLst/>
                        </a:rPr>
                        <a:t>/</a:t>
                      </a:r>
                      <a:r>
                        <a:rPr lang="zh-CN" altLang="en-US" sz="1600" u="none" strike="noStrike" dirty="0">
                          <a:effectLst/>
                        </a:rPr>
                        <a:t>否</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extLst>
                  <a:ext uri="{0D108BD9-81ED-4DB2-BD59-A6C34878D82A}">
                    <a16:rowId xmlns:a16="http://schemas.microsoft.com/office/drawing/2014/main" val="3591560066"/>
                  </a:ext>
                </a:extLst>
              </a:tr>
              <a:tr h="471552">
                <a:tc>
                  <a:txBody>
                    <a:bodyPr/>
                    <a:lstStyle/>
                    <a:p>
                      <a:pPr algn="ctr" fontAlgn="ctr"/>
                      <a:r>
                        <a:rPr lang="en-US" altLang="zh-CN" sz="1600" u="none" strike="noStrike" dirty="0">
                          <a:effectLst/>
                        </a:rPr>
                        <a:t>4</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l" fontAlgn="ctr"/>
                      <a:r>
                        <a:rPr lang="zh-CN" altLang="en-US" sz="1600" u="none" strike="noStrike">
                          <a:effectLst/>
                        </a:rPr>
                        <a:t>拓扑规划</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l" fontAlgn="ctr"/>
                      <a:r>
                        <a:rPr lang="zh-CN" altLang="en-US" sz="1600" u="none" strike="noStrike">
                          <a:effectLst/>
                        </a:rPr>
                        <a:t>参考表</a:t>
                      </a:r>
                      <a:r>
                        <a:rPr lang="en-US" altLang="zh-CN" sz="1600" u="none" strike="noStrike">
                          <a:effectLst/>
                        </a:rPr>
                        <a:t>《</a:t>
                      </a:r>
                      <a:r>
                        <a:rPr lang="zh-CN" altLang="en-US" sz="1600" u="none" strike="noStrike">
                          <a:effectLst/>
                        </a:rPr>
                        <a:t>集群拓扑规划</a:t>
                      </a:r>
                      <a:r>
                        <a:rPr lang="en-US" altLang="zh-CN" sz="1600" u="none" strike="noStrike">
                          <a:effectLst/>
                        </a:rPr>
                        <a:t>》</a:t>
                      </a:r>
                      <a:r>
                        <a:rPr lang="zh-CN" altLang="en-US" sz="1600" u="none" strike="noStrike">
                          <a:effectLst/>
                        </a:rPr>
                        <a:t>和</a:t>
                      </a:r>
                      <a:r>
                        <a:rPr lang="en-US" altLang="zh-CN" sz="1600" u="none" strike="noStrike">
                          <a:effectLst/>
                        </a:rPr>
                        <a:t>《</a:t>
                      </a:r>
                      <a:r>
                        <a:rPr lang="zh-CN" altLang="en-US" sz="1600" u="none" strike="noStrike">
                          <a:effectLst/>
                        </a:rPr>
                        <a:t>集群部署规划指引</a:t>
                      </a:r>
                      <a:r>
                        <a:rPr lang="en-US" altLang="zh-CN" sz="1600" u="none" strike="noStrike">
                          <a:effectLst/>
                        </a:rPr>
                        <a:t>》</a:t>
                      </a:r>
                      <a:r>
                        <a:rPr lang="zh-CN" altLang="en-US" sz="1600" u="none" strike="noStrike">
                          <a:effectLst/>
                        </a:rPr>
                        <a:t>文档，输出</a:t>
                      </a:r>
                      <a:r>
                        <a:rPr lang="en-US" altLang="zh-CN" sz="1600" u="none" strike="noStrike">
                          <a:effectLst/>
                        </a:rPr>
                        <a:t>《XX</a:t>
                      </a:r>
                      <a:r>
                        <a:rPr lang="zh-CN" altLang="en-US" sz="1600" u="none" strike="noStrike">
                          <a:effectLst/>
                        </a:rPr>
                        <a:t>项目</a:t>
                      </a:r>
                      <a:r>
                        <a:rPr lang="en-US" altLang="zh-CN" sz="1600" u="none" strike="noStrike">
                          <a:effectLst/>
                        </a:rPr>
                        <a:t>-</a:t>
                      </a:r>
                      <a:r>
                        <a:rPr lang="zh-CN" altLang="en-US" sz="1600" u="none" strike="noStrike">
                          <a:effectLst/>
                        </a:rPr>
                        <a:t>云智天枢平台产品交付部署方案</a:t>
                      </a:r>
                      <a:r>
                        <a:rPr lang="en-US" altLang="zh-CN" sz="1600" u="none" strike="noStrike">
                          <a:effectLst/>
                        </a:rPr>
                        <a:t>》</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ctr" fontAlgn="ctr"/>
                      <a:r>
                        <a:rPr lang="zh-CN" altLang="en-US" sz="1600" u="none" strike="noStrike" dirty="0">
                          <a:effectLst/>
                        </a:rPr>
                        <a:t>是</a:t>
                      </a:r>
                      <a:r>
                        <a:rPr lang="en-US" altLang="zh-CN" sz="1600" u="none" strike="noStrike" dirty="0">
                          <a:effectLst/>
                        </a:rPr>
                        <a:t>/</a:t>
                      </a:r>
                      <a:r>
                        <a:rPr lang="zh-CN" altLang="en-US" sz="1600" u="none" strike="noStrike" dirty="0">
                          <a:effectLst/>
                        </a:rPr>
                        <a:t>否</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extLst>
                  <a:ext uri="{0D108BD9-81ED-4DB2-BD59-A6C34878D82A}">
                    <a16:rowId xmlns:a16="http://schemas.microsoft.com/office/drawing/2014/main" val="1513589573"/>
                  </a:ext>
                </a:extLst>
              </a:tr>
              <a:tr h="1178879">
                <a:tc>
                  <a:txBody>
                    <a:bodyPr/>
                    <a:lstStyle/>
                    <a:p>
                      <a:pPr algn="ctr" fontAlgn="ctr"/>
                      <a:r>
                        <a:rPr lang="en-US" altLang="zh-CN" sz="1600" u="none" strike="noStrike" dirty="0">
                          <a:effectLst/>
                        </a:rPr>
                        <a:t>5</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l" fontAlgn="ctr"/>
                      <a:r>
                        <a:rPr lang="zh-CN" altLang="en-US" sz="1600" u="none" strike="noStrike">
                          <a:effectLst/>
                        </a:rPr>
                        <a:t>办公网环境</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l" fontAlgn="ctr"/>
                      <a:r>
                        <a:rPr lang="en-US" altLang="zh-CN" sz="1600" u="none" strike="noStrike">
                          <a:effectLst/>
                        </a:rPr>
                        <a:t>1. </a:t>
                      </a:r>
                      <a:r>
                        <a:rPr lang="zh-CN" altLang="en-US" sz="1600" u="none" strike="noStrike">
                          <a:effectLst/>
                        </a:rPr>
                        <a:t>需提供一台</a:t>
                      </a:r>
                      <a:r>
                        <a:rPr lang="en-US" altLang="zh-CN" sz="1600" u="none" strike="noStrike">
                          <a:effectLst/>
                        </a:rPr>
                        <a:t>PC</a:t>
                      </a:r>
                      <a:r>
                        <a:rPr lang="zh-CN" altLang="en-US" sz="1600" u="none" strike="noStrike">
                          <a:effectLst/>
                        </a:rPr>
                        <a:t>，该</a:t>
                      </a:r>
                      <a:r>
                        <a:rPr lang="en-US" altLang="zh-CN" sz="1600" u="none" strike="noStrike">
                          <a:effectLst/>
                        </a:rPr>
                        <a:t>PC</a:t>
                      </a:r>
                      <a:r>
                        <a:rPr lang="zh-CN" altLang="en-US" sz="1600" u="none" strike="noStrike">
                          <a:effectLst/>
                        </a:rPr>
                        <a:t>可以利用</a:t>
                      </a:r>
                      <a:r>
                        <a:rPr lang="en-US" altLang="zh-CN" sz="1600" u="none" strike="noStrike">
                          <a:effectLst/>
                        </a:rPr>
                        <a:t>SSH</a:t>
                      </a:r>
                      <a:r>
                        <a:rPr lang="zh-CN" altLang="en-US" sz="1600" u="none" strike="noStrike">
                          <a:effectLst/>
                        </a:rPr>
                        <a:t>工具登录集群所有服务器，例如</a:t>
                      </a:r>
                      <a:r>
                        <a:rPr lang="en-US" altLang="zh-CN" sz="1600" u="none" strike="noStrike">
                          <a:effectLst/>
                        </a:rPr>
                        <a:t>XShell</a:t>
                      </a:r>
                      <a:r>
                        <a:rPr lang="zh-CN" altLang="en-US" sz="1600" u="none" strike="noStrike">
                          <a:effectLst/>
                        </a:rPr>
                        <a:t>、</a:t>
                      </a:r>
                      <a:r>
                        <a:rPr lang="en-US" altLang="zh-CN" sz="1600" u="none" strike="noStrike">
                          <a:effectLst/>
                        </a:rPr>
                        <a:t>Putty</a:t>
                      </a:r>
                      <a:r>
                        <a:rPr lang="zh-CN" altLang="en-US" sz="1600" u="none" strike="noStrike">
                          <a:effectLst/>
                        </a:rPr>
                        <a:t>或者</a:t>
                      </a:r>
                      <a:r>
                        <a:rPr lang="en-US" altLang="zh-CN" sz="1600" u="none" strike="noStrike">
                          <a:effectLst/>
                        </a:rPr>
                        <a:t>SecureCrt</a:t>
                      </a:r>
                      <a:r>
                        <a:rPr lang="zh-CN" altLang="en-US" sz="1600" u="none" strike="noStrike">
                          <a:effectLst/>
                        </a:rPr>
                        <a:t>等</a:t>
                      </a:r>
                      <a:br>
                        <a:rPr lang="zh-CN" altLang="en-US" sz="1600" u="none" strike="noStrike">
                          <a:effectLst/>
                        </a:rPr>
                      </a:br>
                      <a:r>
                        <a:rPr lang="en-US" altLang="zh-CN" sz="1600" u="none" strike="noStrike">
                          <a:effectLst/>
                        </a:rPr>
                        <a:t>2. </a:t>
                      </a:r>
                      <a:r>
                        <a:rPr lang="zh-CN" altLang="en-US" sz="1600" u="none" strike="noStrike">
                          <a:effectLst/>
                        </a:rPr>
                        <a:t>确保该</a:t>
                      </a:r>
                      <a:r>
                        <a:rPr lang="en-US" altLang="zh-CN" sz="1600" u="none" strike="noStrike">
                          <a:effectLst/>
                        </a:rPr>
                        <a:t>PC</a:t>
                      </a:r>
                      <a:r>
                        <a:rPr lang="zh-CN" altLang="en-US" sz="1600" u="none" strike="noStrike">
                          <a:effectLst/>
                        </a:rPr>
                        <a:t>安装了最新版本的</a:t>
                      </a:r>
                      <a:r>
                        <a:rPr lang="en-US" altLang="zh-CN" sz="1600" u="none" strike="noStrike">
                          <a:effectLst/>
                        </a:rPr>
                        <a:t>chrome</a:t>
                      </a:r>
                      <a:r>
                        <a:rPr lang="zh-CN" altLang="en-US" sz="1600" u="none" strike="noStrike">
                          <a:effectLst/>
                        </a:rPr>
                        <a:t>浏览器</a:t>
                      </a:r>
                      <a:br>
                        <a:rPr lang="zh-CN" altLang="en-US" sz="1600" u="none" strike="noStrike">
                          <a:effectLst/>
                        </a:rPr>
                      </a:br>
                      <a:r>
                        <a:rPr lang="en-US" altLang="zh-CN" sz="1600" u="none" strike="noStrike">
                          <a:effectLst/>
                        </a:rPr>
                        <a:t>3. </a:t>
                      </a:r>
                      <a:r>
                        <a:rPr lang="zh-CN" altLang="en-US" sz="1600" u="none" strike="noStrike">
                          <a:effectLst/>
                        </a:rPr>
                        <a:t>确保该</a:t>
                      </a:r>
                      <a:r>
                        <a:rPr lang="en-US" altLang="zh-CN" sz="1600" u="none" strike="noStrike">
                          <a:effectLst/>
                        </a:rPr>
                        <a:t>PC</a:t>
                      </a:r>
                      <a:r>
                        <a:rPr lang="zh-CN" altLang="en-US" sz="1600" u="none" strike="noStrike">
                          <a:effectLst/>
                        </a:rPr>
                        <a:t>可以访问集群管理节点的</a:t>
                      </a:r>
                      <a:r>
                        <a:rPr lang="en-US" altLang="zh-CN" sz="1600" u="none" strike="noStrike">
                          <a:effectLst/>
                        </a:rPr>
                        <a:t>9000</a:t>
                      </a:r>
                      <a:r>
                        <a:rPr lang="zh-CN" altLang="en-US" sz="1600" u="none" strike="noStrike">
                          <a:effectLst/>
                        </a:rPr>
                        <a:t>、</a:t>
                      </a:r>
                      <a:r>
                        <a:rPr lang="en-US" altLang="zh-CN" sz="1600" u="none" strike="noStrike">
                          <a:effectLst/>
                        </a:rPr>
                        <a:t>9001</a:t>
                      </a:r>
                      <a:r>
                        <a:rPr lang="zh-CN" altLang="en-US" sz="1600" u="none" strike="noStrike">
                          <a:effectLst/>
                        </a:rPr>
                        <a:t>、</a:t>
                      </a:r>
                      <a:r>
                        <a:rPr lang="en-US" altLang="zh-CN" sz="1600" u="none" strike="noStrike">
                          <a:effectLst/>
                        </a:rPr>
                        <a:t>9443</a:t>
                      </a:r>
                      <a:r>
                        <a:rPr lang="zh-CN" altLang="en-US" sz="1600" u="none" strike="noStrike">
                          <a:effectLst/>
                        </a:rPr>
                        <a:t>端口，用于访问</a:t>
                      </a:r>
                      <a:r>
                        <a:rPr lang="en-US" altLang="zh-CN" sz="1600" u="none" strike="noStrike">
                          <a:effectLst/>
                        </a:rPr>
                        <a:t>TKE</a:t>
                      </a:r>
                      <a:r>
                        <a:rPr lang="zh-CN" altLang="en-US" sz="1600" u="none" strike="noStrike">
                          <a:effectLst/>
                        </a:rPr>
                        <a:t>首页，访问集群管理节点的</a:t>
                      </a:r>
                      <a:r>
                        <a:rPr lang="en-US" altLang="zh-CN" sz="1600" u="none" strike="noStrike">
                          <a:effectLst/>
                        </a:rPr>
                        <a:t>31897</a:t>
                      </a:r>
                      <a:r>
                        <a:rPr lang="zh-CN" altLang="en-US" sz="1600" u="none" strike="noStrike">
                          <a:effectLst/>
                        </a:rPr>
                        <a:t>端口，用于访问平台控制台界面</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ctr" fontAlgn="ctr"/>
                      <a:r>
                        <a:rPr lang="zh-CN" altLang="en-US" sz="1600" u="none" strike="noStrike" dirty="0">
                          <a:effectLst/>
                        </a:rPr>
                        <a:t>是</a:t>
                      </a:r>
                      <a:r>
                        <a:rPr lang="en-US" altLang="zh-CN" sz="1600" u="none" strike="noStrike" dirty="0">
                          <a:effectLst/>
                        </a:rPr>
                        <a:t>/</a:t>
                      </a:r>
                      <a:r>
                        <a:rPr lang="zh-CN" altLang="en-US" sz="1600" u="none" strike="noStrike" dirty="0">
                          <a:effectLst/>
                        </a:rPr>
                        <a:t>否</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extLst>
                  <a:ext uri="{0D108BD9-81ED-4DB2-BD59-A6C34878D82A}">
                    <a16:rowId xmlns:a16="http://schemas.microsoft.com/office/drawing/2014/main" val="1503915935"/>
                  </a:ext>
                </a:extLst>
              </a:tr>
              <a:tr h="1178879">
                <a:tc>
                  <a:txBody>
                    <a:bodyPr/>
                    <a:lstStyle/>
                    <a:p>
                      <a:pPr algn="ctr" fontAlgn="ctr"/>
                      <a:r>
                        <a:rPr lang="en-US" altLang="zh-CN" sz="1600" u="none" strike="noStrike" dirty="0">
                          <a:effectLst/>
                        </a:rPr>
                        <a:t>6</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l" fontAlgn="ctr"/>
                      <a:r>
                        <a:rPr lang="zh-CN" altLang="en-US" sz="1600" u="none" strike="noStrike">
                          <a:effectLst/>
                        </a:rPr>
                        <a:t>硬盘挂载</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l" fontAlgn="ctr"/>
                      <a:r>
                        <a:rPr lang="en-US" altLang="zh-CN" sz="1600" u="none" strike="noStrike">
                          <a:effectLst/>
                        </a:rPr>
                        <a:t>1. </a:t>
                      </a:r>
                      <a:r>
                        <a:rPr lang="zh-CN" altLang="en-US" sz="1600" u="none" strike="noStrike">
                          <a:effectLst/>
                        </a:rPr>
                        <a:t>大小、个数、</a:t>
                      </a:r>
                      <a:r>
                        <a:rPr lang="en-US" altLang="zh-CN" sz="1600" u="none" strike="noStrike">
                          <a:effectLst/>
                        </a:rPr>
                        <a:t>RAID</a:t>
                      </a:r>
                      <a:r>
                        <a:rPr lang="zh-CN" altLang="en-US" sz="1600" u="none" strike="noStrike">
                          <a:effectLst/>
                        </a:rPr>
                        <a:t>、种类：参考</a:t>
                      </a:r>
                      <a:r>
                        <a:rPr lang="en-US" altLang="zh-CN" sz="1600" u="none" strike="noStrike">
                          <a:effectLst/>
                        </a:rPr>
                        <a:t>《</a:t>
                      </a:r>
                      <a:r>
                        <a:rPr lang="zh-CN" altLang="en-US" sz="1600" u="none" strike="noStrike">
                          <a:effectLst/>
                        </a:rPr>
                        <a:t>服务器配置要求</a:t>
                      </a:r>
                      <a:r>
                        <a:rPr lang="en-US" altLang="zh-CN" sz="1600" u="none" strike="noStrike">
                          <a:effectLst/>
                        </a:rPr>
                        <a:t>》</a:t>
                      </a:r>
                      <a:br>
                        <a:rPr lang="en-US" altLang="zh-CN" sz="1600" u="none" strike="noStrike">
                          <a:effectLst/>
                        </a:rPr>
                      </a:br>
                      <a:r>
                        <a:rPr lang="en-US" altLang="zh-CN" sz="1600" u="none" strike="noStrike">
                          <a:effectLst/>
                        </a:rPr>
                        <a:t>2. </a:t>
                      </a:r>
                      <a:r>
                        <a:rPr lang="zh-CN" altLang="en-US" sz="1600" u="none" strike="noStrike">
                          <a:effectLst/>
                        </a:rPr>
                        <a:t>挂载：数据盘的磁盘文件系统可用</a:t>
                      </a:r>
                      <a:r>
                        <a:rPr lang="en-US" altLang="zh-CN" sz="1600" u="none" strike="noStrike">
                          <a:effectLst/>
                        </a:rPr>
                        <a:t>ext4 </a:t>
                      </a:r>
                      <a:r>
                        <a:rPr lang="zh-CN" altLang="en-US" sz="1600" u="none" strike="noStrike">
                          <a:effectLst/>
                        </a:rPr>
                        <a:t>或者</a:t>
                      </a:r>
                      <a:r>
                        <a:rPr lang="en-US" altLang="zh-CN" sz="1600" u="none" strike="noStrike">
                          <a:effectLst/>
                        </a:rPr>
                        <a:t>xfs</a:t>
                      </a:r>
                      <a:r>
                        <a:rPr lang="zh-CN" altLang="en-US" sz="1600" u="none" strike="noStrike">
                          <a:effectLst/>
                        </a:rPr>
                        <a:t>，挂载时需添加</a:t>
                      </a:r>
                      <a:r>
                        <a:rPr lang="en-US" altLang="zh-CN" sz="1600" u="none" strike="noStrike">
                          <a:effectLst/>
                        </a:rPr>
                        <a:t>noatime </a:t>
                      </a:r>
                      <a:r>
                        <a:rPr lang="zh-CN" altLang="en-US" sz="1600" u="none" strike="noStrike">
                          <a:effectLst/>
                        </a:rPr>
                        <a:t>选项，其余选项默认，修改</a:t>
                      </a:r>
                      <a:r>
                        <a:rPr lang="en-US" altLang="zh-CN" sz="1600" u="none" strike="noStrike">
                          <a:effectLst/>
                        </a:rPr>
                        <a:t>/etc/fstab</a:t>
                      </a:r>
                      <a:r>
                        <a:rPr lang="zh-CN" altLang="en-US" sz="1600" u="none" strike="noStrike">
                          <a:effectLst/>
                        </a:rPr>
                        <a:t>，挂载到目录</a:t>
                      </a:r>
                      <a:r>
                        <a:rPr lang="en-US" altLang="zh-CN" sz="1600" u="none" strike="noStrike">
                          <a:effectLst/>
                        </a:rPr>
                        <a:t>/var/lib/docker/</a:t>
                      </a:r>
                      <a:br>
                        <a:rPr lang="en-US" altLang="zh-CN" sz="1600" u="none" strike="noStrike">
                          <a:effectLst/>
                        </a:rPr>
                      </a:br>
                      <a:r>
                        <a:rPr lang="en-US" altLang="zh-CN" sz="1600" u="none" strike="noStrike">
                          <a:effectLst/>
                        </a:rPr>
                        <a:t>3. </a:t>
                      </a:r>
                      <a:r>
                        <a:rPr lang="zh-CN" altLang="en-US" sz="1600" u="none" strike="noStrike">
                          <a:effectLst/>
                        </a:rPr>
                        <a:t>确保目录</a:t>
                      </a:r>
                      <a:r>
                        <a:rPr lang="en-US" altLang="zh-CN" sz="1600" u="none" strike="noStrike">
                          <a:effectLst/>
                        </a:rPr>
                        <a:t>/data/timatrix</a:t>
                      </a:r>
                      <a:r>
                        <a:rPr lang="zh-CN" altLang="en-US" sz="1600" u="none" strike="noStrike">
                          <a:effectLst/>
                        </a:rPr>
                        <a:t>软链到本机数据盘，目录</a:t>
                      </a:r>
                      <a:r>
                        <a:rPr lang="en-US" altLang="zh-CN" sz="1600" u="none" strike="noStrike">
                          <a:effectLst/>
                        </a:rPr>
                        <a:t>/data/timatrix/storage/volume1</a:t>
                      </a:r>
                      <a:r>
                        <a:rPr lang="zh-CN" altLang="en-US" sz="1600" u="none" strike="noStrike">
                          <a:effectLst/>
                        </a:rPr>
                        <a:t>挂载到共享存储（如果有）。具体挂载方法参考</a:t>
                      </a:r>
                      <a:r>
                        <a:rPr lang="en-US" altLang="zh-CN" sz="1600" u="none" strike="noStrike">
                          <a:effectLst/>
                        </a:rPr>
                        <a:t>《</a:t>
                      </a:r>
                      <a:r>
                        <a:rPr lang="zh-CN" altLang="en-US" sz="1600" u="none" strike="noStrike">
                          <a:effectLst/>
                        </a:rPr>
                        <a:t>部署文档</a:t>
                      </a:r>
                      <a:r>
                        <a:rPr lang="en-US" altLang="zh-CN" sz="1600" u="none" strike="noStrike">
                          <a:effectLst/>
                        </a:rPr>
                        <a:t>》</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ctr" fontAlgn="ctr"/>
                      <a:r>
                        <a:rPr lang="zh-CN" altLang="en-US" sz="1600" u="none" strike="noStrike" dirty="0">
                          <a:effectLst/>
                        </a:rPr>
                        <a:t>是</a:t>
                      </a:r>
                      <a:r>
                        <a:rPr lang="en-US" altLang="zh-CN" sz="1600" u="none" strike="noStrike" dirty="0">
                          <a:effectLst/>
                        </a:rPr>
                        <a:t>/</a:t>
                      </a:r>
                      <a:r>
                        <a:rPr lang="zh-CN" altLang="en-US" sz="1600" u="none" strike="noStrike" dirty="0">
                          <a:effectLst/>
                        </a:rPr>
                        <a:t>否</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extLst>
                  <a:ext uri="{0D108BD9-81ED-4DB2-BD59-A6C34878D82A}">
                    <a16:rowId xmlns:a16="http://schemas.microsoft.com/office/drawing/2014/main" val="79934652"/>
                  </a:ext>
                </a:extLst>
              </a:tr>
              <a:tr h="235775">
                <a:tc>
                  <a:txBody>
                    <a:bodyPr/>
                    <a:lstStyle/>
                    <a:p>
                      <a:pPr algn="ctr" fontAlgn="ctr"/>
                      <a:r>
                        <a:rPr lang="en-US" altLang="zh-CN" sz="1600" u="none" strike="noStrike" dirty="0">
                          <a:effectLst/>
                        </a:rPr>
                        <a:t>7</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l" fontAlgn="ctr"/>
                      <a:r>
                        <a:rPr lang="zh-CN" altLang="en-US" sz="1600" u="none" strike="noStrike">
                          <a:effectLst/>
                        </a:rPr>
                        <a:t>申请许可证</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l" fontAlgn="ctr"/>
                      <a:r>
                        <a:rPr lang="zh-CN" altLang="en-US" sz="1600" u="none" strike="noStrike">
                          <a:effectLst/>
                        </a:rPr>
                        <a:t>目前仅有算法类许可，参考</a:t>
                      </a:r>
                      <a:r>
                        <a:rPr lang="en-US" altLang="zh-CN" sz="1600" u="none" strike="noStrike">
                          <a:effectLst/>
                        </a:rPr>
                        <a:t>《</a:t>
                      </a:r>
                      <a:r>
                        <a:rPr lang="zh-CN" altLang="en-US" sz="1600" u="none" strike="noStrike">
                          <a:effectLst/>
                        </a:rPr>
                        <a:t>产品配套工具使用手册</a:t>
                      </a:r>
                      <a:r>
                        <a:rPr lang="en-US" altLang="zh-CN" sz="1600" u="none" strike="noStrike">
                          <a:effectLst/>
                        </a:rPr>
                        <a:t>》</a:t>
                      </a:r>
                      <a:endParaRPr lang="en-US" altLang="zh-CN" sz="1600" b="0" i="0" u="none" strike="noStrike">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ctr" fontAlgn="ctr"/>
                      <a:r>
                        <a:rPr lang="zh-CN" altLang="en-US" sz="1600" u="none" strike="noStrike" dirty="0">
                          <a:effectLst/>
                        </a:rPr>
                        <a:t>是</a:t>
                      </a:r>
                      <a:r>
                        <a:rPr lang="en-US" altLang="zh-CN" sz="1600" u="none" strike="noStrike" dirty="0">
                          <a:effectLst/>
                        </a:rPr>
                        <a:t>/</a:t>
                      </a:r>
                      <a:r>
                        <a:rPr lang="zh-CN" altLang="en-US" sz="1600" u="none" strike="noStrike" dirty="0">
                          <a:effectLst/>
                        </a:rPr>
                        <a:t>否</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extLst>
                  <a:ext uri="{0D108BD9-81ED-4DB2-BD59-A6C34878D82A}">
                    <a16:rowId xmlns:a16="http://schemas.microsoft.com/office/drawing/2014/main" val="1338241817"/>
                  </a:ext>
                </a:extLst>
              </a:tr>
              <a:tr h="235775">
                <a:tc>
                  <a:txBody>
                    <a:bodyPr/>
                    <a:lstStyle/>
                    <a:p>
                      <a:pPr algn="ctr" fontAlgn="ctr"/>
                      <a:r>
                        <a:rPr lang="en-US" altLang="zh-CN" sz="1600" u="none" strike="noStrike" dirty="0">
                          <a:effectLst/>
                        </a:rPr>
                        <a:t>8</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l" fontAlgn="ctr"/>
                      <a:r>
                        <a:rPr lang="zh-CN" altLang="en-US" sz="1600" u="none" strike="noStrike">
                          <a:effectLst/>
                        </a:rPr>
                        <a:t>软件包准备</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l" fontAlgn="ctr"/>
                      <a:r>
                        <a:rPr lang="zh-CN" altLang="en-US" sz="1600" u="none" strike="noStrike">
                          <a:effectLst/>
                        </a:rPr>
                        <a:t>请与交付中心确认产品版本，并从通过天途系统下载物料包</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ctr" fontAlgn="ctr"/>
                      <a:r>
                        <a:rPr lang="zh-CN" altLang="en-US" sz="1600" u="none" strike="noStrike" dirty="0">
                          <a:effectLst/>
                        </a:rPr>
                        <a:t>是</a:t>
                      </a:r>
                      <a:r>
                        <a:rPr lang="en-US" altLang="zh-CN" sz="1600" u="none" strike="noStrike" dirty="0">
                          <a:effectLst/>
                        </a:rPr>
                        <a:t>/</a:t>
                      </a:r>
                      <a:r>
                        <a:rPr lang="zh-CN" altLang="en-US" sz="1600" u="none" strike="noStrike" dirty="0">
                          <a:effectLst/>
                        </a:rPr>
                        <a:t>否</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extLst>
                  <a:ext uri="{0D108BD9-81ED-4DB2-BD59-A6C34878D82A}">
                    <a16:rowId xmlns:a16="http://schemas.microsoft.com/office/drawing/2014/main" val="3818583864"/>
                  </a:ext>
                </a:extLst>
              </a:tr>
              <a:tr h="235775">
                <a:tc>
                  <a:txBody>
                    <a:bodyPr/>
                    <a:lstStyle/>
                    <a:p>
                      <a:pPr algn="ctr" fontAlgn="ctr"/>
                      <a:r>
                        <a:rPr lang="en-US" altLang="zh-CN" sz="1600" u="none" strike="noStrike" dirty="0">
                          <a:effectLst/>
                        </a:rPr>
                        <a:t>9</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l" fontAlgn="ctr"/>
                      <a:r>
                        <a:rPr lang="zh-CN" altLang="en-US" sz="1600" u="none" strike="noStrike">
                          <a:effectLst/>
                        </a:rPr>
                        <a:t>入场安装</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l" fontAlgn="ctr"/>
                      <a:r>
                        <a:rPr lang="zh-CN" altLang="en-US" sz="1600" u="none" strike="noStrike">
                          <a:effectLst/>
                        </a:rPr>
                        <a:t>以上步骤完成并确认后，进行产品的安装部署</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tc>
                  <a:txBody>
                    <a:bodyPr/>
                    <a:lstStyle/>
                    <a:p>
                      <a:pPr algn="ctr" fontAlgn="ctr"/>
                      <a:r>
                        <a:rPr lang="zh-CN" altLang="en-US" sz="1600" u="none" strike="noStrike" dirty="0">
                          <a:effectLst/>
                        </a:rPr>
                        <a:t>是</a:t>
                      </a:r>
                      <a:r>
                        <a:rPr lang="en-US" altLang="zh-CN" sz="1600" u="none" strike="noStrike" dirty="0">
                          <a:effectLst/>
                        </a:rPr>
                        <a:t>/</a:t>
                      </a:r>
                      <a:r>
                        <a:rPr lang="zh-CN" altLang="en-US" sz="1600" u="none" strike="noStrike" dirty="0">
                          <a:effectLst/>
                        </a:rPr>
                        <a:t>否</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323" marR="7323" marT="7323" marB="0" anchor="ctr"/>
                </a:tc>
                <a:extLst>
                  <a:ext uri="{0D108BD9-81ED-4DB2-BD59-A6C34878D82A}">
                    <a16:rowId xmlns:a16="http://schemas.microsoft.com/office/drawing/2014/main" val="402889517"/>
                  </a:ext>
                </a:extLst>
              </a:tr>
            </a:tbl>
          </a:graphicData>
        </a:graphic>
      </p:graphicFrame>
    </p:spTree>
    <p:extLst>
      <p:ext uri="{BB962C8B-B14F-4D97-AF65-F5344CB8AC3E}">
        <p14:creationId xmlns:p14="http://schemas.microsoft.com/office/powerpoint/2010/main" val="4244810576"/>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8282363" cy="10296525"/>
          </a:xfrm>
          <a:prstGeom prst="rect">
            <a:avLst/>
          </a:prstGeom>
        </p:spPr>
      </p:pic>
      <p:pic>
        <p:nvPicPr>
          <p:cNvPr id="12" name="图片 11"/>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sp>
        <p:nvSpPr>
          <p:cNvPr id="10" name="TextBox 2"/>
          <p:cNvSpPr txBox="1">
            <a:spLocks noChangeArrowheads="1"/>
          </p:cNvSpPr>
          <p:nvPr/>
        </p:nvSpPr>
        <p:spPr bwMode="auto">
          <a:xfrm>
            <a:off x="1287830" y="2948809"/>
            <a:ext cx="1271730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eaLnBrk="1" hangingPunct="1"/>
            <a:r>
              <a:rPr lang="zh-CN" altLang="en-US" sz="6000" b="1" dirty="0">
                <a:solidFill>
                  <a:schemeClr val="bg1"/>
                </a:solidFill>
                <a:latin typeface="TTTGB Medium" panose="020C06030202040F0204" pitchFamily="34" charset="-128"/>
                <a:ea typeface="TTTGB Medium" panose="020C06030202040F0204" pitchFamily="34" charset="-128"/>
                <a:cs typeface="Microsoft YaHei" charset="-122"/>
              </a:rPr>
              <a:t>交付介绍</a:t>
            </a:r>
            <a:endParaRPr lang="en-US" altLang="zh-CN" sz="6000" b="1" dirty="0">
              <a:solidFill>
                <a:schemeClr val="bg1"/>
              </a:solidFill>
              <a:latin typeface="TTTGB Medium" panose="020C06030202040F0204" pitchFamily="34" charset="-128"/>
              <a:ea typeface="TTTGB Medium" panose="020C06030202040F0204" pitchFamily="34" charset="-128"/>
              <a:cs typeface="Microsoft YaHei" charset="-122"/>
            </a:endParaRPr>
          </a:p>
        </p:txBody>
      </p:sp>
      <p:sp>
        <p:nvSpPr>
          <p:cNvPr id="11" name="TextBox 3"/>
          <p:cNvSpPr txBox="1">
            <a:spLocks noChangeArrowheads="1"/>
          </p:cNvSpPr>
          <p:nvPr/>
        </p:nvSpPr>
        <p:spPr bwMode="auto">
          <a:xfrm flipH="1">
            <a:off x="1287830" y="4373536"/>
            <a:ext cx="15102364" cy="50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nSpc>
                <a:spcPct val="125000"/>
              </a:lnSpc>
            </a:pPr>
            <a:r>
              <a:rPr lang="zh-CN" altLang="en-US" sz="2800" dirty="0">
                <a:solidFill>
                  <a:schemeClr val="bg1">
                    <a:lumMod val="85000"/>
                  </a:schemeClr>
                </a:solidFill>
                <a:latin typeface="TTTGB Medium" panose="020C06030202040F0204" pitchFamily="34" charset="-128"/>
                <a:ea typeface="TTTGB Medium" panose="020C06030202040F0204" pitchFamily="34" charset="-128"/>
              </a:rPr>
              <a:t>云智天枢平台的产品架构、组件介绍、交付流程</a:t>
            </a:r>
            <a:endParaRPr lang="en-US" altLang="zh-CN" sz="2800" dirty="0">
              <a:solidFill>
                <a:schemeClr val="bg1">
                  <a:lumMod val="85000"/>
                </a:schemeClr>
              </a:solidFill>
              <a:latin typeface="TTTGB Medium" panose="020C06030202040F0204" pitchFamily="34" charset="-128"/>
              <a:ea typeface="TTTGB Medium" panose="020C06030202040F0204" pitchFamily="34" charset="-128"/>
            </a:endParaRPr>
          </a:p>
        </p:txBody>
      </p:sp>
      <p:pic>
        <p:nvPicPr>
          <p:cNvPr id="13" name="图片 1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37" y="8074025"/>
            <a:ext cx="18288000" cy="2222500"/>
          </a:xfrm>
          <a:prstGeom prst="rect">
            <a:avLst/>
          </a:prstGeom>
        </p:spPr>
      </p:pic>
      <p:sp>
        <p:nvSpPr>
          <p:cNvPr id="14" name="文本框 13"/>
          <p:cNvSpPr txBox="1"/>
          <p:nvPr/>
        </p:nvSpPr>
        <p:spPr>
          <a:xfrm>
            <a:off x="1065756" y="9424050"/>
            <a:ext cx="4856266" cy="369332"/>
          </a:xfrm>
          <a:prstGeom prst="rect">
            <a:avLst/>
          </a:prstGeom>
          <a:noFill/>
        </p:spPr>
        <p:txBody>
          <a:bodyPr wrap="none" rtlCol="0">
            <a:spAutoFit/>
          </a:bodyPr>
          <a:lstStyle/>
          <a:p>
            <a:r>
              <a:rPr kumimoji="1" lang="en-US" altLang="zh-CN" sz="1800" dirty="0">
                <a:solidFill>
                  <a:schemeClr val="bg1"/>
                </a:solidFill>
              </a:rPr>
              <a:t>CONFIDENCIAL MATERIAL FROM TENCENT CLOUD</a:t>
            </a:r>
            <a:endParaRPr kumimoji="1" lang="zh-CN" altLang="en-US" sz="1800" dirty="0">
              <a:solidFill>
                <a:schemeClr val="bg1"/>
              </a:solidFill>
            </a:endParaRPr>
          </a:p>
        </p:txBody>
      </p:sp>
    </p:spTree>
    <p:extLst>
      <p:ext uri="{BB962C8B-B14F-4D97-AF65-F5344CB8AC3E}">
        <p14:creationId xmlns:p14="http://schemas.microsoft.com/office/powerpoint/2010/main" val="77123802"/>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云智天枢部署入场确认</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11" name="矩形 10">
            <a:extLst>
              <a:ext uri="{FF2B5EF4-FFF2-40B4-BE49-F238E27FC236}">
                <a16:creationId xmlns:a16="http://schemas.microsoft.com/office/drawing/2014/main" id="{CFE76DA7-0E5D-4A10-8769-4444FF0E0F22}"/>
              </a:ext>
            </a:extLst>
          </p:cNvPr>
          <p:cNvSpPr/>
          <p:nvPr/>
        </p:nvSpPr>
        <p:spPr>
          <a:xfrm>
            <a:off x="208008" y="1673788"/>
            <a:ext cx="17196587" cy="7033272"/>
          </a:xfrm>
          <a:prstGeom prst="rect">
            <a:avLst/>
          </a:prstGeom>
        </p:spPr>
        <p:txBody>
          <a:bodyPr wrap="square">
            <a:spAutoFit/>
          </a:bodyPr>
          <a:lstStyle/>
          <a:p>
            <a:pPr marL="266700">
              <a:lnSpc>
                <a:spcPct val="150000"/>
              </a:lnSpc>
              <a:spcAft>
                <a:spcPts val="0"/>
              </a:spcAft>
            </a:pPr>
            <a:r>
              <a:rPr lang="zh-CN" altLang="en-US" sz="2800" dirty="0">
                <a:latin typeface="Times New Roman" panose="02020603050405020304" pitchFamily="18" charset="0"/>
                <a:ea typeface="微软雅黑" panose="020B0503020204020204" pitchFamily="34" charset="-122"/>
                <a:cs typeface="微软雅黑" panose="020B0503020204020204" pitchFamily="34" charset="-122"/>
              </a:rPr>
              <a:t>交付同学提交</a:t>
            </a: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a:t>
            </a:r>
            <a:r>
              <a:rPr lang="zh-CN" altLang="en-US" sz="2800" dirty="0">
                <a:latin typeface="Times New Roman" panose="02020603050405020304" pitchFamily="18" charset="0"/>
                <a:ea typeface="微软雅黑" panose="020B0503020204020204" pitchFamily="34" charset="-122"/>
                <a:cs typeface="微软雅黑" panose="020B0503020204020204" pitchFamily="34" charset="-122"/>
              </a:rPr>
              <a:t>腾讯云智天枢平台</a:t>
            </a: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-xxx</a:t>
            </a:r>
            <a:r>
              <a:rPr lang="zh-CN" altLang="en-US" sz="2800" dirty="0">
                <a:latin typeface="Times New Roman" panose="02020603050405020304" pitchFamily="18" charset="0"/>
                <a:ea typeface="微软雅黑" panose="020B0503020204020204" pitchFamily="34" charset="-122"/>
                <a:cs typeface="微软雅黑" panose="020B0503020204020204" pitchFamily="34" charset="-122"/>
              </a:rPr>
              <a:t>项目产品交付部署方案</a:t>
            </a: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a:t>
            </a:r>
            <a:r>
              <a:rPr lang="zh-CN" altLang="en-US" sz="2800" dirty="0">
                <a:latin typeface="Times New Roman" panose="02020603050405020304" pitchFamily="18" charset="0"/>
                <a:ea typeface="微软雅黑" panose="020B0503020204020204" pitchFamily="34" charset="-122"/>
                <a:cs typeface="微软雅黑" panose="020B0503020204020204" pitchFamily="34" charset="-122"/>
              </a:rPr>
              <a:t>模板</a:t>
            </a: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a:t>
            </a:r>
            <a:r>
              <a:rPr lang="zh-CN" altLang="en-US" sz="2800" dirty="0">
                <a:latin typeface="Times New Roman" panose="02020603050405020304" pitchFamily="18" charset="0"/>
                <a:ea typeface="微软雅黑" panose="020B0503020204020204" pitchFamily="34" charset="-122"/>
                <a:cs typeface="微软雅黑" panose="020B0503020204020204" pitchFamily="34" charset="-122"/>
              </a:rPr>
              <a:t>，包括部署规划、硬件准备等工作。</a:t>
            </a:r>
            <a:endParaRPr lang="en-US" altLang="zh-CN" sz="2800" dirty="0">
              <a:latin typeface="Times New Roman" panose="02020603050405020304" pitchFamily="18" charset="0"/>
              <a:ea typeface="微软雅黑" panose="020B0503020204020204" pitchFamily="34" charset="-122"/>
              <a:cs typeface="微软雅黑" panose="020B0503020204020204" pitchFamily="34" charset="-122"/>
            </a:endParaRPr>
          </a:p>
          <a:p>
            <a:pPr marL="723900" indent="-457200">
              <a:lnSpc>
                <a:spcPct val="150000"/>
              </a:lnSpc>
              <a:spcAft>
                <a:spcPts val="0"/>
              </a:spcAft>
              <a:buFont typeface="Arial" panose="020B0604020202020204" pitchFamily="34" charset="0"/>
              <a:buChar char="•"/>
            </a:pPr>
            <a:r>
              <a:rPr lang="zh-CN" altLang="en-US" sz="2800" dirty="0">
                <a:latin typeface="Times New Roman" panose="02020603050405020304" pitchFamily="18" charset="0"/>
                <a:ea typeface="微软雅黑" panose="020B0503020204020204" pitchFamily="34" charset="-122"/>
                <a:cs typeface="微软雅黑" panose="020B0503020204020204" pitchFamily="34" charset="-122"/>
              </a:rPr>
              <a:t>部署规划：</a:t>
            </a:r>
            <a:endParaRPr lang="en-US" altLang="zh-CN" sz="2800" dirty="0">
              <a:latin typeface="Times New Roman" panose="02020603050405020304" pitchFamily="18" charset="0"/>
              <a:ea typeface="微软雅黑" panose="020B0503020204020204" pitchFamily="34" charset="-122"/>
              <a:cs typeface="微软雅黑" panose="020B0503020204020204" pitchFamily="34" charset="-122"/>
            </a:endParaRPr>
          </a:p>
          <a:p>
            <a:pPr marL="781050" indent="-514350">
              <a:lnSpc>
                <a:spcPct val="150000"/>
              </a:lnSpc>
              <a:spcAft>
                <a:spcPts val="0"/>
              </a:spcAft>
              <a:buAutoNum type="arabicPeriod"/>
            </a:pPr>
            <a:r>
              <a:rPr lang="zh-CN" altLang="en-US" sz="2400" dirty="0">
                <a:latin typeface="Microsoft YaHei Light" panose="020B0502040204020203" pitchFamily="34" charset="-122"/>
                <a:ea typeface="Microsoft YaHei Light" panose="020B0502040204020203" pitchFamily="34" charset="-122"/>
              </a:rPr>
              <a:t>使用的对象存储；</a:t>
            </a:r>
            <a:endParaRPr lang="en-US" altLang="zh-CN" sz="2400" dirty="0">
              <a:latin typeface="Microsoft YaHei Light" panose="020B0502040204020203" pitchFamily="34" charset="-122"/>
              <a:ea typeface="Microsoft YaHei Light" panose="020B0502040204020203" pitchFamily="34" charset="-122"/>
            </a:endParaRPr>
          </a:p>
          <a:p>
            <a:pPr marL="781050" indent="-514350">
              <a:lnSpc>
                <a:spcPct val="150000"/>
              </a:lnSpc>
              <a:spcAft>
                <a:spcPts val="0"/>
              </a:spcAft>
              <a:buAutoNum type="arabicPeriod"/>
            </a:pPr>
            <a:r>
              <a:rPr lang="en-US" altLang="zh-CN" sz="2400" dirty="0">
                <a:latin typeface="Microsoft YaHei Light" panose="020B0502040204020203" pitchFamily="34" charset="-122"/>
                <a:ea typeface="Microsoft YaHei Light" panose="020B0502040204020203" pitchFamily="34" charset="-122"/>
              </a:rPr>
              <a:t>MySQL</a:t>
            </a:r>
            <a:r>
              <a:rPr lang="zh-CN" altLang="en-US" sz="2400" dirty="0">
                <a:latin typeface="Microsoft YaHei Light" panose="020B0502040204020203" pitchFamily="34" charset="-122"/>
                <a:ea typeface="Microsoft YaHei Light" panose="020B0502040204020203" pitchFamily="34" charset="-122"/>
              </a:rPr>
              <a:t>部署方式（独立部署、复用机器，取决于硬件准备）；</a:t>
            </a:r>
            <a:endParaRPr lang="en-US" altLang="zh-CN" sz="2400" dirty="0">
              <a:latin typeface="Microsoft YaHei Light" panose="020B0502040204020203" pitchFamily="34" charset="-122"/>
              <a:ea typeface="Microsoft YaHei Light" panose="020B0502040204020203" pitchFamily="34" charset="-122"/>
            </a:endParaRPr>
          </a:p>
          <a:p>
            <a:pPr marL="781050" indent="-514350">
              <a:lnSpc>
                <a:spcPct val="150000"/>
              </a:lnSpc>
              <a:spcAft>
                <a:spcPts val="0"/>
              </a:spcAft>
              <a:buAutoNum type="arabicPeriod"/>
            </a:pPr>
            <a:r>
              <a:rPr lang="zh-CN" altLang="en-US" sz="2400" dirty="0">
                <a:latin typeface="Microsoft YaHei Light" panose="020B0502040204020203" pitchFamily="34" charset="-122"/>
                <a:ea typeface="Microsoft YaHei Light" panose="020B0502040204020203" pitchFamily="34" charset="-122"/>
              </a:rPr>
              <a:t>消息队列</a:t>
            </a:r>
            <a:r>
              <a:rPr lang="en-US" altLang="zh-CN" sz="2400" dirty="0" err="1">
                <a:latin typeface="Microsoft YaHei Light" panose="020B0502040204020203" pitchFamily="34" charset="-122"/>
                <a:ea typeface="Microsoft YaHei Light" panose="020B0502040204020203" pitchFamily="34" charset="-122"/>
              </a:rPr>
              <a:t>kafka</a:t>
            </a:r>
            <a:r>
              <a:rPr lang="zh-CN" altLang="en-US" sz="2400" dirty="0">
                <a:latin typeface="Microsoft YaHei Light" panose="020B0502040204020203" pitchFamily="34" charset="-122"/>
                <a:ea typeface="Microsoft YaHei Light" panose="020B0502040204020203" pitchFamily="34" charset="-122"/>
              </a:rPr>
              <a:t>的服务器规划；</a:t>
            </a:r>
            <a:endParaRPr lang="en-US" altLang="zh-CN" sz="2400" dirty="0">
              <a:latin typeface="Microsoft YaHei Light" panose="020B0502040204020203" pitchFamily="34" charset="-122"/>
              <a:ea typeface="Microsoft YaHei Light" panose="020B0502040204020203" pitchFamily="34" charset="-122"/>
            </a:endParaRPr>
          </a:p>
          <a:p>
            <a:pPr marL="781050" indent="-514350">
              <a:lnSpc>
                <a:spcPct val="150000"/>
              </a:lnSpc>
              <a:spcAft>
                <a:spcPts val="0"/>
              </a:spcAft>
              <a:buAutoNum type="arabicPeriod"/>
            </a:pPr>
            <a:r>
              <a:rPr lang="zh-CN" altLang="en-US" sz="2400" dirty="0">
                <a:latin typeface="Microsoft YaHei Light" panose="020B0502040204020203" pitchFamily="34" charset="-122"/>
                <a:ea typeface="Microsoft YaHei Light" panose="020B0502040204020203" pitchFamily="34" charset="-122"/>
              </a:rPr>
              <a:t>是否有组件是私有云或公有云单独提供（</a:t>
            </a:r>
            <a:r>
              <a:rPr lang="en-US" altLang="zh-CN" sz="2400" dirty="0">
                <a:latin typeface="Microsoft YaHei Light" panose="020B0502040204020203" pitchFamily="34" charset="-122"/>
                <a:ea typeface="Microsoft YaHei Light" panose="020B0502040204020203" pitchFamily="34" charset="-122"/>
              </a:rPr>
              <a:t>es</a:t>
            </a:r>
            <a:r>
              <a:rPr lang="zh-CN" altLang="en-US" sz="2400" dirty="0">
                <a:latin typeface="Microsoft YaHei Light" panose="020B0502040204020203" pitchFamily="34" charset="-122"/>
                <a:ea typeface="Microsoft YaHei Light" panose="020B0502040204020203" pitchFamily="34" charset="-122"/>
              </a:rPr>
              <a:t>、</a:t>
            </a:r>
            <a:r>
              <a:rPr lang="en-US" altLang="zh-CN" sz="2400" dirty="0" err="1">
                <a:latin typeface="Microsoft YaHei Light" panose="020B0502040204020203" pitchFamily="34" charset="-122"/>
                <a:ea typeface="Microsoft YaHei Light" panose="020B0502040204020203" pitchFamily="34" charset="-122"/>
              </a:rPr>
              <a:t>redis</a:t>
            </a:r>
            <a:r>
              <a:rPr lang="zh-CN" altLang="en-US" sz="2400" dirty="0">
                <a:latin typeface="Microsoft YaHei Light" panose="020B0502040204020203" pitchFamily="34" charset="-122"/>
                <a:ea typeface="Microsoft YaHei Light" panose="020B0502040204020203" pitchFamily="34" charset="-122"/>
              </a:rPr>
              <a:t>）</a:t>
            </a:r>
            <a:endParaRPr lang="en-US" altLang="zh-CN" sz="2400" dirty="0">
              <a:latin typeface="Microsoft YaHei Light" panose="020B0502040204020203" pitchFamily="34" charset="-122"/>
              <a:ea typeface="Microsoft YaHei Light" panose="020B0502040204020203" pitchFamily="34" charset="-122"/>
            </a:endParaRPr>
          </a:p>
          <a:p>
            <a:pPr marL="781050" indent="-514350">
              <a:lnSpc>
                <a:spcPct val="150000"/>
              </a:lnSpc>
              <a:spcAft>
                <a:spcPts val="0"/>
              </a:spcAft>
              <a:buAutoNum type="arabicPeriod"/>
            </a:pPr>
            <a:r>
              <a:rPr lang="zh-CN" altLang="en-US" sz="2400" dirty="0">
                <a:latin typeface="Microsoft YaHei Light" panose="020B0502040204020203" pitchFamily="34" charset="-122"/>
                <a:ea typeface="Microsoft YaHei Light" panose="020B0502040204020203" pitchFamily="34" charset="-122"/>
              </a:rPr>
              <a:t>确认容器平台的资源（</a:t>
            </a:r>
            <a:r>
              <a:rPr lang="en-US" altLang="zh-CN" sz="2400" dirty="0">
                <a:latin typeface="Microsoft YaHei Light" panose="020B0502040204020203" pitchFamily="34" charset="-122"/>
                <a:ea typeface="Microsoft YaHei Light" panose="020B0502040204020203" pitchFamily="34" charset="-122"/>
              </a:rPr>
              <a:t>TKE</a:t>
            </a:r>
            <a:r>
              <a:rPr lang="zh-CN" altLang="en-US" sz="2400" dirty="0">
                <a:latin typeface="Microsoft YaHei Light" panose="020B0502040204020203" pitchFamily="34" charset="-122"/>
                <a:ea typeface="Microsoft YaHei Light" panose="020B0502040204020203" pitchFamily="34" charset="-122"/>
              </a:rPr>
              <a:t>、</a:t>
            </a:r>
            <a:r>
              <a:rPr lang="en-US" altLang="zh-CN" sz="2400" dirty="0">
                <a:latin typeface="Microsoft YaHei Light" panose="020B0502040204020203" pitchFamily="34" charset="-122"/>
                <a:ea typeface="Microsoft YaHei Light" panose="020B0502040204020203" pitchFamily="34" charset="-122"/>
              </a:rPr>
              <a:t>TCNP</a:t>
            </a:r>
            <a:r>
              <a:rPr lang="zh-CN" altLang="en-US" sz="2400" dirty="0">
                <a:latin typeface="Microsoft YaHei Light" panose="020B0502040204020203" pitchFamily="34" charset="-122"/>
                <a:ea typeface="Microsoft YaHei Light" panose="020B0502040204020203" pitchFamily="34" charset="-122"/>
              </a:rPr>
              <a:t>）</a:t>
            </a:r>
            <a:endParaRPr lang="en-US" altLang="zh-CN" sz="2400" dirty="0">
              <a:latin typeface="Microsoft YaHei Light" panose="020B0502040204020203" pitchFamily="34" charset="-122"/>
              <a:ea typeface="Microsoft YaHei Light" panose="020B0502040204020203" pitchFamily="34" charset="-122"/>
            </a:endParaRPr>
          </a:p>
          <a:p>
            <a:pPr marL="266700">
              <a:lnSpc>
                <a:spcPct val="150000"/>
              </a:lnSpc>
              <a:spcAft>
                <a:spcPts val="0"/>
              </a:spcAft>
            </a:pPr>
            <a:endParaRPr lang="en-US" altLang="zh-CN" sz="2400" dirty="0">
              <a:latin typeface="Microsoft YaHei Light" panose="020B0502040204020203" pitchFamily="34" charset="-122"/>
              <a:ea typeface="Microsoft YaHei Light" panose="020B0502040204020203" pitchFamily="34" charset="-122"/>
            </a:endParaRPr>
          </a:p>
          <a:p>
            <a:pPr marL="723900" indent="-457200">
              <a:lnSpc>
                <a:spcPct val="150000"/>
              </a:lnSpc>
              <a:buFont typeface="Arial" panose="020B0604020202020204" pitchFamily="34" charset="0"/>
              <a:buChar char="•"/>
            </a:pPr>
            <a:r>
              <a:rPr lang="zh-CN" altLang="en-US" sz="2800" dirty="0">
                <a:latin typeface="Times New Roman" panose="02020603050405020304" pitchFamily="18" charset="0"/>
                <a:ea typeface="微软雅黑" panose="020B0503020204020204" pitchFamily="34" charset="-122"/>
              </a:rPr>
              <a:t>硬件准备：</a:t>
            </a:r>
            <a:endParaRPr lang="en-US" altLang="zh-CN" sz="2800" dirty="0">
              <a:latin typeface="Times New Roman" panose="02020603050405020304" pitchFamily="18" charset="0"/>
              <a:ea typeface="微软雅黑" panose="020B0503020204020204" pitchFamily="34" charset="-122"/>
            </a:endParaRPr>
          </a:p>
          <a:p>
            <a:pPr marL="723900" indent="-457200">
              <a:lnSpc>
                <a:spcPct val="150000"/>
              </a:lnSpc>
              <a:buAutoNum type="arabicPeriod"/>
            </a:pPr>
            <a:r>
              <a:rPr lang="zh-CN" altLang="en-US" sz="2400" dirty="0">
                <a:latin typeface="Microsoft YaHei Light" panose="020B0502040204020203" pitchFamily="34" charset="-122"/>
                <a:ea typeface="Microsoft YaHei Light" panose="020B0502040204020203" pitchFamily="34" charset="-122"/>
              </a:rPr>
              <a:t>根据前期需求分析、服务器评估的结论，提交部署所需相关硬件配置要求和数量</a:t>
            </a:r>
            <a:endParaRPr lang="en-US" altLang="zh-CN" sz="2400" dirty="0">
              <a:latin typeface="Microsoft YaHei Light" panose="020B0502040204020203" pitchFamily="34" charset="-122"/>
              <a:ea typeface="Microsoft YaHei Light" panose="020B0502040204020203" pitchFamily="34" charset="-122"/>
            </a:endParaRPr>
          </a:p>
          <a:p>
            <a:pPr marL="723900" indent="-457200">
              <a:lnSpc>
                <a:spcPct val="150000"/>
              </a:lnSpc>
              <a:buAutoNum type="arabicPeriod"/>
            </a:pPr>
            <a:endParaRPr lang="en-US" altLang="zh-CN" sz="2400" dirty="0">
              <a:latin typeface="Microsoft YaHei Light" panose="020B0502040204020203" pitchFamily="34" charset="-122"/>
              <a:ea typeface="Microsoft YaHei Light" panose="020B0502040204020203" pitchFamily="34" charset="-122"/>
            </a:endParaRPr>
          </a:p>
          <a:p>
            <a:pPr marL="266700">
              <a:lnSpc>
                <a:spcPct val="150000"/>
              </a:lnSpc>
            </a:pPr>
            <a:r>
              <a:rPr lang="zh-CN" altLang="en-US" sz="2800" b="1" dirty="0">
                <a:solidFill>
                  <a:srgbClr val="FF0000"/>
                </a:solidFill>
                <a:latin typeface="Times New Roman" panose="02020603050405020304" pitchFamily="18" charset="0"/>
                <a:ea typeface="微软雅黑" panose="020B0503020204020204" pitchFamily="34" charset="-122"/>
              </a:rPr>
              <a:t>上述信息准备完成之后，与项目经理沟通，确定入场时间。</a:t>
            </a:r>
            <a:endParaRPr lang="zh-CN" altLang="zh-CN" sz="2800" b="1" dirty="0">
              <a:solidFill>
                <a:srgbClr val="FF0000"/>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222605638"/>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8282363" cy="10296525"/>
          </a:xfrm>
          <a:prstGeom prst="rect">
            <a:avLst/>
          </a:prstGeom>
        </p:spPr>
      </p:pic>
      <p:pic>
        <p:nvPicPr>
          <p:cNvPr id="12" name="图片 11"/>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sp>
        <p:nvSpPr>
          <p:cNvPr id="10" name="TextBox 2"/>
          <p:cNvSpPr txBox="1">
            <a:spLocks noChangeArrowheads="1"/>
          </p:cNvSpPr>
          <p:nvPr/>
        </p:nvSpPr>
        <p:spPr bwMode="auto">
          <a:xfrm>
            <a:off x="1287830" y="2948809"/>
            <a:ext cx="1271730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eaLnBrk="1" hangingPunct="1"/>
            <a:r>
              <a:rPr lang="zh-CN" altLang="en-US" sz="6000" b="1" dirty="0">
                <a:solidFill>
                  <a:schemeClr val="bg1"/>
                </a:solidFill>
                <a:latin typeface="TTTGB Medium" panose="020C06030202040F0204" pitchFamily="34" charset="-128"/>
                <a:ea typeface="TTTGB Medium" panose="020C06030202040F0204" pitchFamily="34" charset="-128"/>
                <a:cs typeface="Microsoft YaHei" charset="-122"/>
              </a:rPr>
              <a:t>安装部署</a:t>
            </a:r>
            <a:endParaRPr lang="en-US" altLang="zh-CN" sz="6000" b="1" dirty="0">
              <a:solidFill>
                <a:schemeClr val="bg1"/>
              </a:solidFill>
              <a:latin typeface="TTTGB Medium" panose="020C06030202040F0204" pitchFamily="34" charset="-128"/>
              <a:ea typeface="TTTGB Medium" panose="020C06030202040F0204" pitchFamily="34" charset="-128"/>
              <a:cs typeface="Microsoft YaHei" charset="-122"/>
            </a:endParaRPr>
          </a:p>
        </p:txBody>
      </p:sp>
      <p:sp>
        <p:nvSpPr>
          <p:cNvPr id="11" name="TextBox 3"/>
          <p:cNvSpPr txBox="1">
            <a:spLocks noChangeArrowheads="1"/>
          </p:cNvSpPr>
          <p:nvPr/>
        </p:nvSpPr>
        <p:spPr bwMode="auto">
          <a:xfrm flipH="1">
            <a:off x="1287830" y="4373536"/>
            <a:ext cx="15102364" cy="50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nSpc>
                <a:spcPct val="125000"/>
              </a:lnSpc>
            </a:pPr>
            <a:r>
              <a:rPr lang="zh-CN" altLang="en-US" sz="2800" dirty="0">
                <a:solidFill>
                  <a:schemeClr val="bg1">
                    <a:lumMod val="85000"/>
                  </a:schemeClr>
                </a:solidFill>
                <a:latin typeface="TTTGB Medium" panose="020C06030202040F0204" pitchFamily="34" charset="-128"/>
                <a:ea typeface="TTTGB Medium" panose="020C06030202040F0204" pitchFamily="34" charset="-128"/>
              </a:rPr>
              <a:t>云智天枢平台安装部署介绍</a:t>
            </a:r>
            <a:endParaRPr lang="en-US" altLang="zh-CN" sz="2800" dirty="0">
              <a:solidFill>
                <a:schemeClr val="bg1">
                  <a:lumMod val="85000"/>
                </a:schemeClr>
              </a:solidFill>
              <a:latin typeface="TTTGB Medium" panose="020C06030202040F0204" pitchFamily="34" charset="-128"/>
              <a:ea typeface="TTTGB Medium" panose="020C06030202040F0204" pitchFamily="34" charset="-128"/>
            </a:endParaRPr>
          </a:p>
        </p:txBody>
      </p:sp>
      <p:pic>
        <p:nvPicPr>
          <p:cNvPr id="13" name="图片 1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637" y="8074025"/>
            <a:ext cx="18288000" cy="2222500"/>
          </a:xfrm>
          <a:prstGeom prst="rect">
            <a:avLst/>
          </a:prstGeom>
        </p:spPr>
      </p:pic>
      <p:sp>
        <p:nvSpPr>
          <p:cNvPr id="14" name="文本框 13"/>
          <p:cNvSpPr txBox="1"/>
          <p:nvPr/>
        </p:nvSpPr>
        <p:spPr>
          <a:xfrm>
            <a:off x="1065756" y="9424050"/>
            <a:ext cx="4856266" cy="369332"/>
          </a:xfrm>
          <a:prstGeom prst="rect">
            <a:avLst/>
          </a:prstGeom>
          <a:noFill/>
        </p:spPr>
        <p:txBody>
          <a:bodyPr wrap="none" rtlCol="0">
            <a:spAutoFit/>
          </a:bodyPr>
          <a:lstStyle/>
          <a:p>
            <a:r>
              <a:rPr kumimoji="1" lang="en-US" altLang="zh-CN" sz="1800" dirty="0">
                <a:solidFill>
                  <a:schemeClr val="bg1"/>
                </a:solidFill>
              </a:rPr>
              <a:t>CONFIDENCIAL MATERIAL FROM TENCENT CLOUD</a:t>
            </a:r>
            <a:endParaRPr kumimoji="1" lang="zh-CN" altLang="en-US" sz="1800" dirty="0">
              <a:solidFill>
                <a:schemeClr val="bg1"/>
              </a:solidFill>
            </a:endParaRPr>
          </a:p>
        </p:txBody>
      </p:sp>
    </p:spTree>
    <p:extLst>
      <p:ext uri="{BB962C8B-B14F-4D97-AF65-F5344CB8AC3E}">
        <p14:creationId xmlns:p14="http://schemas.microsoft.com/office/powerpoint/2010/main" val="2186253771"/>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云智天枢部署部署实施</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7" name="Freeform 24">
            <a:extLst>
              <a:ext uri="{FF2B5EF4-FFF2-40B4-BE49-F238E27FC236}">
                <a16:creationId xmlns:a16="http://schemas.microsoft.com/office/drawing/2014/main" id="{FD4C3BA0-E63A-4227-9DF2-07FBDCEF6AC0}"/>
              </a:ext>
            </a:extLst>
          </p:cNvPr>
          <p:cNvSpPr>
            <a:spLocks noChangeArrowheads="1"/>
          </p:cNvSpPr>
          <p:nvPr/>
        </p:nvSpPr>
        <p:spPr bwMode="auto">
          <a:xfrm rot="5400000">
            <a:off x="6192373" y="3722071"/>
            <a:ext cx="2177394" cy="3309045"/>
          </a:xfrm>
          <a:custGeom>
            <a:avLst/>
            <a:gdLst>
              <a:gd name="T0" fmla="*/ 1002639 w 594"/>
              <a:gd name="T1" fmla="*/ 943943 h 806"/>
              <a:gd name="T2" fmla="*/ 1060313 w 594"/>
              <a:gd name="T3" fmla="*/ 957238 h 806"/>
              <a:gd name="T4" fmla="*/ 1109114 w 594"/>
              <a:gd name="T5" fmla="*/ 983828 h 806"/>
              <a:gd name="T6" fmla="*/ 1162351 w 594"/>
              <a:gd name="T7" fmla="*/ 1028145 h 806"/>
              <a:gd name="T8" fmla="*/ 1175660 w 594"/>
              <a:gd name="T9" fmla="*/ 1037008 h 806"/>
              <a:gd name="T10" fmla="*/ 1299881 w 594"/>
              <a:gd name="T11" fmla="*/ 1037008 h 806"/>
              <a:gd name="T12" fmla="*/ 1308754 w 594"/>
              <a:gd name="T13" fmla="*/ 1037008 h 806"/>
              <a:gd name="T14" fmla="*/ 1317627 w 594"/>
              <a:gd name="T15" fmla="*/ 1028145 h 806"/>
              <a:gd name="T16" fmla="*/ 1317627 w 594"/>
              <a:gd name="T17" fmla="*/ 487482 h 806"/>
              <a:gd name="T18" fmla="*/ 1317627 w 594"/>
              <a:gd name="T19" fmla="*/ 478619 h 806"/>
              <a:gd name="T20" fmla="*/ 1308754 w 594"/>
              <a:gd name="T21" fmla="*/ 469756 h 806"/>
              <a:gd name="T22" fmla="*/ 767507 w 594"/>
              <a:gd name="T23" fmla="*/ 469756 h 806"/>
              <a:gd name="T24" fmla="*/ 749761 w 594"/>
              <a:gd name="T25" fmla="*/ 469756 h 806"/>
              <a:gd name="T26" fmla="*/ 749761 w 594"/>
              <a:gd name="T27" fmla="*/ 447597 h 806"/>
              <a:gd name="T28" fmla="*/ 749761 w 594"/>
              <a:gd name="T29" fmla="*/ 367828 h 806"/>
              <a:gd name="T30" fmla="*/ 763070 w 594"/>
              <a:gd name="T31" fmla="*/ 336806 h 806"/>
              <a:gd name="T32" fmla="*/ 776380 w 594"/>
              <a:gd name="T33" fmla="*/ 323511 h 806"/>
              <a:gd name="T34" fmla="*/ 820744 w 594"/>
              <a:gd name="T35" fmla="*/ 265899 h 806"/>
              <a:gd name="T36" fmla="*/ 842926 w 594"/>
              <a:gd name="T37" fmla="*/ 212720 h 806"/>
              <a:gd name="T38" fmla="*/ 847363 w 594"/>
              <a:gd name="T39" fmla="*/ 186130 h 806"/>
              <a:gd name="T40" fmla="*/ 834053 w 594"/>
              <a:gd name="T41" fmla="*/ 110791 h 806"/>
              <a:gd name="T42" fmla="*/ 794125 w 594"/>
              <a:gd name="T43" fmla="*/ 53180 h 806"/>
              <a:gd name="T44" fmla="*/ 732015 w 594"/>
              <a:gd name="T45" fmla="*/ 13295 h 806"/>
              <a:gd name="T46" fmla="*/ 661032 w 594"/>
              <a:gd name="T47" fmla="*/ 0 h 806"/>
              <a:gd name="T48" fmla="*/ 621104 w 594"/>
              <a:gd name="T49" fmla="*/ 0 h 806"/>
              <a:gd name="T50" fmla="*/ 554557 w 594"/>
              <a:gd name="T51" fmla="*/ 31022 h 806"/>
              <a:gd name="T52" fmla="*/ 505756 w 594"/>
              <a:gd name="T53" fmla="*/ 79770 h 806"/>
              <a:gd name="T54" fmla="*/ 474701 w 594"/>
              <a:gd name="T55" fmla="*/ 146245 h 806"/>
              <a:gd name="T56" fmla="*/ 470264 w 594"/>
              <a:gd name="T57" fmla="*/ 186130 h 806"/>
              <a:gd name="T58" fmla="*/ 483574 w 594"/>
              <a:gd name="T59" fmla="*/ 239310 h 806"/>
              <a:gd name="T60" fmla="*/ 514629 w 594"/>
              <a:gd name="T61" fmla="*/ 288058 h 806"/>
              <a:gd name="T62" fmla="*/ 554557 w 594"/>
              <a:gd name="T63" fmla="*/ 336806 h 806"/>
              <a:gd name="T64" fmla="*/ 563430 w 594"/>
              <a:gd name="T65" fmla="*/ 350101 h 806"/>
              <a:gd name="T66" fmla="*/ 567866 w 594"/>
              <a:gd name="T67" fmla="*/ 447597 h 806"/>
              <a:gd name="T68" fmla="*/ 567866 w 594"/>
              <a:gd name="T69" fmla="*/ 469756 h 806"/>
              <a:gd name="T70" fmla="*/ 550120 w 594"/>
              <a:gd name="T71" fmla="*/ 469756 h 806"/>
              <a:gd name="T72" fmla="*/ 17746 w 594"/>
              <a:gd name="T73" fmla="*/ 469756 h 806"/>
              <a:gd name="T74" fmla="*/ 4436 w 594"/>
              <a:gd name="T75" fmla="*/ 474187 h 806"/>
              <a:gd name="T76" fmla="*/ 0 w 594"/>
              <a:gd name="T77" fmla="*/ 487482 h 806"/>
              <a:gd name="T78" fmla="*/ 0 w 594"/>
              <a:gd name="T79" fmla="*/ 1768231 h 806"/>
              <a:gd name="T80" fmla="*/ 4436 w 594"/>
              <a:gd name="T81" fmla="*/ 1781526 h 806"/>
              <a:gd name="T82" fmla="*/ 17746 w 594"/>
              <a:gd name="T83" fmla="*/ 1785958 h 806"/>
              <a:gd name="T84" fmla="*/ 1299881 w 594"/>
              <a:gd name="T85" fmla="*/ 1785958 h 806"/>
              <a:gd name="T86" fmla="*/ 1313191 w 594"/>
              <a:gd name="T87" fmla="*/ 1781526 h 806"/>
              <a:gd name="T88" fmla="*/ 1317627 w 594"/>
              <a:gd name="T89" fmla="*/ 1768231 h 806"/>
              <a:gd name="T90" fmla="*/ 1317627 w 594"/>
              <a:gd name="T91" fmla="*/ 1236432 h 806"/>
              <a:gd name="T92" fmla="*/ 1313191 w 594"/>
              <a:gd name="T93" fmla="*/ 1227569 h 806"/>
              <a:gd name="T94" fmla="*/ 1299881 w 594"/>
              <a:gd name="T95" fmla="*/ 1218706 h 806"/>
              <a:gd name="T96" fmla="*/ 1193406 w 594"/>
              <a:gd name="T97" fmla="*/ 1218706 h 806"/>
              <a:gd name="T98" fmla="*/ 1162351 w 594"/>
              <a:gd name="T99" fmla="*/ 1232001 h 806"/>
              <a:gd name="T100" fmla="*/ 1149042 w 594"/>
              <a:gd name="T101" fmla="*/ 1245296 h 806"/>
              <a:gd name="T102" fmla="*/ 1086931 w 594"/>
              <a:gd name="T103" fmla="*/ 1289612 h 806"/>
              <a:gd name="T104" fmla="*/ 1033694 w 594"/>
              <a:gd name="T105" fmla="*/ 1311771 h 806"/>
              <a:gd name="T106" fmla="*/ 1002639 w 594"/>
              <a:gd name="T107" fmla="*/ 1316202 h 806"/>
              <a:gd name="T108" fmla="*/ 927219 w 594"/>
              <a:gd name="T109" fmla="*/ 1302907 h 806"/>
              <a:gd name="T110" fmla="*/ 865109 w 594"/>
              <a:gd name="T111" fmla="*/ 1263022 h 806"/>
              <a:gd name="T112" fmla="*/ 820744 w 594"/>
              <a:gd name="T113" fmla="*/ 1200979 h 806"/>
              <a:gd name="T114" fmla="*/ 807435 w 594"/>
              <a:gd name="T115" fmla="*/ 1130073 h 806"/>
              <a:gd name="T116" fmla="*/ 811871 w 594"/>
              <a:gd name="T117" fmla="*/ 1090188 h 806"/>
              <a:gd name="T118" fmla="*/ 842926 w 594"/>
              <a:gd name="T119" fmla="*/ 1023713 h 806"/>
              <a:gd name="T120" fmla="*/ 896164 w 594"/>
              <a:gd name="T121" fmla="*/ 974965 h 806"/>
              <a:gd name="T122" fmla="*/ 962711 w 594"/>
              <a:gd name="T123" fmla="*/ 943943 h 806"/>
              <a:gd name="T124" fmla="*/ 1002639 w 594"/>
              <a:gd name="T125" fmla="*/ 943943 h 80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30" y="468"/>
                </a:lnTo>
                <a:lnTo>
                  <a:pt x="538" y="468"/>
                </a:lnTo>
                <a:lnTo>
                  <a:pt x="586" y="468"/>
                </a:lnTo>
                <a:lnTo>
                  <a:pt x="590" y="468"/>
                </a:lnTo>
                <a:lnTo>
                  <a:pt x="592" y="466"/>
                </a:lnTo>
                <a:lnTo>
                  <a:pt x="594" y="464"/>
                </a:lnTo>
                <a:lnTo>
                  <a:pt x="594" y="460"/>
                </a:lnTo>
                <a:lnTo>
                  <a:pt x="594" y="220"/>
                </a:lnTo>
                <a:lnTo>
                  <a:pt x="594" y="216"/>
                </a:lnTo>
                <a:lnTo>
                  <a:pt x="592" y="214"/>
                </a:lnTo>
                <a:lnTo>
                  <a:pt x="590" y="212"/>
                </a:lnTo>
                <a:lnTo>
                  <a:pt x="586" y="212"/>
                </a:lnTo>
                <a:lnTo>
                  <a:pt x="346" y="212"/>
                </a:lnTo>
                <a:lnTo>
                  <a:pt x="338" y="212"/>
                </a:lnTo>
                <a:lnTo>
                  <a:pt x="338" y="202"/>
                </a:lnTo>
                <a:lnTo>
                  <a:pt x="338" y="166"/>
                </a:lnTo>
                <a:lnTo>
                  <a:pt x="340" y="158"/>
                </a:lnTo>
                <a:lnTo>
                  <a:pt x="344" y="152"/>
                </a:lnTo>
                <a:lnTo>
                  <a:pt x="350" y="146"/>
                </a:lnTo>
                <a:lnTo>
                  <a:pt x="364" y="130"/>
                </a:lnTo>
                <a:lnTo>
                  <a:pt x="370" y="120"/>
                </a:lnTo>
                <a:lnTo>
                  <a:pt x="376" y="108"/>
                </a:lnTo>
                <a:lnTo>
                  <a:pt x="380" y="96"/>
                </a:lnTo>
                <a:lnTo>
                  <a:pt x="382" y="84"/>
                </a:lnTo>
                <a:lnTo>
                  <a:pt x="380" y="66"/>
                </a:lnTo>
                <a:lnTo>
                  <a:pt x="376" y="50"/>
                </a:lnTo>
                <a:lnTo>
                  <a:pt x="368" y="36"/>
                </a:lnTo>
                <a:lnTo>
                  <a:pt x="358" y="24"/>
                </a:lnTo>
                <a:lnTo>
                  <a:pt x="344" y="14"/>
                </a:lnTo>
                <a:lnTo>
                  <a:pt x="330" y="6"/>
                </a:lnTo>
                <a:lnTo>
                  <a:pt x="314" y="0"/>
                </a:lnTo>
                <a:lnTo>
                  <a:pt x="298" y="0"/>
                </a:lnTo>
                <a:lnTo>
                  <a:pt x="280" y="0"/>
                </a:lnTo>
                <a:lnTo>
                  <a:pt x="264" y="6"/>
                </a:lnTo>
                <a:lnTo>
                  <a:pt x="250" y="14"/>
                </a:lnTo>
                <a:lnTo>
                  <a:pt x="238" y="24"/>
                </a:lnTo>
                <a:lnTo>
                  <a:pt x="228" y="36"/>
                </a:lnTo>
                <a:lnTo>
                  <a:pt x="220" y="50"/>
                </a:lnTo>
                <a:lnTo>
                  <a:pt x="214" y="66"/>
                </a:lnTo>
                <a:lnTo>
                  <a:pt x="212" y="84"/>
                </a:lnTo>
                <a:lnTo>
                  <a:pt x="214" y="96"/>
                </a:lnTo>
                <a:lnTo>
                  <a:pt x="218" y="108"/>
                </a:lnTo>
                <a:lnTo>
                  <a:pt x="224" y="120"/>
                </a:lnTo>
                <a:lnTo>
                  <a:pt x="232" y="130"/>
                </a:lnTo>
                <a:lnTo>
                  <a:pt x="244" y="146"/>
                </a:lnTo>
                <a:lnTo>
                  <a:pt x="250" y="152"/>
                </a:lnTo>
                <a:lnTo>
                  <a:pt x="254" y="158"/>
                </a:lnTo>
                <a:lnTo>
                  <a:pt x="256" y="166"/>
                </a:lnTo>
                <a:lnTo>
                  <a:pt x="256" y="202"/>
                </a:lnTo>
                <a:lnTo>
                  <a:pt x="256" y="212"/>
                </a:lnTo>
                <a:lnTo>
                  <a:pt x="248" y="212"/>
                </a:lnTo>
                <a:lnTo>
                  <a:pt x="8" y="212"/>
                </a:lnTo>
                <a:lnTo>
                  <a:pt x="6" y="212"/>
                </a:lnTo>
                <a:lnTo>
                  <a:pt x="2" y="214"/>
                </a:lnTo>
                <a:lnTo>
                  <a:pt x="0" y="216"/>
                </a:lnTo>
                <a:lnTo>
                  <a:pt x="0" y="220"/>
                </a:lnTo>
                <a:lnTo>
                  <a:pt x="0" y="798"/>
                </a:lnTo>
                <a:lnTo>
                  <a:pt x="0" y="802"/>
                </a:lnTo>
                <a:lnTo>
                  <a:pt x="2" y="804"/>
                </a:lnTo>
                <a:lnTo>
                  <a:pt x="6" y="806"/>
                </a:lnTo>
                <a:lnTo>
                  <a:pt x="8" y="806"/>
                </a:lnTo>
                <a:lnTo>
                  <a:pt x="586" y="806"/>
                </a:lnTo>
                <a:lnTo>
                  <a:pt x="590" y="806"/>
                </a:lnTo>
                <a:lnTo>
                  <a:pt x="592" y="804"/>
                </a:lnTo>
                <a:lnTo>
                  <a:pt x="594" y="802"/>
                </a:lnTo>
                <a:lnTo>
                  <a:pt x="594" y="798"/>
                </a:lnTo>
                <a:lnTo>
                  <a:pt x="594" y="558"/>
                </a:lnTo>
                <a:lnTo>
                  <a:pt x="594" y="556"/>
                </a:lnTo>
                <a:lnTo>
                  <a:pt x="592" y="554"/>
                </a:lnTo>
                <a:lnTo>
                  <a:pt x="590" y="552"/>
                </a:lnTo>
                <a:lnTo>
                  <a:pt x="586" y="550"/>
                </a:lnTo>
                <a:lnTo>
                  <a:pt x="538" y="550"/>
                </a:lnTo>
                <a:lnTo>
                  <a:pt x="530" y="552"/>
                </a:lnTo>
                <a:lnTo>
                  <a:pt x="524" y="556"/>
                </a:lnTo>
                <a:lnTo>
                  <a:pt x="518" y="562"/>
                </a:lnTo>
                <a:lnTo>
                  <a:pt x="500" y="576"/>
                </a:lnTo>
                <a:lnTo>
                  <a:pt x="490" y="582"/>
                </a:lnTo>
                <a:lnTo>
                  <a:pt x="478" y="588"/>
                </a:lnTo>
                <a:lnTo>
                  <a:pt x="466" y="592"/>
                </a:lnTo>
                <a:lnTo>
                  <a:pt x="452" y="594"/>
                </a:lnTo>
                <a:lnTo>
                  <a:pt x="434" y="592"/>
                </a:lnTo>
                <a:lnTo>
                  <a:pt x="418" y="588"/>
                </a:lnTo>
                <a:lnTo>
                  <a:pt x="404" y="580"/>
                </a:lnTo>
                <a:lnTo>
                  <a:pt x="390" y="570"/>
                </a:lnTo>
                <a:lnTo>
                  <a:pt x="380" y="558"/>
                </a:lnTo>
                <a:lnTo>
                  <a:pt x="370" y="542"/>
                </a:lnTo>
                <a:lnTo>
                  <a:pt x="366" y="526"/>
                </a:lnTo>
                <a:lnTo>
                  <a:pt x="364" y="510"/>
                </a:lnTo>
                <a:lnTo>
                  <a:pt x="366" y="492"/>
                </a:lnTo>
                <a:lnTo>
                  <a:pt x="370" y="476"/>
                </a:lnTo>
                <a:lnTo>
                  <a:pt x="380" y="462"/>
                </a:lnTo>
                <a:lnTo>
                  <a:pt x="390" y="450"/>
                </a:lnTo>
                <a:lnTo>
                  <a:pt x="404" y="440"/>
                </a:lnTo>
                <a:lnTo>
                  <a:pt x="418" y="432"/>
                </a:lnTo>
                <a:lnTo>
                  <a:pt x="434" y="426"/>
                </a:lnTo>
                <a:lnTo>
                  <a:pt x="452" y="426"/>
                </a:lnTo>
                <a:close/>
              </a:path>
            </a:pathLst>
          </a:custGeom>
          <a:solidFill>
            <a:srgbClr val="8497B0"/>
          </a:solidFill>
          <a:ln>
            <a:noFill/>
          </a:ln>
          <a:extLst>
            <a:ext uri="{91240B29-F687-4F45-9708-019B960494DF}">
              <a14:hiddenLine xmlns:a14="http://schemas.microsoft.com/office/drawing/2010/main" w="19050">
                <a:solidFill>
                  <a:srgbClr val="000000"/>
                </a:solidFill>
                <a:round/>
                <a:headEnd/>
                <a:tailEnd/>
              </a14:hiddenLine>
            </a:ext>
          </a:extLst>
        </p:spPr>
        <p:txBody>
          <a:bodyPr/>
          <a:lstStyle/>
          <a:p>
            <a:endParaRPr lang="zh-CN" altLang="en-US">
              <a:solidFill>
                <a:schemeClr val="bg1"/>
              </a:solidFill>
              <a:latin typeface="+mn-ea"/>
              <a:ea typeface="+mn-ea"/>
            </a:endParaRPr>
          </a:p>
        </p:txBody>
      </p:sp>
      <p:sp>
        <p:nvSpPr>
          <p:cNvPr id="8" name="Freeform 24">
            <a:extLst>
              <a:ext uri="{FF2B5EF4-FFF2-40B4-BE49-F238E27FC236}">
                <a16:creationId xmlns:a16="http://schemas.microsoft.com/office/drawing/2014/main" id="{41056B8A-7BCC-4F10-83DD-C30CD7BF4DD4}"/>
              </a:ext>
            </a:extLst>
          </p:cNvPr>
          <p:cNvSpPr>
            <a:spLocks noChangeArrowheads="1"/>
          </p:cNvSpPr>
          <p:nvPr/>
        </p:nvSpPr>
        <p:spPr bwMode="auto">
          <a:xfrm rot="5400000">
            <a:off x="10046922" y="3805202"/>
            <a:ext cx="2176601" cy="3143575"/>
          </a:xfrm>
          <a:custGeom>
            <a:avLst/>
            <a:gdLst>
              <a:gd name="T0" fmla="*/ 1001548 w 594"/>
              <a:gd name="T1" fmla="*/ 943941 h 806"/>
              <a:gd name="T2" fmla="*/ 1059159 w 594"/>
              <a:gd name="T3" fmla="*/ 957236 h 806"/>
              <a:gd name="T4" fmla="*/ 1107907 w 594"/>
              <a:gd name="T5" fmla="*/ 983826 h 806"/>
              <a:gd name="T6" fmla="*/ 1161086 w 594"/>
              <a:gd name="T7" fmla="*/ 1028143 h 806"/>
              <a:gd name="T8" fmla="*/ 1174381 w 594"/>
              <a:gd name="T9" fmla="*/ 1037006 h 806"/>
              <a:gd name="T10" fmla="*/ 1298466 w 594"/>
              <a:gd name="T11" fmla="*/ 1037006 h 806"/>
              <a:gd name="T12" fmla="*/ 1307330 w 594"/>
              <a:gd name="T13" fmla="*/ 1037006 h 806"/>
              <a:gd name="T14" fmla="*/ 1316193 w 594"/>
              <a:gd name="T15" fmla="*/ 1028143 h 806"/>
              <a:gd name="T16" fmla="*/ 1316193 w 594"/>
              <a:gd name="T17" fmla="*/ 487482 h 806"/>
              <a:gd name="T18" fmla="*/ 1316193 w 594"/>
              <a:gd name="T19" fmla="*/ 478618 h 806"/>
              <a:gd name="T20" fmla="*/ 1307330 w 594"/>
              <a:gd name="T21" fmla="*/ 469755 h 806"/>
              <a:gd name="T22" fmla="*/ 766671 w 594"/>
              <a:gd name="T23" fmla="*/ 469755 h 806"/>
              <a:gd name="T24" fmla="*/ 748945 w 594"/>
              <a:gd name="T25" fmla="*/ 469755 h 806"/>
              <a:gd name="T26" fmla="*/ 748945 w 594"/>
              <a:gd name="T27" fmla="*/ 447597 h 806"/>
              <a:gd name="T28" fmla="*/ 748945 w 594"/>
              <a:gd name="T29" fmla="*/ 367827 h 806"/>
              <a:gd name="T30" fmla="*/ 762240 w 594"/>
              <a:gd name="T31" fmla="*/ 336805 h 806"/>
              <a:gd name="T32" fmla="*/ 775535 w 594"/>
              <a:gd name="T33" fmla="*/ 323510 h 806"/>
              <a:gd name="T34" fmla="*/ 819851 w 594"/>
              <a:gd name="T35" fmla="*/ 265899 h 806"/>
              <a:gd name="T36" fmla="*/ 842009 w 594"/>
              <a:gd name="T37" fmla="*/ 212719 h 806"/>
              <a:gd name="T38" fmla="*/ 846441 w 594"/>
              <a:gd name="T39" fmla="*/ 186129 h 806"/>
              <a:gd name="T40" fmla="*/ 833146 w 594"/>
              <a:gd name="T41" fmla="*/ 110791 h 806"/>
              <a:gd name="T42" fmla="*/ 793261 w 594"/>
              <a:gd name="T43" fmla="*/ 53180 h 806"/>
              <a:gd name="T44" fmla="*/ 731218 w 594"/>
              <a:gd name="T45" fmla="*/ 13295 h 806"/>
              <a:gd name="T46" fmla="*/ 660312 w 594"/>
              <a:gd name="T47" fmla="*/ 0 h 806"/>
              <a:gd name="T48" fmla="*/ 620428 w 594"/>
              <a:gd name="T49" fmla="*/ 0 h 806"/>
              <a:gd name="T50" fmla="*/ 553953 w 594"/>
              <a:gd name="T51" fmla="*/ 31022 h 806"/>
              <a:gd name="T52" fmla="*/ 505205 w 594"/>
              <a:gd name="T53" fmla="*/ 79770 h 806"/>
              <a:gd name="T54" fmla="*/ 474184 w 594"/>
              <a:gd name="T55" fmla="*/ 146244 h 806"/>
              <a:gd name="T56" fmla="*/ 469752 w 594"/>
              <a:gd name="T57" fmla="*/ 186129 h 806"/>
              <a:gd name="T58" fmla="*/ 483047 w 594"/>
              <a:gd name="T59" fmla="*/ 239309 h 806"/>
              <a:gd name="T60" fmla="*/ 514069 w 594"/>
              <a:gd name="T61" fmla="*/ 288057 h 806"/>
              <a:gd name="T62" fmla="*/ 553953 w 594"/>
              <a:gd name="T63" fmla="*/ 336805 h 806"/>
              <a:gd name="T64" fmla="*/ 562817 w 594"/>
              <a:gd name="T65" fmla="*/ 350100 h 806"/>
              <a:gd name="T66" fmla="*/ 567248 w 594"/>
              <a:gd name="T67" fmla="*/ 447597 h 806"/>
              <a:gd name="T68" fmla="*/ 567248 w 594"/>
              <a:gd name="T69" fmla="*/ 469755 h 806"/>
              <a:gd name="T70" fmla="*/ 549522 w 594"/>
              <a:gd name="T71" fmla="*/ 469755 h 806"/>
              <a:gd name="T72" fmla="*/ 17727 w 594"/>
              <a:gd name="T73" fmla="*/ 469755 h 806"/>
              <a:gd name="T74" fmla="*/ 4432 w 594"/>
              <a:gd name="T75" fmla="*/ 474187 h 806"/>
              <a:gd name="T76" fmla="*/ 0 w 594"/>
              <a:gd name="T77" fmla="*/ 487482 h 806"/>
              <a:gd name="T78" fmla="*/ 0 w 594"/>
              <a:gd name="T79" fmla="*/ 1768228 h 806"/>
              <a:gd name="T80" fmla="*/ 4432 w 594"/>
              <a:gd name="T81" fmla="*/ 1781523 h 806"/>
              <a:gd name="T82" fmla="*/ 17727 w 594"/>
              <a:gd name="T83" fmla="*/ 1785955 h 806"/>
              <a:gd name="T84" fmla="*/ 1298466 w 594"/>
              <a:gd name="T85" fmla="*/ 1785955 h 806"/>
              <a:gd name="T86" fmla="*/ 1311761 w 594"/>
              <a:gd name="T87" fmla="*/ 1781523 h 806"/>
              <a:gd name="T88" fmla="*/ 1316193 w 594"/>
              <a:gd name="T89" fmla="*/ 1768228 h 806"/>
              <a:gd name="T90" fmla="*/ 1316193 w 594"/>
              <a:gd name="T91" fmla="*/ 1236430 h 806"/>
              <a:gd name="T92" fmla="*/ 1311761 w 594"/>
              <a:gd name="T93" fmla="*/ 1227567 h 806"/>
              <a:gd name="T94" fmla="*/ 1298466 w 594"/>
              <a:gd name="T95" fmla="*/ 1218704 h 806"/>
              <a:gd name="T96" fmla="*/ 1192107 w 594"/>
              <a:gd name="T97" fmla="*/ 1218704 h 806"/>
              <a:gd name="T98" fmla="*/ 1161086 w 594"/>
              <a:gd name="T99" fmla="*/ 1231999 h 806"/>
              <a:gd name="T100" fmla="*/ 1147791 w 594"/>
              <a:gd name="T101" fmla="*/ 1245294 h 806"/>
              <a:gd name="T102" fmla="*/ 1085748 w 594"/>
              <a:gd name="T103" fmla="*/ 1289610 h 806"/>
              <a:gd name="T104" fmla="*/ 1032569 w 594"/>
              <a:gd name="T105" fmla="*/ 1311768 h 806"/>
              <a:gd name="T106" fmla="*/ 1001548 w 594"/>
              <a:gd name="T107" fmla="*/ 1316200 h 806"/>
              <a:gd name="T108" fmla="*/ 926210 w 594"/>
              <a:gd name="T109" fmla="*/ 1302905 h 806"/>
              <a:gd name="T110" fmla="*/ 864167 w 594"/>
              <a:gd name="T111" fmla="*/ 1263020 h 806"/>
              <a:gd name="T112" fmla="*/ 819851 w 594"/>
              <a:gd name="T113" fmla="*/ 1200977 h 806"/>
              <a:gd name="T114" fmla="*/ 806556 w 594"/>
              <a:gd name="T115" fmla="*/ 1130071 h 806"/>
              <a:gd name="T116" fmla="*/ 810988 w 594"/>
              <a:gd name="T117" fmla="*/ 1090186 h 806"/>
              <a:gd name="T118" fmla="*/ 842009 w 594"/>
              <a:gd name="T119" fmla="*/ 1023711 h 806"/>
              <a:gd name="T120" fmla="*/ 895189 w 594"/>
              <a:gd name="T121" fmla="*/ 974963 h 806"/>
              <a:gd name="T122" fmla="*/ 961663 w 594"/>
              <a:gd name="T123" fmla="*/ 943941 h 806"/>
              <a:gd name="T124" fmla="*/ 1001548 w 594"/>
              <a:gd name="T125" fmla="*/ 943941 h 80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30" y="468"/>
                </a:lnTo>
                <a:lnTo>
                  <a:pt x="538" y="468"/>
                </a:lnTo>
                <a:lnTo>
                  <a:pt x="586" y="468"/>
                </a:lnTo>
                <a:lnTo>
                  <a:pt x="590" y="468"/>
                </a:lnTo>
                <a:lnTo>
                  <a:pt x="592" y="466"/>
                </a:lnTo>
                <a:lnTo>
                  <a:pt x="594" y="464"/>
                </a:lnTo>
                <a:lnTo>
                  <a:pt x="594" y="460"/>
                </a:lnTo>
                <a:lnTo>
                  <a:pt x="594" y="220"/>
                </a:lnTo>
                <a:lnTo>
                  <a:pt x="594" y="216"/>
                </a:lnTo>
                <a:lnTo>
                  <a:pt x="592" y="214"/>
                </a:lnTo>
                <a:lnTo>
                  <a:pt x="590" y="212"/>
                </a:lnTo>
                <a:lnTo>
                  <a:pt x="586" y="212"/>
                </a:lnTo>
                <a:lnTo>
                  <a:pt x="346" y="212"/>
                </a:lnTo>
                <a:lnTo>
                  <a:pt x="338" y="212"/>
                </a:lnTo>
                <a:lnTo>
                  <a:pt x="338" y="202"/>
                </a:lnTo>
                <a:lnTo>
                  <a:pt x="338" y="166"/>
                </a:lnTo>
                <a:lnTo>
                  <a:pt x="340" y="158"/>
                </a:lnTo>
                <a:lnTo>
                  <a:pt x="344" y="152"/>
                </a:lnTo>
                <a:lnTo>
                  <a:pt x="350" y="146"/>
                </a:lnTo>
                <a:lnTo>
                  <a:pt x="364" y="130"/>
                </a:lnTo>
                <a:lnTo>
                  <a:pt x="370" y="120"/>
                </a:lnTo>
                <a:lnTo>
                  <a:pt x="376" y="108"/>
                </a:lnTo>
                <a:lnTo>
                  <a:pt x="380" y="96"/>
                </a:lnTo>
                <a:lnTo>
                  <a:pt x="382" y="84"/>
                </a:lnTo>
                <a:lnTo>
                  <a:pt x="380" y="66"/>
                </a:lnTo>
                <a:lnTo>
                  <a:pt x="376" y="50"/>
                </a:lnTo>
                <a:lnTo>
                  <a:pt x="368" y="36"/>
                </a:lnTo>
                <a:lnTo>
                  <a:pt x="358" y="24"/>
                </a:lnTo>
                <a:lnTo>
                  <a:pt x="344" y="14"/>
                </a:lnTo>
                <a:lnTo>
                  <a:pt x="330" y="6"/>
                </a:lnTo>
                <a:lnTo>
                  <a:pt x="314" y="0"/>
                </a:lnTo>
                <a:lnTo>
                  <a:pt x="298" y="0"/>
                </a:lnTo>
                <a:lnTo>
                  <a:pt x="280" y="0"/>
                </a:lnTo>
                <a:lnTo>
                  <a:pt x="264" y="6"/>
                </a:lnTo>
                <a:lnTo>
                  <a:pt x="250" y="14"/>
                </a:lnTo>
                <a:lnTo>
                  <a:pt x="238" y="24"/>
                </a:lnTo>
                <a:lnTo>
                  <a:pt x="228" y="36"/>
                </a:lnTo>
                <a:lnTo>
                  <a:pt x="220" y="50"/>
                </a:lnTo>
                <a:lnTo>
                  <a:pt x="214" y="66"/>
                </a:lnTo>
                <a:lnTo>
                  <a:pt x="212" y="84"/>
                </a:lnTo>
                <a:lnTo>
                  <a:pt x="214" y="96"/>
                </a:lnTo>
                <a:lnTo>
                  <a:pt x="218" y="108"/>
                </a:lnTo>
                <a:lnTo>
                  <a:pt x="224" y="120"/>
                </a:lnTo>
                <a:lnTo>
                  <a:pt x="232" y="130"/>
                </a:lnTo>
                <a:lnTo>
                  <a:pt x="244" y="146"/>
                </a:lnTo>
                <a:lnTo>
                  <a:pt x="250" y="152"/>
                </a:lnTo>
                <a:lnTo>
                  <a:pt x="254" y="158"/>
                </a:lnTo>
                <a:lnTo>
                  <a:pt x="256" y="166"/>
                </a:lnTo>
                <a:lnTo>
                  <a:pt x="256" y="202"/>
                </a:lnTo>
                <a:lnTo>
                  <a:pt x="256" y="212"/>
                </a:lnTo>
                <a:lnTo>
                  <a:pt x="248" y="212"/>
                </a:lnTo>
                <a:lnTo>
                  <a:pt x="8" y="212"/>
                </a:lnTo>
                <a:lnTo>
                  <a:pt x="6" y="212"/>
                </a:lnTo>
                <a:lnTo>
                  <a:pt x="2" y="214"/>
                </a:lnTo>
                <a:lnTo>
                  <a:pt x="0" y="216"/>
                </a:lnTo>
                <a:lnTo>
                  <a:pt x="0" y="220"/>
                </a:lnTo>
                <a:lnTo>
                  <a:pt x="0" y="798"/>
                </a:lnTo>
                <a:lnTo>
                  <a:pt x="0" y="802"/>
                </a:lnTo>
                <a:lnTo>
                  <a:pt x="2" y="804"/>
                </a:lnTo>
                <a:lnTo>
                  <a:pt x="6" y="806"/>
                </a:lnTo>
                <a:lnTo>
                  <a:pt x="8" y="806"/>
                </a:lnTo>
                <a:lnTo>
                  <a:pt x="586" y="806"/>
                </a:lnTo>
                <a:lnTo>
                  <a:pt x="590" y="806"/>
                </a:lnTo>
                <a:lnTo>
                  <a:pt x="592" y="804"/>
                </a:lnTo>
                <a:lnTo>
                  <a:pt x="594" y="802"/>
                </a:lnTo>
                <a:lnTo>
                  <a:pt x="594" y="798"/>
                </a:lnTo>
                <a:lnTo>
                  <a:pt x="594" y="558"/>
                </a:lnTo>
                <a:lnTo>
                  <a:pt x="594" y="556"/>
                </a:lnTo>
                <a:lnTo>
                  <a:pt x="592" y="554"/>
                </a:lnTo>
                <a:lnTo>
                  <a:pt x="590" y="552"/>
                </a:lnTo>
                <a:lnTo>
                  <a:pt x="586" y="550"/>
                </a:lnTo>
                <a:lnTo>
                  <a:pt x="538" y="550"/>
                </a:lnTo>
                <a:lnTo>
                  <a:pt x="530" y="552"/>
                </a:lnTo>
                <a:lnTo>
                  <a:pt x="524" y="556"/>
                </a:lnTo>
                <a:lnTo>
                  <a:pt x="518" y="562"/>
                </a:lnTo>
                <a:lnTo>
                  <a:pt x="500" y="576"/>
                </a:lnTo>
                <a:lnTo>
                  <a:pt x="490" y="582"/>
                </a:lnTo>
                <a:lnTo>
                  <a:pt x="478" y="588"/>
                </a:lnTo>
                <a:lnTo>
                  <a:pt x="466" y="592"/>
                </a:lnTo>
                <a:lnTo>
                  <a:pt x="452" y="594"/>
                </a:lnTo>
                <a:lnTo>
                  <a:pt x="434" y="592"/>
                </a:lnTo>
                <a:lnTo>
                  <a:pt x="418" y="588"/>
                </a:lnTo>
                <a:lnTo>
                  <a:pt x="404" y="580"/>
                </a:lnTo>
                <a:lnTo>
                  <a:pt x="390" y="570"/>
                </a:lnTo>
                <a:lnTo>
                  <a:pt x="380" y="558"/>
                </a:lnTo>
                <a:lnTo>
                  <a:pt x="370" y="542"/>
                </a:lnTo>
                <a:lnTo>
                  <a:pt x="366" y="526"/>
                </a:lnTo>
                <a:lnTo>
                  <a:pt x="364" y="510"/>
                </a:lnTo>
                <a:lnTo>
                  <a:pt x="366" y="492"/>
                </a:lnTo>
                <a:lnTo>
                  <a:pt x="370" y="476"/>
                </a:lnTo>
                <a:lnTo>
                  <a:pt x="380" y="462"/>
                </a:lnTo>
                <a:lnTo>
                  <a:pt x="390" y="450"/>
                </a:lnTo>
                <a:lnTo>
                  <a:pt x="404" y="440"/>
                </a:lnTo>
                <a:lnTo>
                  <a:pt x="418" y="432"/>
                </a:lnTo>
                <a:lnTo>
                  <a:pt x="434" y="426"/>
                </a:lnTo>
                <a:lnTo>
                  <a:pt x="452" y="426"/>
                </a:lnTo>
                <a:close/>
              </a:path>
            </a:pathLst>
          </a:custGeom>
          <a:solidFill>
            <a:srgbClr val="629728"/>
          </a:solidFill>
          <a:ln>
            <a:noFill/>
          </a:ln>
          <a:extLst>
            <a:ext uri="{91240B29-F687-4F45-9708-019B960494DF}">
              <a14:hiddenLine xmlns:a14="http://schemas.microsoft.com/office/drawing/2010/main" w="19050">
                <a:solidFill>
                  <a:srgbClr val="000000"/>
                </a:solidFill>
                <a:round/>
                <a:headEnd/>
                <a:tailEnd/>
              </a14:hiddenLine>
            </a:ext>
          </a:extLst>
        </p:spPr>
        <p:txBody>
          <a:bodyPr/>
          <a:lstStyle/>
          <a:p>
            <a:endParaRPr lang="zh-CN" altLang="en-US">
              <a:solidFill>
                <a:schemeClr val="bg1"/>
              </a:solidFill>
              <a:latin typeface="+mn-ea"/>
              <a:ea typeface="+mn-ea"/>
            </a:endParaRPr>
          </a:p>
        </p:txBody>
      </p:sp>
      <p:sp>
        <p:nvSpPr>
          <p:cNvPr id="9" name="Freeform 24">
            <a:extLst>
              <a:ext uri="{FF2B5EF4-FFF2-40B4-BE49-F238E27FC236}">
                <a16:creationId xmlns:a16="http://schemas.microsoft.com/office/drawing/2014/main" id="{4F46675F-7A47-4EA5-8712-BD6CB38AAE4F}"/>
              </a:ext>
            </a:extLst>
          </p:cNvPr>
          <p:cNvSpPr>
            <a:spLocks noChangeArrowheads="1"/>
          </p:cNvSpPr>
          <p:nvPr/>
        </p:nvSpPr>
        <p:spPr bwMode="auto">
          <a:xfrm rot="5400000">
            <a:off x="13838938" y="3760156"/>
            <a:ext cx="2201048" cy="3209221"/>
          </a:xfrm>
          <a:custGeom>
            <a:avLst/>
            <a:gdLst>
              <a:gd name="T0" fmla="*/ 1002637 w 594"/>
              <a:gd name="T1" fmla="*/ 943941 h 806"/>
              <a:gd name="T2" fmla="*/ 1060311 w 594"/>
              <a:gd name="T3" fmla="*/ 957236 h 806"/>
              <a:gd name="T4" fmla="*/ 1109112 w 594"/>
              <a:gd name="T5" fmla="*/ 983826 h 806"/>
              <a:gd name="T6" fmla="*/ 1162349 w 594"/>
              <a:gd name="T7" fmla="*/ 1028142 h 806"/>
              <a:gd name="T8" fmla="*/ 1175659 w 594"/>
              <a:gd name="T9" fmla="*/ 1037006 h 806"/>
              <a:gd name="T10" fmla="*/ 1299879 w 594"/>
              <a:gd name="T11" fmla="*/ 1037006 h 806"/>
              <a:gd name="T12" fmla="*/ 1308752 w 594"/>
              <a:gd name="T13" fmla="*/ 1037006 h 806"/>
              <a:gd name="T14" fmla="*/ 1317625 w 594"/>
              <a:gd name="T15" fmla="*/ 1028142 h 806"/>
              <a:gd name="T16" fmla="*/ 1317625 w 594"/>
              <a:gd name="T17" fmla="*/ 487481 h 806"/>
              <a:gd name="T18" fmla="*/ 1317625 w 594"/>
              <a:gd name="T19" fmla="*/ 478618 h 806"/>
              <a:gd name="T20" fmla="*/ 1308752 w 594"/>
              <a:gd name="T21" fmla="*/ 469755 h 806"/>
              <a:gd name="T22" fmla="*/ 767505 w 594"/>
              <a:gd name="T23" fmla="*/ 469755 h 806"/>
              <a:gd name="T24" fmla="*/ 749760 w 594"/>
              <a:gd name="T25" fmla="*/ 469755 h 806"/>
              <a:gd name="T26" fmla="*/ 749760 w 594"/>
              <a:gd name="T27" fmla="*/ 447596 h 806"/>
              <a:gd name="T28" fmla="*/ 749760 w 594"/>
              <a:gd name="T29" fmla="*/ 367827 h 806"/>
              <a:gd name="T30" fmla="*/ 763069 w 594"/>
              <a:gd name="T31" fmla="*/ 336805 h 806"/>
              <a:gd name="T32" fmla="*/ 776378 w 594"/>
              <a:gd name="T33" fmla="*/ 323510 h 806"/>
              <a:gd name="T34" fmla="*/ 820743 w 594"/>
              <a:gd name="T35" fmla="*/ 265899 h 806"/>
              <a:gd name="T36" fmla="*/ 842925 w 594"/>
              <a:gd name="T37" fmla="*/ 212719 h 806"/>
              <a:gd name="T38" fmla="*/ 847362 w 594"/>
              <a:gd name="T39" fmla="*/ 186129 h 806"/>
              <a:gd name="T40" fmla="*/ 834052 w 594"/>
              <a:gd name="T41" fmla="*/ 110791 h 806"/>
              <a:gd name="T42" fmla="*/ 794124 w 594"/>
              <a:gd name="T43" fmla="*/ 53180 h 806"/>
              <a:gd name="T44" fmla="*/ 732014 w 594"/>
              <a:gd name="T45" fmla="*/ 13295 h 806"/>
              <a:gd name="T46" fmla="*/ 661031 w 594"/>
              <a:gd name="T47" fmla="*/ 0 h 806"/>
              <a:gd name="T48" fmla="*/ 621103 w 594"/>
              <a:gd name="T49" fmla="*/ 0 h 806"/>
              <a:gd name="T50" fmla="*/ 554556 w 594"/>
              <a:gd name="T51" fmla="*/ 31022 h 806"/>
              <a:gd name="T52" fmla="*/ 505755 w 594"/>
              <a:gd name="T53" fmla="*/ 79770 h 806"/>
              <a:gd name="T54" fmla="*/ 474700 w 594"/>
              <a:gd name="T55" fmla="*/ 146244 h 806"/>
              <a:gd name="T56" fmla="*/ 470263 w 594"/>
              <a:gd name="T57" fmla="*/ 186129 h 806"/>
              <a:gd name="T58" fmla="*/ 483573 w 594"/>
              <a:gd name="T59" fmla="*/ 239309 h 806"/>
              <a:gd name="T60" fmla="*/ 514628 w 594"/>
              <a:gd name="T61" fmla="*/ 288057 h 806"/>
              <a:gd name="T62" fmla="*/ 554556 w 594"/>
              <a:gd name="T63" fmla="*/ 336805 h 806"/>
              <a:gd name="T64" fmla="*/ 563429 w 594"/>
              <a:gd name="T65" fmla="*/ 350100 h 806"/>
              <a:gd name="T66" fmla="*/ 567865 w 594"/>
              <a:gd name="T67" fmla="*/ 447596 h 806"/>
              <a:gd name="T68" fmla="*/ 567865 w 594"/>
              <a:gd name="T69" fmla="*/ 469755 h 806"/>
              <a:gd name="T70" fmla="*/ 550120 w 594"/>
              <a:gd name="T71" fmla="*/ 469755 h 806"/>
              <a:gd name="T72" fmla="*/ 17746 w 594"/>
              <a:gd name="T73" fmla="*/ 469755 h 806"/>
              <a:gd name="T74" fmla="*/ 4436 w 594"/>
              <a:gd name="T75" fmla="*/ 474186 h 806"/>
              <a:gd name="T76" fmla="*/ 0 w 594"/>
              <a:gd name="T77" fmla="*/ 487481 h 806"/>
              <a:gd name="T78" fmla="*/ 0 w 594"/>
              <a:gd name="T79" fmla="*/ 1768227 h 806"/>
              <a:gd name="T80" fmla="*/ 4436 w 594"/>
              <a:gd name="T81" fmla="*/ 1781522 h 806"/>
              <a:gd name="T82" fmla="*/ 17746 w 594"/>
              <a:gd name="T83" fmla="*/ 1785954 h 806"/>
              <a:gd name="T84" fmla="*/ 1299879 w 594"/>
              <a:gd name="T85" fmla="*/ 1785954 h 806"/>
              <a:gd name="T86" fmla="*/ 1313189 w 594"/>
              <a:gd name="T87" fmla="*/ 1781522 h 806"/>
              <a:gd name="T88" fmla="*/ 1317625 w 594"/>
              <a:gd name="T89" fmla="*/ 1768227 h 806"/>
              <a:gd name="T90" fmla="*/ 1317625 w 594"/>
              <a:gd name="T91" fmla="*/ 1236430 h 806"/>
              <a:gd name="T92" fmla="*/ 1313189 w 594"/>
              <a:gd name="T93" fmla="*/ 1227566 h 806"/>
              <a:gd name="T94" fmla="*/ 1299879 w 594"/>
              <a:gd name="T95" fmla="*/ 1218703 h 806"/>
              <a:gd name="T96" fmla="*/ 1193404 w 594"/>
              <a:gd name="T97" fmla="*/ 1218703 h 806"/>
              <a:gd name="T98" fmla="*/ 1162349 w 594"/>
              <a:gd name="T99" fmla="*/ 1231998 h 806"/>
              <a:gd name="T100" fmla="*/ 1149040 w 594"/>
              <a:gd name="T101" fmla="*/ 1245293 h 806"/>
              <a:gd name="T102" fmla="*/ 1086930 w 594"/>
              <a:gd name="T103" fmla="*/ 1289609 h 806"/>
              <a:gd name="T104" fmla="*/ 1033692 w 594"/>
              <a:gd name="T105" fmla="*/ 1311768 h 806"/>
              <a:gd name="T106" fmla="*/ 1002637 w 594"/>
              <a:gd name="T107" fmla="*/ 1316199 h 806"/>
              <a:gd name="T108" fmla="*/ 927218 w 594"/>
              <a:gd name="T109" fmla="*/ 1302904 h 806"/>
              <a:gd name="T110" fmla="*/ 865107 w 594"/>
              <a:gd name="T111" fmla="*/ 1263020 h 806"/>
              <a:gd name="T112" fmla="*/ 820743 w 594"/>
              <a:gd name="T113" fmla="*/ 1200977 h 806"/>
              <a:gd name="T114" fmla="*/ 807434 w 594"/>
              <a:gd name="T115" fmla="*/ 1130070 h 806"/>
              <a:gd name="T116" fmla="*/ 811870 w 594"/>
              <a:gd name="T117" fmla="*/ 1090185 h 806"/>
              <a:gd name="T118" fmla="*/ 842925 w 594"/>
              <a:gd name="T119" fmla="*/ 1023711 h 806"/>
              <a:gd name="T120" fmla="*/ 896162 w 594"/>
              <a:gd name="T121" fmla="*/ 974962 h 806"/>
              <a:gd name="T122" fmla="*/ 962709 w 594"/>
              <a:gd name="T123" fmla="*/ 943941 h 806"/>
              <a:gd name="T124" fmla="*/ 1002637 w 594"/>
              <a:gd name="T125" fmla="*/ 943941 h 80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30" y="468"/>
                </a:lnTo>
                <a:lnTo>
                  <a:pt x="538" y="468"/>
                </a:lnTo>
                <a:lnTo>
                  <a:pt x="586" y="468"/>
                </a:lnTo>
                <a:lnTo>
                  <a:pt x="590" y="468"/>
                </a:lnTo>
                <a:lnTo>
                  <a:pt x="592" y="466"/>
                </a:lnTo>
                <a:lnTo>
                  <a:pt x="594" y="464"/>
                </a:lnTo>
                <a:lnTo>
                  <a:pt x="594" y="460"/>
                </a:lnTo>
                <a:lnTo>
                  <a:pt x="594" y="220"/>
                </a:lnTo>
                <a:lnTo>
                  <a:pt x="594" y="216"/>
                </a:lnTo>
                <a:lnTo>
                  <a:pt x="592" y="214"/>
                </a:lnTo>
                <a:lnTo>
                  <a:pt x="590" y="212"/>
                </a:lnTo>
                <a:lnTo>
                  <a:pt x="586" y="212"/>
                </a:lnTo>
                <a:lnTo>
                  <a:pt x="346" y="212"/>
                </a:lnTo>
                <a:lnTo>
                  <a:pt x="338" y="212"/>
                </a:lnTo>
                <a:lnTo>
                  <a:pt x="338" y="202"/>
                </a:lnTo>
                <a:lnTo>
                  <a:pt x="338" y="166"/>
                </a:lnTo>
                <a:lnTo>
                  <a:pt x="340" y="158"/>
                </a:lnTo>
                <a:lnTo>
                  <a:pt x="344" y="152"/>
                </a:lnTo>
                <a:lnTo>
                  <a:pt x="350" y="146"/>
                </a:lnTo>
                <a:lnTo>
                  <a:pt x="364" y="130"/>
                </a:lnTo>
                <a:lnTo>
                  <a:pt x="370" y="120"/>
                </a:lnTo>
                <a:lnTo>
                  <a:pt x="376" y="108"/>
                </a:lnTo>
                <a:lnTo>
                  <a:pt x="380" y="96"/>
                </a:lnTo>
                <a:lnTo>
                  <a:pt x="382" y="84"/>
                </a:lnTo>
                <a:lnTo>
                  <a:pt x="380" y="66"/>
                </a:lnTo>
                <a:lnTo>
                  <a:pt x="376" y="50"/>
                </a:lnTo>
                <a:lnTo>
                  <a:pt x="368" y="36"/>
                </a:lnTo>
                <a:lnTo>
                  <a:pt x="358" y="24"/>
                </a:lnTo>
                <a:lnTo>
                  <a:pt x="344" y="14"/>
                </a:lnTo>
                <a:lnTo>
                  <a:pt x="330" y="6"/>
                </a:lnTo>
                <a:lnTo>
                  <a:pt x="314" y="0"/>
                </a:lnTo>
                <a:lnTo>
                  <a:pt x="298" y="0"/>
                </a:lnTo>
                <a:lnTo>
                  <a:pt x="280" y="0"/>
                </a:lnTo>
                <a:lnTo>
                  <a:pt x="264" y="6"/>
                </a:lnTo>
                <a:lnTo>
                  <a:pt x="250" y="14"/>
                </a:lnTo>
                <a:lnTo>
                  <a:pt x="238" y="24"/>
                </a:lnTo>
                <a:lnTo>
                  <a:pt x="228" y="36"/>
                </a:lnTo>
                <a:lnTo>
                  <a:pt x="220" y="50"/>
                </a:lnTo>
                <a:lnTo>
                  <a:pt x="214" y="66"/>
                </a:lnTo>
                <a:lnTo>
                  <a:pt x="212" y="84"/>
                </a:lnTo>
                <a:lnTo>
                  <a:pt x="214" y="96"/>
                </a:lnTo>
                <a:lnTo>
                  <a:pt x="218" y="108"/>
                </a:lnTo>
                <a:lnTo>
                  <a:pt x="224" y="120"/>
                </a:lnTo>
                <a:lnTo>
                  <a:pt x="232" y="130"/>
                </a:lnTo>
                <a:lnTo>
                  <a:pt x="244" y="146"/>
                </a:lnTo>
                <a:lnTo>
                  <a:pt x="250" y="152"/>
                </a:lnTo>
                <a:lnTo>
                  <a:pt x="254" y="158"/>
                </a:lnTo>
                <a:lnTo>
                  <a:pt x="256" y="166"/>
                </a:lnTo>
                <a:lnTo>
                  <a:pt x="256" y="202"/>
                </a:lnTo>
                <a:lnTo>
                  <a:pt x="256" y="212"/>
                </a:lnTo>
                <a:lnTo>
                  <a:pt x="248" y="212"/>
                </a:lnTo>
                <a:lnTo>
                  <a:pt x="8" y="212"/>
                </a:lnTo>
                <a:lnTo>
                  <a:pt x="6" y="212"/>
                </a:lnTo>
                <a:lnTo>
                  <a:pt x="2" y="214"/>
                </a:lnTo>
                <a:lnTo>
                  <a:pt x="0" y="216"/>
                </a:lnTo>
                <a:lnTo>
                  <a:pt x="0" y="220"/>
                </a:lnTo>
                <a:lnTo>
                  <a:pt x="0" y="798"/>
                </a:lnTo>
                <a:lnTo>
                  <a:pt x="0" y="802"/>
                </a:lnTo>
                <a:lnTo>
                  <a:pt x="2" y="804"/>
                </a:lnTo>
                <a:lnTo>
                  <a:pt x="6" y="806"/>
                </a:lnTo>
                <a:lnTo>
                  <a:pt x="8" y="806"/>
                </a:lnTo>
                <a:lnTo>
                  <a:pt x="586" y="806"/>
                </a:lnTo>
                <a:lnTo>
                  <a:pt x="590" y="806"/>
                </a:lnTo>
                <a:lnTo>
                  <a:pt x="592" y="804"/>
                </a:lnTo>
                <a:lnTo>
                  <a:pt x="594" y="802"/>
                </a:lnTo>
                <a:lnTo>
                  <a:pt x="594" y="798"/>
                </a:lnTo>
                <a:lnTo>
                  <a:pt x="594" y="558"/>
                </a:lnTo>
                <a:lnTo>
                  <a:pt x="594" y="556"/>
                </a:lnTo>
                <a:lnTo>
                  <a:pt x="592" y="554"/>
                </a:lnTo>
                <a:lnTo>
                  <a:pt x="590" y="552"/>
                </a:lnTo>
                <a:lnTo>
                  <a:pt x="586" y="550"/>
                </a:lnTo>
                <a:lnTo>
                  <a:pt x="538" y="550"/>
                </a:lnTo>
                <a:lnTo>
                  <a:pt x="530" y="552"/>
                </a:lnTo>
                <a:lnTo>
                  <a:pt x="524" y="556"/>
                </a:lnTo>
                <a:lnTo>
                  <a:pt x="518" y="562"/>
                </a:lnTo>
                <a:lnTo>
                  <a:pt x="500" y="576"/>
                </a:lnTo>
                <a:lnTo>
                  <a:pt x="490" y="582"/>
                </a:lnTo>
                <a:lnTo>
                  <a:pt x="478" y="588"/>
                </a:lnTo>
                <a:lnTo>
                  <a:pt x="466" y="592"/>
                </a:lnTo>
                <a:lnTo>
                  <a:pt x="452" y="594"/>
                </a:lnTo>
                <a:lnTo>
                  <a:pt x="434" y="592"/>
                </a:lnTo>
                <a:lnTo>
                  <a:pt x="418" y="588"/>
                </a:lnTo>
                <a:lnTo>
                  <a:pt x="404" y="580"/>
                </a:lnTo>
                <a:lnTo>
                  <a:pt x="390" y="570"/>
                </a:lnTo>
                <a:lnTo>
                  <a:pt x="380" y="558"/>
                </a:lnTo>
                <a:lnTo>
                  <a:pt x="370" y="542"/>
                </a:lnTo>
                <a:lnTo>
                  <a:pt x="366" y="526"/>
                </a:lnTo>
                <a:lnTo>
                  <a:pt x="364" y="510"/>
                </a:lnTo>
                <a:lnTo>
                  <a:pt x="366" y="492"/>
                </a:lnTo>
                <a:lnTo>
                  <a:pt x="370" y="476"/>
                </a:lnTo>
                <a:lnTo>
                  <a:pt x="380" y="462"/>
                </a:lnTo>
                <a:lnTo>
                  <a:pt x="390" y="450"/>
                </a:lnTo>
                <a:lnTo>
                  <a:pt x="404" y="440"/>
                </a:lnTo>
                <a:lnTo>
                  <a:pt x="418" y="432"/>
                </a:lnTo>
                <a:lnTo>
                  <a:pt x="434" y="426"/>
                </a:lnTo>
                <a:lnTo>
                  <a:pt x="452" y="426"/>
                </a:lnTo>
                <a:close/>
              </a:path>
            </a:pathLst>
          </a:custGeom>
          <a:solidFill>
            <a:srgbClr val="FF6600"/>
          </a:solidFill>
          <a:ln>
            <a:noFill/>
          </a:ln>
          <a:extLst>
            <a:ext uri="{91240B29-F687-4F45-9708-019B960494DF}">
              <a14:hiddenLine xmlns:a14="http://schemas.microsoft.com/office/drawing/2010/main" w="19050">
                <a:solidFill>
                  <a:srgbClr val="000000"/>
                </a:solidFill>
                <a:round/>
                <a:headEnd/>
                <a:tailEnd/>
              </a14:hiddenLine>
            </a:ext>
          </a:extLst>
        </p:spPr>
        <p:txBody>
          <a:bodyPr/>
          <a:lstStyle/>
          <a:p>
            <a:endParaRPr lang="zh-CN" altLang="en-US">
              <a:solidFill>
                <a:schemeClr val="bg1"/>
              </a:solidFill>
              <a:latin typeface="+mn-ea"/>
              <a:ea typeface="+mn-ea"/>
            </a:endParaRPr>
          </a:p>
        </p:txBody>
      </p:sp>
      <p:sp>
        <p:nvSpPr>
          <p:cNvPr id="10" name="文本框 5">
            <a:extLst>
              <a:ext uri="{FF2B5EF4-FFF2-40B4-BE49-F238E27FC236}">
                <a16:creationId xmlns:a16="http://schemas.microsoft.com/office/drawing/2014/main" id="{1C01EE2F-8EF0-4F88-976B-1A4719D11509}"/>
              </a:ext>
            </a:extLst>
          </p:cNvPr>
          <p:cNvSpPr txBox="1">
            <a:spLocks noChangeArrowheads="1"/>
          </p:cNvSpPr>
          <p:nvPr/>
        </p:nvSpPr>
        <p:spPr bwMode="auto">
          <a:xfrm>
            <a:off x="5958511" y="4867020"/>
            <a:ext cx="1848359"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pPr>
            <a:r>
              <a:rPr lang="en-US" altLang="zh-CN" sz="2400" b="1" dirty="0">
                <a:solidFill>
                  <a:schemeClr val="bg1"/>
                </a:solidFill>
                <a:latin typeface="Arial" panose="020B0604020202020204" pitchFamily="34" charset="0"/>
                <a:ea typeface="微软雅黑" panose="020B0503020204020204" pitchFamily="34" charset="-122"/>
                <a:sym typeface="Arial" panose="020B0604020202020204" pitchFamily="34" charset="0"/>
              </a:rPr>
              <a:t>2.</a:t>
            </a:r>
            <a:r>
              <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rPr>
              <a:t>软件安装</a:t>
            </a:r>
          </a:p>
        </p:txBody>
      </p:sp>
      <p:sp>
        <p:nvSpPr>
          <p:cNvPr id="12" name="文本框 6">
            <a:extLst>
              <a:ext uri="{FF2B5EF4-FFF2-40B4-BE49-F238E27FC236}">
                <a16:creationId xmlns:a16="http://schemas.microsoft.com/office/drawing/2014/main" id="{753C6DD6-923F-4114-BF41-7A75E3270BD3}"/>
              </a:ext>
            </a:extLst>
          </p:cNvPr>
          <p:cNvSpPr txBox="1">
            <a:spLocks noChangeArrowheads="1"/>
          </p:cNvSpPr>
          <p:nvPr/>
        </p:nvSpPr>
        <p:spPr bwMode="auto">
          <a:xfrm>
            <a:off x="9815684" y="4899604"/>
            <a:ext cx="1898095"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pPr>
            <a:r>
              <a:rPr lang="en-US" altLang="zh-CN" sz="2400" b="1" dirty="0">
                <a:solidFill>
                  <a:schemeClr val="bg1"/>
                </a:solidFill>
                <a:latin typeface="Arial" panose="020B0604020202020204" pitchFamily="34" charset="0"/>
                <a:ea typeface="微软雅黑" panose="020B0503020204020204" pitchFamily="34" charset="-122"/>
                <a:sym typeface="Arial" panose="020B0604020202020204" pitchFamily="34" charset="0"/>
              </a:rPr>
              <a:t>3.</a:t>
            </a:r>
            <a:r>
              <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rPr>
              <a:t>软件授权</a:t>
            </a:r>
          </a:p>
        </p:txBody>
      </p:sp>
      <p:sp>
        <p:nvSpPr>
          <p:cNvPr id="13" name="文本框 7">
            <a:extLst>
              <a:ext uri="{FF2B5EF4-FFF2-40B4-BE49-F238E27FC236}">
                <a16:creationId xmlns:a16="http://schemas.microsoft.com/office/drawing/2014/main" id="{8816D935-1C9A-42DB-9F8C-2F7750259084}"/>
              </a:ext>
            </a:extLst>
          </p:cNvPr>
          <p:cNvSpPr txBox="1">
            <a:spLocks noChangeArrowheads="1"/>
          </p:cNvSpPr>
          <p:nvPr/>
        </p:nvSpPr>
        <p:spPr bwMode="auto">
          <a:xfrm>
            <a:off x="13665337" y="4916125"/>
            <a:ext cx="1753340"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pPr>
            <a:r>
              <a:rPr lang="en-US" altLang="zh-CN" sz="2400" b="1" dirty="0">
                <a:solidFill>
                  <a:schemeClr val="bg1"/>
                </a:solidFill>
                <a:latin typeface="Arial" panose="020B0604020202020204" pitchFamily="34" charset="0"/>
                <a:ea typeface="微软雅黑" panose="020B0503020204020204" pitchFamily="34" charset="-122"/>
                <a:sym typeface="Arial" panose="020B0604020202020204" pitchFamily="34" charset="0"/>
              </a:rPr>
              <a:t>4.</a:t>
            </a:r>
            <a:r>
              <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rPr>
              <a:t>软件验证</a:t>
            </a:r>
          </a:p>
        </p:txBody>
      </p:sp>
      <p:sp>
        <p:nvSpPr>
          <p:cNvPr id="14" name="Freeform 24">
            <a:extLst>
              <a:ext uri="{FF2B5EF4-FFF2-40B4-BE49-F238E27FC236}">
                <a16:creationId xmlns:a16="http://schemas.microsoft.com/office/drawing/2014/main" id="{56D80166-B131-4B9A-BBD4-371515A41A7A}"/>
              </a:ext>
            </a:extLst>
          </p:cNvPr>
          <p:cNvSpPr>
            <a:spLocks noChangeArrowheads="1"/>
          </p:cNvSpPr>
          <p:nvPr/>
        </p:nvSpPr>
        <p:spPr bwMode="auto">
          <a:xfrm rot="5400000">
            <a:off x="2242281" y="3738384"/>
            <a:ext cx="2177392" cy="3335453"/>
          </a:xfrm>
          <a:custGeom>
            <a:avLst/>
            <a:gdLst>
              <a:gd name="T0" fmla="*/ 1002639 w 594"/>
              <a:gd name="T1" fmla="*/ 943943 h 806"/>
              <a:gd name="T2" fmla="*/ 1060313 w 594"/>
              <a:gd name="T3" fmla="*/ 957238 h 806"/>
              <a:gd name="T4" fmla="*/ 1109114 w 594"/>
              <a:gd name="T5" fmla="*/ 983828 h 806"/>
              <a:gd name="T6" fmla="*/ 1162351 w 594"/>
              <a:gd name="T7" fmla="*/ 1028145 h 806"/>
              <a:gd name="T8" fmla="*/ 1175660 w 594"/>
              <a:gd name="T9" fmla="*/ 1037008 h 806"/>
              <a:gd name="T10" fmla="*/ 1299881 w 594"/>
              <a:gd name="T11" fmla="*/ 1037008 h 806"/>
              <a:gd name="T12" fmla="*/ 1308754 w 594"/>
              <a:gd name="T13" fmla="*/ 1037008 h 806"/>
              <a:gd name="T14" fmla="*/ 1317627 w 594"/>
              <a:gd name="T15" fmla="*/ 1028145 h 806"/>
              <a:gd name="T16" fmla="*/ 1317627 w 594"/>
              <a:gd name="T17" fmla="*/ 487482 h 806"/>
              <a:gd name="T18" fmla="*/ 1317627 w 594"/>
              <a:gd name="T19" fmla="*/ 478619 h 806"/>
              <a:gd name="T20" fmla="*/ 1308754 w 594"/>
              <a:gd name="T21" fmla="*/ 469756 h 806"/>
              <a:gd name="T22" fmla="*/ 767507 w 594"/>
              <a:gd name="T23" fmla="*/ 469756 h 806"/>
              <a:gd name="T24" fmla="*/ 749761 w 594"/>
              <a:gd name="T25" fmla="*/ 469756 h 806"/>
              <a:gd name="T26" fmla="*/ 749761 w 594"/>
              <a:gd name="T27" fmla="*/ 447597 h 806"/>
              <a:gd name="T28" fmla="*/ 749761 w 594"/>
              <a:gd name="T29" fmla="*/ 367828 h 806"/>
              <a:gd name="T30" fmla="*/ 763070 w 594"/>
              <a:gd name="T31" fmla="*/ 336806 h 806"/>
              <a:gd name="T32" fmla="*/ 776380 w 594"/>
              <a:gd name="T33" fmla="*/ 323511 h 806"/>
              <a:gd name="T34" fmla="*/ 820744 w 594"/>
              <a:gd name="T35" fmla="*/ 265899 h 806"/>
              <a:gd name="T36" fmla="*/ 842926 w 594"/>
              <a:gd name="T37" fmla="*/ 212720 h 806"/>
              <a:gd name="T38" fmla="*/ 847363 w 594"/>
              <a:gd name="T39" fmla="*/ 186130 h 806"/>
              <a:gd name="T40" fmla="*/ 834053 w 594"/>
              <a:gd name="T41" fmla="*/ 110791 h 806"/>
              <a:gd name="T42" fmla="*/ 794125 w 594"/>
              <a:gd name="T43" fmla="*/ 53180 h 806"/>
              <a:gd name="T44" fmla="*/ 732015 w 594"/>
              <a:gd name="T45" fmla="*/ 13295 h 806"/>
              <a:gd name="T46" fmla="*/ 661032 w 594"/>
              <a:gd name="T47" fmla="*/ 0 h 806"/>
              <a:gd name="T48" fmla="*/ 621104 w 594"/>
              <a:gd name="T49" fmla="*/ 0 h 806"/>
              <a:gd name="T50" fmla="*/ 554557 w 594"/>
              <a:gd name="T51" fmla="*/ 31022 h 806"/>
              <a:gd name="T52" fmla="*/ 505756 w 594"/>
              <a:gd name="T53" fmla="*/ 79770 h 806"/>
              <a:gd name="T54" fmla="*/ 474701 w 594"/>
              <a:gd name="T55" fmla="*/ 146245 h 806"/>
              <a:gd name="T56" fmla="*/ 470264 w 594"/>
              <a:gd name="T57" fmla="*/ 186130 h 806"/>
              <a:gd name="T58" fmla="*/ 483574 w 594"/>
              <a:gd name="T59" fmla="*/ 239310 h 806"/>
              <a:gd name="T60" fmla="*/ 514629 w 594"/>
              <a:gd name="T61" fmla="*/ 288058 h 806"/>
              <a:gd name="T62" fmla="*/ 554557 w 594"/>
              <a:gd name="T63" fmla="*/ 336806 h 806"/>
              <a:gd name="T64" fmla="*/ 563430 w 594"/>
              <a:gd name="T65" fmla="*/ 350101 h 806"/>
              <a:gd name="T66" fmla="*/ 567866 w 594"/>
              <a:gd name="T67" fmla="*/ 447597 h 806"/>
              <a:gd name="T68" fmla="*/ 567866 w 594"/>
              <a:gd name="T69" fmla="*/ 469756 h 806"/>
              <a:gd name="T70" fmla="*/ 550120 w 594"/>
              <a:gd name="T71" fmla="*/ 469756 h 806"/>
              <a:gd name="T72" fmla="*/ 17746 w 594"/>
              <a:gd name="T73" fmla="*/ 469756 h 806"/>
              <a:gd name="T74" fmla="*/ 4436 w 594"/>
              <a:gd name="T75" fmla="*/ 474187 h 806"/>
              <a:gd name="T76" fmla="*/ 0 w 594"/>
              <a:gd name="T77" fmla="*/ 487482 h 806"/>
              <a:gd name="T78" fmla="*/ 0 w 594"/>
              <a:gd name="T79" fmla="*/ 1768231 h 806"/>
              <a:gd name="T80" fmla="*/ 4436 w 594"/>
              <a:gd name="T81" fmla="*/ 1781526 h 806"/>
              <a:gd name="T82" fmla="*/ 17746 w 594"/>
              <a:gd name="T83" fmla="*/ 1785958 h 806"/>
              <a:gd name="T84" fmla="*/ 1299881 w 594"/>
              <a:gd name="T85" fmla="*/ 1785958 h 806"/>
              <a:gd name="T86" fmla="*/ 1313191 w 594"/>
              <a:gd name="T87" fmla="*/ 1781526 h 806"/>
              <a:gd name="T88" fmla="*/ 1317627 w 594"/>
              <a:gd name="T89" fmla="*/ 1768231 h 806"/>
              <a:gd name="T90" fmla="*/ 1317627 w 594"/>
              <a:gd name="T91" fmla="*/ 1236432 h 806"/>
              <a:gd name="T92" fmla="*/ 1313191 w 594"/>
              <a:gd name="T93" fmla="*/ 1227569 h 806"/>
              <a:gd name="T94" fmla="*/ 1299881 w 594"/>
              <a:gd name="T95" fmla="*/ 1218706 h 806"/>
              <a:gd name="T96" fmla="*/ 1193406 w 594"/>
              <a:gd name="T97" fmla="*/ 1218706 h 806"/>
              <a:gd name="T98" fmla="*/ 1162351 w 594"/>
              <a:gd name="T99" fmla="*/ 1232001 h 806"/>
              <a:gd name="T100" fmla="*/ 1149042 w 594"/>
              <a:gd name="T101" fmla="*/ 1245296 h 806"/>
              <a:gd name="T102" fmla="*/ 1086931 w 594"/>
              <a:gd name="T103" fmla="*/ 1289612 h 806"/>
              <a:gd name="T104" fmla="*/ 1033694 w 594"/>
              <a:gd name="T105" fmla="*/ 1311771 h 806"/>
              <a:gd name="T106" fmla="*/ 1002639 w 594"/>
              <a:gd name="T107" fmla="*/ 1316202 h 806"/>
              <a:gd name="T108" fmla="*/ 927219 w 594"/>
              <a:gd name="T109" fmla="*/ 1302907 h 806"/>
              <a:gd name="T110" fmla="*/ 865109 w 594"/>
              <a:gd name="T111" fmla="*/ 1263022 h 806"/>
              <a:gd name="T112" fmla="*/ 820744 w 594"/>
              <a:gd name="T113" fmla="*/ 1200979 h 806"/>
              <a:gd name="T114" fmla="*/ 807435 w 594"/>
              <a:gd name="T115" fmla="*/ 1130073 h 806"/>
              <a:gd name="T116" fmla="*/ 811871 w 594"/>
              <a:gd name="T117" fmla="*/ 1090188 h 806"/>
              <a:gd name="T118" fmla="*/ 842926 w 594"/>
              <a:gd name="T119" fmla="*/ 1023713 h 806"/>
              <a:gd name="T120" fmla="*/ 896164 w 594"/>
              <a:gd name="T121" fmla="*/ 974965 h 806"/>
              <a:gd name="T122" fmla="*/ 962711 w 594"/>
              <a:gd name="T123" fmla="*/ 943943 h 806"/>
              <a:gd name="T124" fmla="*/ 1002639 w 594"/>
              <a:gd name="T125" fmla="*/ 943943 h 80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30" y="468"/>
                </a:lnTo>
                <a:lnTo>
                  <a:pt x="538" y="468"/>
                </a:lnTo>
                <a:lnTo>
                  <a:pt x="586" y="468"/>
                </a:lnTo>
                <a:lnTo>
                  <a:pt x="590" y="468"/>
                </a:lnTo>
                <a:lnTo>
                  <a:pt x="592" y="466"/>
                </a:lnTo>
                <a:lnTo>
                  <a:pt x="594" y="464"/>
                </a:lnTo>
                <a:lnTo>
                  <a:pt x="594" y="460"/>
                </a:lnTo>
                <a:lnTo>
                  <a:pt x="594" y="220"/>
                </a:lnTo>
                <a:lnTo>
                  <a:pt x="594" y="216"/>
                </a:lnTo>
                <a:lnTo>
                  <a:pt x="592" y="214"/>
                </a:lnTo>
                <a:lnTo>
                  <a:pt x="590" y="212"/>
                </a:lnTo>
                <a:lnTo>
                  <a:pt x="586" y="212"/>
                </a:lnTo>
                <a:lnTo>
                  <a:pt x="346" y="212"/>
                </a:lnTo>
                <a:lnTo>
                  <a:pt x="338" y="212"/>
                </a:lnTo>
                <a:lnTo>
                  <a:pt x="338" y="202"/>
                </a:lnTo>
                <a:lnTo>
                  <a:pt x="338" y="166"/>
                </a:lnTo>
                <a:lnTo>
                  <a:pt x="340" y="158"/>
                </a:lnTo>
                <a:lnTo>
                  <a:pt x="344" y="152"/>
                </a:lnTo>
                <a:lnTo>
                  <a:pt x="350" y="146"/>
                </a:lnTo>
                <a:lnTo>
                  <a:pt x="364" y="130"/>
                </a:lnTo>
                <a:lnTo>
                  <a:pt x="370" y="120"/>
                </a:lnTo>
                <a:lnTo>
                  <a:pt x="376" y="108"/>
                </a:lnTo>
                <a:lnTo>
                  <a:pt x="380" y="96"/>
                </a:lnTo>
                <a:lnTo>
                  <a:pt x="382" y="84"/>
                </a:lnTo>
                <a:lnTo>
                  <a:pt x="380" y="66"/>
                </a:lnTo>
                <a:lnTo>
                  <a:pt x="376" y="50"/>
                </a:lnTo>
                <a:lnTo>
                  <a:pt x="368" y="36"/>
                </a:lnTo>
                <a:lnTo>
                  <a:pt x="358" y="24"/>
                </a:lnTo>
                <a:lnTo>
                  <a:pt x="344" y="14"/>
                </a:lnTo>
                <a:lnTo>
                  <a:pt x="330" y="6"/>
                </a:lnTo>
                <a:lnTo>
                  <a:pt x="314" y="0"/>
                </a:lnTo>
                <a:lnTo>
                  <a:pt x="298" y="0"/>
                </a:lnTo>
                <a:lnTo>
                  <a:pt x="280" y="0"/>
                </a:lnTo>
                <a:lnTo>
                  <a:pt x="264" y="6"/>
                </a:lnTo>
                <a:lnTo>
                  <a:pt x="250" y="14"/>
                </a:lnTo>
                <a:lnTo>
                  <a:pt x="238" y="24"/>
                </a:lnTo>
                <a:lnTo>
                  <a:pt x="228" y="36"/>
                </a:lnTo>
                <a:lnTo>
                  <a:pt x="220" y="50"/>
                </a:lnTo>
                <a:lnTo>
                  <a:pt x="214" y="66"/>
                </a:lnTo>
                <a:lnTo>
                  <a:pt x="212" y="84"/>
                </a:lnTo>
                <a:lnTo>
                  <a:pt x="214" y="96"/>
                </a:lnTo>
                <a:lnTo>
                  <a:pt x="218" y="108"/>
                </a:lnTo>
                <a:lnTo>
                  <a:pt x="224" y="120"/>
                </a:lnTo>
                <a:lnTo>
                  <a:pt x="232" y="130"/>
                </a:lnTo>
                <a:lnTo>
                  <a:pt x="244" y="146"/>
                </a:lnTo>
                <a:lnTo>
                  <a:pt x="250" y="152"/>
                </a:lnTo>
                <a:lnTo>
                  <a:pt x="254" y="158"/>
                </a:lnTo>
                <a:lnTo>
                  <a:pt x="256" y="166"/>
                </a:lnTo>
                <a:lnTo>
                  <a:pt x="256" y="202"/>
                </a:lnTo>
                <a:lnTo>
                  <a:pt x="256" y="212"/>
                </a:lnTo>
                <a:lnTo>
                  <a:pt x="248" y="212"/>
                </a:lnTo>
                <a:lnTo>
                  <a:pt x="8" y="212"/>
                </a:lnTo>
                <a:lnTo>
                  <a:pt x="6" y="212"/>
                </a:lnTo>
                <a:lnTo>
                  <a:pt x="2" y="214"/>
                </a:lnTo>
                <a:lnTo>
                  <a:pt x="0" y="216"/>
                </a:lnTo>
                <a:lnTo>
                  <a:pt x="0" y="220"/>
                </a:lnTo>
                <a:lnTo>
                  <a:pt x="0" y="798"/>
                </a:lnTo>
                <a:lnTo>
                  <a:pt x="0" y="802"/>
                </a:lnTo>
                <a:lnTo>
                  <a:pt x="2" y="804"/>
                </a:lnTo>
                <a:lnTo>
                  <a:pt x="6" y="806"/>
                </a:lnTo>
                <a:lnTo>
                  <a:pt x="8" y="806"/>
                </a:lnTo>
                <a:lnTo>
                  <a:pt x="586" y="806"/>
                </a:lnTo>
                <a:lnTo>
                  <a:pt x="590" y="806"/>
                </a:lnTo>
                <a:lnTo>
                  <a:pt x="592" y="804"/>
                </a:lnTo>
                <a:lnTo>
                  <a:pt x="594" y="802"/>
                </a:lnTo>
                <a:lnTo>
                  <a:pt x="594" y="798"/>
                </a:lnTo>
                <a:lnTo>
                  <a:pt x="594" y="558"/>
                </a:lnTo>
                <a:lnTo>
                  <a:pt x="594" y="556"/>
                </a:lnTo>
                <a:lnTo>
                  <a:pt x="592" y="554"/>
                </a:lnTo>
                <a:lnTo>
                  <a:pt x="590" y="552"/>
                </a:lnTo>
                <a:lnTo>
                  <a:pt x="586" y="550"/>
                </a:lnTo>
                <a:lnTo>
                  <a:pt x="538" y="550"/>
                </a:lnTo>
                <a:lnTo>
                  <a:pt x="530" y="552"/>
                </a:lnTo>
                <a:lnTo>
                  <a:pt x="524" y="556"/>
                </a:lnTo>
                <a:lnTo>
                  <a:pt x="518" y="562"/>
                </a:lnTo>
                <a:lnTo>
                  <a:pt x="500" y="576"/>
                </a:lnTo>
                <a:lnTo>
                  <a:pt x="490" y="582"/>
                </a:lnTo>
                <a:lnTo>
                  <a:pt x="478" y="588"/>
                </a:lnTo>
                <a:lnTo>
                  <a:pt x="466" y="592"/>
                </a:lnTo>
                <a:lnTo>
                  <a:pt x="452" y="594"/>
                </a:lnTo>
                <a:lnTo>
                  <a:pt x="434" y="592"/>
                </a:lnTo>
                <a:lnTo>
                  <a:pt x="418" y="588"/>
                </a:lnTo>
                <a:lnTo>
                  <a:pt x="404" y="580"/>
                </a:lnTo>
                <a:lnTo>
                  <a:pt x="390" y="570"/>
                </a:lnTo>
                <a:lnTo>
                  <a:pt x="380" y="558"/>
                </a:lnTo>
                <a:lnTo>
                  <a:pt x="370" y="542"/>
                </a:lnTo>
                <a:lnTo>
                  <a:pt x="366" y="526"/>
                </a:lnTo>
                <a:lnTo>
                  <a:pt x="364" y="510"/>
                </a:lnTo>
                <a:lnTo>
                  <a:pt x="366" y="492"/>
                </a:lnTo>
                <a:lnTo>
                  <a:pt x="370" y="476"/>
                </a:lnTo>
                <a:lnTo>
                  <a:pt x="380" y="462"/>
                </a:lnTo>
                <a:lnTo>
                  <a:pt x="390" y="450"/>
                </a:lnTo>
                <a:lnTo>
                  <a:pt x="404" y="440"/>
                </a:lnTo>
                <a:lnTo>
                  <a:pt x="418" y="432"/>
                </a:lnTo>
                <a:lnTo>
                  <a:pt x="434" y="426"/>
                </a:lnTo>
                <a:lnTo>
                  <a:pt x="452" y="426"/>
                </a:lnTo>
                <a:close/>
              </a:path>
            </a:pathLst>
          </a:custGeom>
          <a:solidFill>
            <a:srgbClr val="6666FF"/>
          </a:solidFill>
          <a:ln>
            <a:noFill/>
          </a:ln>
          <a:extLst>
            <a:ext uri="{91240B29-F687-4F45-9708-019B960494DF}">
              <a14:hiddenLine xmlns:a14="http://schemas.microsoft.com/office/drawing/2010/main" w="19050">
                <a:solidFill>
                  <a:srgbClr val="000000"/>
                </a:solidFill>
                <a:round/>
                <a:headEnd/>
                <a:tailEnd/>
              </a14:hiddenLine>
            </a:ext>
          </a:extLst>
        </p:spPr>
        <p:txBody>
          <a:bodyPr/>
          <a:lstStyle/>
          <a:p>
            <a:endParaRPr lang="zh-CN" altLang="en-US">
              <a:solidFill>
                <a:schemeClr val="bg1"/>
              </a:solidFill>
              <a:latin typeface="+mn-ea"/>
              <a:ea typeface="+mn-ea"/>
            </a:endParaRPr>
          </a:p>
        </p:txBody>
      </p:sp>
      <p:sp>
        <p:nvSpPr>
          <p:cNvPr id="15" name="文本框 7">
            <a:extLst>
              <a:ext uri="{FF2B5EF4-FFF2-40B4-BE49-F238E27FC236}">
                <a16:creationId xmlns:a16="http://schemas.microsoft.com/office/drawing/2014/main" id="{2A4C1D22-F977-4BF7-9CC1-C689F7B5B3ED}"/>
              </a:ext>
            </a:extLst>
          </p:cNvPr>
          <p:cNvSpPr txBox="1">
            <a:spLocks noChangeArrowheads="1"/>
          </p:cNvSpPr>
          <p:nvPr/>
        </p:nvSpPr>
        <p:spPr bwMode="auto">
          <a:xfrm>
            <a:off x="1743927" y="4694526"/>
            <a:ext cx="2236831"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pPr>
            <a:r>
              <a:rPr lang="en-US" altLang="zh-CN" sz="2400" b="1" dirty="0">
                <a:solidFill>
                  <a:schemeClr val="bg1"/>
                </a:solidFill>
                <a:latin typeface="Arial" panose="020B0604020202020204" pitchFamily="34" charset="0"/>
                <a:ea typeface="微软雅黑" panose="020B0503020204020204" pitchFamily="34" charset="-122"/>
                <a:sym typeface="Arial" panose="020B0604020202020204" pitchFamily="34" charset="0"/>
              </a:rPr>
              <a:t>1.</a:t>
            </a:r>
            <a:r>
              <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rPr>
              <a:t>环境检查与初始化</a:t>
            </a:r>
          </a:p>
        </p:txBody>
      </p:sp>
    </p:spTree>
    <p:extLst>
      <p:ext uri="{BB962C8B-B14F-4D97-AF65-F5344CB8AC3E}">
        <p14:creationId xmlns:p14="http://schemas.microsoft.com/office/powerpoint/2010/main" val="4911733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19865" y="624418"/>
            <a:ext cx="5159904"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云智天枢部署硬件环境要求</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graphicFrame>
        <p:nvGraphicFramePr>
          <p:cNvPr id="10" name="表格 9">
            <a:extLst>
              <a:ext uri="{FF2B5EF4-FFF2-40B4-BE49-F238E27FC236}">
                <a16:creationId xmlns:a16="http://schemas.microsoft.com/office/drawing/2014/main" id="{4943FAB5-4717-469D-810D-559C97CD267E}"/>
              </a:ext>
            </a:extLst>
          </p:cNvPr>
          <p:cNvGraphicFramePr>
            <a:graphicFrameLocks noGrp="1"/>
          </p:cNvGraphicFramePr>
          <p:nvPr>
            <p:extLst>
              <p:ext uri="{D42A27DB-BD31-4B8C-83A1-F6EECF244321}">
                <p14:modId xmlns:p14="http://schemas.microsoft.com/office/powerpoint/2010/main" val="2158246690"/>
              </p:ext>
            </p:extLst>
          </p:nvPr>
        </p:nvGraphicFramePr>
        <p:xfrm>
          <a:off x="713551" y="1843215"/>
          <a:ext cx="16489550" cy="7678060"/>
        </p:xfrm>
        <a:graphic>
          <a:graphicData uri="http://schemas.openxmlformats.org/drawingml/2006/table">
            <a:tbl>
              <a:tblPr firstRow="1" bandRow="1">
                <a:tableStyleId>{5C22544A-7EE6-4342-B048-85BDC9FD1C3A}</a:tableStyleId>
              </a:tblPr>
              <a:tblGrid>
                <a:gridCol w="3109259">
                  <a:extLst>
                    <a:ext uri="{9D8B030D-6E8A-4147-A177-3AD203B41FA5}">
                      <a16:colId xmlns:a16="http://schemas.microsoft.com/office/drawing/2014/main" val="2881150753"/>
                    </a:ext>
                  </a:extLst>
                </a:gridCol>
                <a:gridCol w="13380291">
                  <a:extLst>
                    <a:ext uri="{9D8B030D-6E8A-4147-A177-3AD203B41FA5}">
                      <a16:colId xmlns:a16="http://schemas.microsoft.com/office/drawing/2014/main" val="2833874801"/>
                    </a:ext>
                  </a:extLst>
                </a:gridCol>
              </a:tblGrid>
              <a:tr h="1363143">
                <a:tc>
                  <a:txBody>
                    <a:bodyPr/>
                    <a:lstStyle/>
                    <a:p>
                      <a:pPr>
                        <a:lnSpc>
                          <a:spcPct val="150000"/>
                        </a:lnSpc>
                      </a:pPr>
                      <a:r>
                        <a:rPr kumimoji="0" lang="zh-CN"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管理集群</a:t>
                      </a:r>
                      <a:endPar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a:solidFill>
                      <a:schemeClr val="bg2"/>
                    </a:solidFill>
                  </a:tcPr>
                </a:tc>
                <a:tc>
                  <a:txBody>
                    <a:body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 </a:t>
                      </a:r>
                      <a:r>
                        <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X86服务器</a:t>
                      </a: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8</a:t>
                      </a:r>
                      <a:r>
                        <a:rPr kumimoji="0" lang="zh-CN"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核</a:t>
                      </a: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16G</a:t>
                      </a:r>
                      <a:r>
                        <a:rPr kumimoji="0" lang="zh-CN"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300G+</a:t>
                      </a:r>
                      <a:r>
                        <a:rPr kumimoji="0" lang="zh-CN"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硬盘</a:t>
                      </a:r>
                      <a:endPar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2. </a:t>
                      </a:r>
                      <a:r>
                        <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根据部署规划，建议将所有节点类型平均分配到不同机架。可根据容灾要求进行规划配置。</a:t>
                      </a:r>
                    </a:p>
                  </a:txBody>
                  <a:tcPr>
                    <a:solidFill>
                      <a:schemeClr val="bg1">
                        <a:lumMod val="95000"/>
                      </a:schemeClr>
                    </a:solidFill>
                  </a:tcPr>
                </a:tc>
                <a:extLst>
                  <a:ext uri="{0D108BD9-81ED-4DB2-BD59-A6C34878D82A}">
                    <a16:rowId xmlns:a16="http://schemas.microsoft.com/office/drawing/2014/main" val="1989430756"/>
                  </a:ext>
                </a:extLst>
              </a:tr>
              <a:tr h="2105564">
                <a:tc>
                  <a:txBody>
                    <a:bodyPr/>
                    <a:lstStyle/>
                    <a:p>
                      <a:pPr algn="l" defTabSz="413163" eaLnBrk="1" fontAlgn="base" hangingPunct="1">
                        <a:lnSpc>
                          <a:spcPct val="150000"/>
                        </a:lnSpc>
                        <a:spcBef>
                          <a:spcPct val="0"/>
                        </a:spcBef>
                        <a:spcAft>
                          <a:spcPct val="0"/>
                        </a:spcAft>
                        <a:buClr>
                          <a:srgbClr val="000000"/>
                        </a:buClr>
                        <a:buFont typeface="Arial" charset="0"/>
                      </a:pPr>
                      <a:r>
                        <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组件集群</a:t>
                      </a:r>
                    </a:p>
                  </a:txBody>
                  <a:tcPr/>
                </a:tc>
                <a:tc>
                  <a:txBody>
                    <a:body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 </a:t>
                      </a:r>
                      <a:r>
                        <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X86服务器</a:t>
                      </a: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28</a:t>
                      </a:r>
                      <a:r>
                        <a:rPr kumimoji="0" lang="zh-CN"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核</a:t>
                      </a: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64G</a:t>
                      </a:r>
                      <a:r>
                        <a:rPr kumimoji="0" lang="zh-CN"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300G+</a:t>
                      </a:r>
                      <a:r>
                        <a:rPr kumimoji="0" lang="zh-CN"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硬盘</a:t>
                      </a:r>
                      <a:endPar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2. </a:t>
                      </a:r>
                      <a:r>
                        <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根据部署规划，建议将所有节点类型平均分配到不同机架。可根据容灾要求进行规划配置。</a:t>
                      </a:r>
                    </a:p>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endPar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59020675"/>
                  </a:ext>
                </a:extLst>
              </a:tr>
              <a:tr h="2105564">
                <a:tc>
                  <a:txBody>
                    <a:body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运算节点</a:t>
                      </a:r>
                      <a:endPar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a:tc>
                <a:tc>
                  <a:txBody>
                    <a:body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 </a:t>
                      </a:r>
                      <a:r>
                        <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X86服务器</a:t>
                      </a: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28</a:t>
                      </a:r>
                      <a:r>
                        <a:rPr kumimoji="0" lang="zh-CN"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核</a:t>
                      </a: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128G</a:t>
                      </a:r>
                      <a:r>
                        <a:rPr kumimoji="0" lang="zh-CN"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a:t>
                      </a: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300G+</a:t>
                      </a:r>
                      <a:r>
                        <a:rPr kumimoji="0" lang="zh-CN"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硬盘</a:t>
                      </a:r>
                      <a:endPar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endParaRPr>
                    </a:p>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2. </a:t>
                      </a:r>
                      <a:r>
                        <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服务器数量，</a:t>
                      </a:r>
                      <a:r>
                        <a:rPr kumimoji="0" lang="en-US" altLang="zh-CN" sz="2400" b="0" i="0" u="none" strike="noStrike" kern="1200" cap="none" normalizeH="0" baseline="0" dirty="0" err="1">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gpu</a:t>
                      </a:r>
                      <a:r>
                        <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卡数依据场景进行评估准备</a:t>
                      </a:r>
                      <a:endPar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3. </a:t>
                      </a:r>
                      <a:r>
                        <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根据部署规划，建议将所有节点类型平均分配到不同机架。可根据容灾要求进行规划配置。</a:t>
                      </a:r>
                    </a:p>
                  </a:txBody>
                  <a:tcPr/>
                </a:tc>
                <a:extLst>
                  <a:ext uri="{0D108BD9-81ED-4DB2-BD59-A6C34878D82A}">
                    <a16:rowId xmlns:a16="http://schemas.microsoft.com/office/drawing/2014/main" val="327361231"/>
                  </a:ext>
                </a:extLst>
              </a:tr>
              <a:tr h="2103789">
                <a:tc>
                  <a:txBody>
                    <a:body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操作系统</a:t>
                      </a:r>
                    </a:p>
                  </a:txBody>
                  <a:tcPr/>
                </a:tc>
                <a:tc>
                  <a:txBody>
                    <a:body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 </a:t>
                      </a:r>
                      <a:r>
                        <a:rPr kumimoji="0" lang="zh-CN"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请统一下载</a:t>
                      </a: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Centos7.6(1810)</a:t>
                      </a:r>
                      <a:r>
                        <a:rPr kumimoji="0" lang="zh-CN"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版本的镜像，选择计算节点安装，并确认内核版本为</a:t>
                      </a: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rPr>
                        <a:t>3.10.0-957.10.1.el7.x86_64</a:t>
                      </a:r>
                    </a:p>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2. </a:t>
                      </a:r>
                      <a:r>
                        <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关闭集群所有服务器的</a:t>
                      </a:r>
                      <a:r>
                        <a:rPr kumimoji="0" lang="en-US" altLang="zh-CN" sz="2400" b="0" i="0" u="none" strike="noStrike" kern="1200" cap="none" normalizeH="0" baseline="0" dirty="0" err="1">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SELi</a:t>
                      </a:r>
                      <a:r>
                        <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nux，若有自己的ntp服务器，可自行安装ntp或chrony进行配置</a:t>
                      </a:r>
                      <a:endParaRPr kumimoji="0" lang="zh-CN"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Calibri" panose="020F0502020204030204" pitchFamily="34" charset="0"/>
                      </a:endParaRPr>
                    </a:p>
                  </a:txBody>
                  <a:tcPr/>
                </a:tc>
                <a:extLst>
                  <a:ext uri="{0D108BD9-81ED-4DB2-BD59-A6C34878D82A}">
                    <a16:rowId xmlns:a16="http://schemas.microsoft.com/office/drawing/2014/main" val="3349292554"/>
                  </a:ext>
                </a:extLst>
              </a:tr>
            </a:tbl>
          </a:graphicData>
        </a:graphic>
      </p:graphicFrame>
    </p:spTree>
    <p:extLst>
      <p:ext uri="{BB962C8B-B14F-4D97-AF65-F5344CB8AC3E}">
        <p14:creationId xmlns:p14="http://schemas.microsoft.com/office/powerpoint/2010/main" val="1957041326"/>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40" y="624418"/>
            <a:ext cx="5297514"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云智天枢部署硬件环境要求</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graphicFrame>
        <p:nvGraphicFramePr>
          <p:cNvPr id="10" name="表格 9">
            <a:extLst>
              <a:ext uri="{FF2B5EF4-FFF2-40B4-BE49-F238E27FC236}">
                <a16:creationId xmlns:a16="http://schemas.microsoft.com/office/drawing/2014/main" id="{36C46891-3AB2-4404-B130-C202126F8CFA}"/>
              </a:ext>
            </a:extLst>
          </p:cNvPr>
          <p:cNvGraphicFramePr>
            <a:graphicFrameLocks noGrp="1"/>
          </p:cNvGraphicFramePr>
          <p:nvPr>
            <p:extLst>
              <p:ext uri="{D42A27DB-BD31-4B8C-83A1-F6EECF244321}">
                <p14:modId xmlns:p14="http://schemas.microsoft.com/office/powerpoint/2010/main" val="1880026919"/>
              </p:ext>
            </p:extLst>
          </p:nvPr>
        </p:nvGraphicFramePr>
        <p:xfrm>
          <a:off x="1041676" y="1844881"/>
          <a:ext cx="16161425" cy="7676396"/>
        </p:xfrm>
        <a:graphic>
          <a:graphicData uri="http://schemas.openxmlformats.org/drawingml/2006/table">
            <a:tbl>
              <a:tblPr firstRow="1" bandRow="1">
                <a:tableStyleId>{5C22544A-7EE6-4342-B048-85BDC9FD1C3A}</a:tableStyleId>
              </a:tblPr>
              <a:tblGrid>
                <a:gridCol w="3244151">
                  <a:extLst>
                    <a:ext uri="{9D8B030D-6E8A-4147-A177-3AD203B41FA5}">
                      <a16:colId xmlns:a16="http://schemas.microsoft.com/office/drawing/2014/main" val="1309385432"/>
                    </a:ext>
                  </a:extLst>
                </a:gridCol>
                <a:gridCol w="12917274">
                  <a:extLst>
                    <a:ext uri="{9D8B030D-6E8A-4147-A177-3AD203B41FA5}">
                      <a16:colId xmlns:a16="http://schemas.microsoft.com/office/drawing/2014/main" val="2681494308"/>
                    </a:ext>
                  </a:extLst>
                </a:gridCol>
              </a:tblGrid>
              <a:tr h="4497036">
                <a:tc>
                  <a:txBody>
                    <a:body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defRPr/>
                      </a:pPr>
                      <a:r>
                        <a:rPr kumimoji="0" lang="zh-CN"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配置网络</a:t>
                      </a:r>
                    </a:p>
                    <a:p>
                      <a:pPr>
                        <a:lnSpc>
                          <a:spcPct val="150000"/>
                        </a:lnSpc>
                      </a:pPr>
                      <a:endParaRPr lang="zh-CN" altLang="en-US" sz="2400" b="0" dirty="0">
                        <a:solidFill>
                          <a:schemeClr val="tx1"/>
                        </a:solidFill>
                      </a:endParaRPr>
                    </a:p>
                  </a:txBody>
                  <a:tcPr>
                    <a:solidFill>
                      <a:schemeClr val="bg2"/>
                    </a:solidFill>
                  </a:tcPr>
                </a:tc>
                <a:tc>
                  <a:txBody>
                    <a:body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en-US" alt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rPr>
                        <a:t>1. </a:t>
                      </a:r>
                      <a:r>
                        <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原则是尽量避免走核心交换机，并避免跨交换机传输数据，因此建议通过交换机堆叠的方式确保传输效率；</a:t>
                      </a:r>
                      <a:endPar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2.</a:t>
                      </a:r>
                      <a:r>
                        <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 千兆网络以上，条件允许的话双万兆网口做bond 0，提升网络可靠性与传输效率；</a:t>
                      </a:r>
                    </a:p>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3. </a:t>
                      </a:r>
                      <a:r>
                        <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完成所有网络的配置，所有服务器尽量在同一个区域网段，同时配置好IP地址；</a:t>
                      </a:r>
                      <a:endPar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4. </a:t>
                      </a:r>
                      <a:r>
                        <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确保以下端口的访问策略已加入现场机房网络策略：</a:t>
                      </a: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80</a:t>
                      </a:r>
                      <a:r>
                        <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31897</a:t>
                      </a:r>
                      <a:r>
                        <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30103</a:t>
                      </a:r>
                      <a:r>
                        <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31944</a:t>
                      </a:r>
                      <a:endPar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p>
                      <a:pPr>
                        <a:lnSpc>
                          <a:spcPct val="150000"/>
                        </a:lnSpc>
                      </a:pPr>
                      <a:endParaRPr lang="zh-CN" altLang="en-US" sz="2400" b="0" dirty="0">
                        <a:solidFill>
                          <a:schemeClr val="tx1"/>
                        </a:solidFill>
                      </a:endParaRPr>
                    </a:p>
                  </a:txBody>
                  <a:tcPr>
                    <a:solidFill>
                      <a:schemeClr val="bg1">
                        <a:lumMod val="95000"/>
                      </a:schemeClr>
                    </a:solidFill>
                  </a:tcPr>
                </a:tc>
                <a:extLst>
                  <a:ext uri="{0D108BD9-81ED-4DB2-BD59-A6C34878D82A}">
                    <a16:rowId xmlns:a16="http://schemas.microsoft.com/office/drawing/2014/main" val="2154924149"/>
                  </a:ext>
                </a:extLst>
              </a:tr>
              <a:tr h="3179360">
                <a:tc>
                  <a:txBody>
                    <a:body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defRPr/>
                      </a:pPr>
                      <a:r>
                        <a:rPr kumimoji="0" lang="zh-CN"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记录服务器配置</a:t>
                      </a:r>
                    </a:p>
                    <a:p>
                      <a:pPr>
                        <a:lnSpc>
                          <a:spcPct val="150000"/>
                        </a:lnSpc>
                      </a:pPr>
                      <a:endParaRPr lang="zh-CN" altLang="en-US" sz="2400" b="0" dirty="0">
                        <a:solidFill>
                          <a:schemeClr val="tx1"/>
                        </a:solidFill>
                      </a:endParaRPr>
                    </a:p>
                  </a:txBody>
                  <a:tcPr/>
                </a:tc>
                <a:tc>
                  <a:txBody>
                    <a:bodyPr/>
                    <a:lstStyle/>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记录每台机器与机架之间的关系</a:t>
                      </a:r>
                    </a:p>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2.</a:t>
                      </a:r>
                      <a:r>
                        <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发送邮件给接口商务或架构师申请算法</a:t>
                      </a: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license</a:t>
                      </a:r>
                      <a:endPar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0" rtl="0" eaLnBrk="0" fontAlgn="base" latinLnBrk="0" hangingPunct="0">
                        <a:lnSpc>
                          <a:spcPct val="150000"/>
                        </a:lnSpc>
                        <a:spcBef>
                          <a:spcPts val="1000"/>
                        </a:spcBef>
                        <a:spcAft>
                          <a:spcPct val="0"/>
                        </a:spcAft>
                        <a:buClrTx/>
                        <a:buSzTx/>
                        <a:buFont typeface="Arial" panose="020B0604020202020204" pitchFamily="34" charset="0"/>
                        <a:buNone/>
                        <a:tabLst/>
                      </a:pPr>
                      <a:r>
                        <a:rPr kumimoji="0" lang="en-US" altLang="zh-CN"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3.</a:t>
                      </a:r>
                      <a:r>
                        <a:rPr kumimoji="0" lang="zh-CN" altLang="en-US" sz="2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sym typeface="微软雅黑" panose="020B0503020204020204" pitchFamily="34" charset="-122"/>
                        </a:rPr>
                        <a:t>安装部署需要提供root用户，确保集群内各个节点端口能互通</a:t>
                      </a:r>
                    </a:p>
                    <a:p>
                      <a:pPr>
                        <a:lnSpc>
                          <a:spcPct val="150000"/>
                        </a:lnSpc>
                      </a:pPr>
                      <a:endParaRPr lang="zh-CN" altLang="en-US" sz="2400" b="0" dirty="0">
                        <a:solidFill>
                          <a:schemeClr val="tx1"/>
                        </a:solidFill>
                      </a:endParaRPr>
                    </a:p>
                  </a:txBody>
                  <a:tcPr/>
                </a:tc>
                <a:extLst>
                  <a:ext uri="{0D108BD9-81ED-4DB2-BD59-A6C34878D82A}">
                    <a16:rowId xmlns:a16="http://schemas.microsoft.com/office/drawing/2014/main" val="1966892211"/>
                  </a:ext>
                </a:extLst>
              </a:tr>
            </a:tbl>
          </a:graphicData>
        </a:graphic>
      </p:graphicFrame>
    </p:spTree>
    <p:extLst>
      <p:ext uri="{BB962C8B-B14F-4D97-AF65-F5344CB8AC3E}">
        <p14:creationId xmlns:p14="http://schemas.microsoft.com/office/powerpoint/2010/main" val="587956467"/>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云智天枢安装步骤</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11" name="矩形 10">
            <a:extLst>
              <a:ext uri="{FF2B5EF4-FFF2-40B4-BE49-F238E27FC236}">
                <a16:creationId xmlns:a16="http://schemas.microsoft.com/office/drawing/2014/main" id="{CFE76DA7-0E5D-4A10-8769-4444FF0E0F22}"/>
              </a:ext>
            </a:extLst>
          </p:cNvPr>
          <p:cNvSpPr/>
          <p:nvPr/>
        </p:nvSpPr>
        <p:spPr>
          <a:xfrm>
            <a:off x="208008" y="1673788"/>
            <a:ext cx="17196587" cy="7897611"/>
          </a:xfrm>
          <a:prstGeom prst="rect">
            <a:avLst/>
          </a:prstGeom>
        </p:spPr>
        <p:txBody>
          <a:bodyPr wrap="square">
            <a:spAutoFit/>
          </a:bodyPr>
          <a:lstStyle/>
          <a:p>
            <a:pPr marL="266700">
              <a:lnSpc>
                <a:spcPts val="5560"/>
              </a:lnSpc>
              <a:spcAft>
                <a:spcPts val="0"/>
              </a:spcAft>
            </a:pP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1</a:t>
            </a:r>
            <a:r>
              <a:rPr lang="zh-CN" altLang="en-US" sz="2800" dirty="0">
                <a:latin typeface="Times New Roman" panose="02020603050405020304" pitchFamily="18" charset="0"/>
                <a:ea typeface="微软雅黑" panose="020B0503020204020204" pitchFamily="34" charset="-122"/>
                <a:cs typeface="微软雅黑" panose="020B0503020204020204" pitchFamily="34" charset="-122"/>
              </a:rPr>
              <a:t>、安装组件包</a:t>
            </a:r>
            <a:endParaRPr lang="en-US" altLang="zh-CN" sz="2800" dirty="0">
              <a:latin typeface="Times New Roman" panose="02020603050405020304" pitchFamily="18" charset="0"/>
              <a:ea typeface="微软雅黑" panose="020B0503020204020204" pitchFamily="34" charset="-122"/>
              <a:cs typeface="微软雅黑" panose="020B0503020204020204" pitchFamily="34" charset="-122"/>
            </a:endParaRPr>
          </a:p>
          <a:p>
            <a:pPr marL="266700">
              <a:lnSpc>
                <a:spcPts val="5560"/>
              </a:lnSpc>
              <a:spcAft>
                <a:spcPts val="0"/>
              </a:spcAft>
            </a:pP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2</a:t>
            </a:r>
            <a:r>
              <a:rPr lang="zh-CN" altLang="en-US" sz="2800" dirty="0">
                <a:latin typeface="Times New Roman" panose="02020603050405020304" pitchFamily="18" charset="0"/>
                <a:ea typeface="微软雅黑" panose="020B0503020204020204" pitchFamily="34" charset="-122"/>
                <a:cs typeface="微软雅黑" panose="020B0503020204020204" pitchFamily="34" charset="-122"/>
              </a:rPr>
              <a:t>、创建命名空间</a:t>
            </a:r>
            <a:endParaRPr lang="en-US" altLang="zh-CN" sz="2800" dirty="0">
              <a:latin typeface="Times New Roman" panose="02020603050405020304" pitchFamily="18" charset="0"/>
              <a:ea typeface="微软雅黑" panose="020B0503020204020204" pitchFamily="34" charset="-122"/>
              <a:cs typeface="微软雅黑" panose="020B0503020204020204" pitchFamily="34" charset="-122"/>
            </a:endParaRPr>
          </a:p>
          <a:p>
            <a:pPr marL="266700">
              <a:lnSpc>
                <a:spcPts val="5560"/>
              </a:lnSpc>
              <a:spcAft>
                <a:spcPts val="0"/>
              </a:spcAft>
            </a:pP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3</a:t>
            </a:r>
            <a:r>
              <a:rPr lang="zh-CN" altLang="en-US" sz="2800" dirty="0">
                <a:latin typeface="Times New Roman" panose="02020603050405020304" pitchFamily="18" charset="0"/>
                <a:ea typeface="微软雅黑" panose="020B0503020204020204" pitchFamily="34" charset="-122"/>
                <a:cs typeface="微软雅黑" panose="020B0503020204020204" pitchFamily="34" charset="-122"/>
              </a:rPr>
              <a:t>、生成组件配置</a:t>
            </a: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secret</a:t>
            </a:r>
          </a:p>
          <a:p>
            <a:pPr marL="266700">
              <a:lnSpc>
                <a:spcPts val="5560"/>
              </a:lnSpc>
              <a:spcAft>
                <a:spcPts val="0"/>
              </a:spcAft>
            </a:pP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4</a:t>
            </a:r>
            <a:r>
              <a:rPr lang="zh-CN" altLang="en-US" sz="2800" dirty="0">
                <a:latin typeface="Times New Roman" panose="02020603050405020304" pitchFamily="18" charset="0"/>
                <a:ea typeface="微软雅黑" panose="020B0503020204020204" pitchFamily="34" charset="-122"/>
                <a:cs typeface="微软雅黑" panose="020B0503020204020204" pitchFamily="34" charset="-122"/>
              </a:rPr>
              <a:t>、导入容器镜像与服务</a:t>
            </a:r>
            <a:endParaRPr lang="en-US" altLang="zh-CN" sz="2800" dirty="0">
              <a:latin typeface="Times New Roman" panose="02020603050405020304" pitchFamily="18" charset="0"/>
              <a:ea typeface="微软雅黑" panose="020B0503020204020204" pitchFamily="34" charset="-122"/>
              <a:cs typeface="微软雅黑" panose="020B0503020204020204" pitchFamily="34" charset="-122"/>
            </a:endParaRPr>
          </a:p>
          <a:p>
            <a:pPr marL="266700">
              <a:lnSpc>
                <a:spcPts val="5560"/>
              </a:lnSpc>
              <a:spcAft>
                <a:spcPts val="0"/>
              </a:spcAft>
            </a:pP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5</a:t>
            </a:r>
            <a:r>
              <a:rPr lang="zh-CN" altLang="en-US" sz="2800" dirty="0">
                <a:latin typeface="Times New Roman" panose="02020603050405020304" pitchFamily="18" charset="0"/>
                <a:ea typeface="微软雅黑" panose="020B0503020204020204" pitchFamily="34" charset="-122"/>
                <a:cs typeface="微软雅黑" panose="020B0503020204020204" pitchFamily="34" charset="-122"/>
              </a:rPr>
              <a:t>、安装服务网格（可选）</a:t>
            </a:r>
            <a:endParaRPr lang="en-US" altLang="zh-CN" sz="2800" dirty="0">
              <a:latin typeface="Times New Roman" panose="02020603050405020304" pitchFamily="18" charset="0"/>
              <a:ea typeface="微软雅黑" panose="020B0503020204020204" pitchFamily="34" charset="-122"/>
              <a:cs typeface="微软雅黑" panose="020B0503020204020204" pitchFamily="34" charset="-122"/>
            </a:endParaRPr>
          </a:p>
          <a:p>
            <a:pPr marL="266700">
              <a:lnSpc>
                <a:spcPts val="5560"/>
              </a:lnSpc>
              <a:spcAft>
                <a:spcPts val="0"/>
              </a:spcAft>
            </a:pP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6</a:t>
            </a:r>
            <a:r>
              <a:rPr lang="zh-CN" altLang="en-US" sz="2800" dirty="0">
                <a:latin typeface="Times New Roman" panose="02020603050405020304" pitchFamily="18" charset="0"/>
                <a:ea typeface="微软雅黑" panose="020B0503020204020204" pitchFamily="34" charset="-122"/>
                <a:cs typeface="微软雅黑" panose="020B0503020204020204" pitchFamily="34" charset="-122"/>
              </a:rPr>
              <a:t>、标注</a:t>
            </a: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GPU</a:t>
            </a:r>
            <a:r>
              <a:rPr lang="zh-CN" altLang="en-US" sz="2800" dirty="0">
                <a:latin typeface="Times New Roman" panose="02020603050405020304" pitchFamily="18" charset="0"/>
                <a:ea typeface="微软雅黑" panose="020B0503020204020204" pitchFamily="34" charset="-122"/>
                <a:cs typeface="微软雅黑" panose="020B0503020204020204" pitchFamily="34" charset="-122"/>
              </a:rPr>
              <a:t>机器（可选）</a:t>
            </a:r>
            <a:endParaRPr lang="en-US" altLang="zh-CN" sz="2800" dirty="0">
              <a:latin typeface="Times New Roman" panose="02020603050405020304" pitchFamily="18" charset="0"/>
              <a:ea typeface="微软雅黑" panose="020B0503020204020204" pitchFamily="34" charset="-122"/>
              <a:cs typeface="微软雅黑" panose="020B0503020204020204" pitchFamily="34" charset="-122"/>
            </a:endParaRPr>
          </a:p>
          <a:p>
            <a:pPr marL="266700">
              <a:lnSpc>
                <a:spcPts val="5560"/>
              </a:lnSpc>
              <a:spcAft>
                <a:spcPts val="0"/>
              </a:spcAft>
            </a:pP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7</a:t>
            </a:r>
            <a:r>
              <a:rPr lang="zh-CN" altLang="en-US" sz="2800" dirty="0">
                <a:latin typeface="Times New Roman" panose="02020603050405020304" pitchFamily="18" charset="0"/>
                <a:ea typeface="微软雅黑" panose="020B0503020204020204" pitchFamily="34" charset="-122"/>
                <a:cs typeface="微软雅黑" panose="020B0503020204020204" pitchFamily="34" charset="-122"/>
              </a:rPr>
              <a:t>、配置服务标签（可选）</a:t>
            </a:r>
            <a:endParaRPr lang="en-US" altLang="zh-CN" sz="2800" dirty="0">
              <a:latin typeface="Times New Roman" panose="02020603050405020304" pitchFamily="18" charset="0"/>
              <a:ea typeface="微软雅黑" panose="020B0503020204020204" pitchFamily="34" charset="-122"/>
              <a:cs typeface="微软雅黑" panose="020B0503020204020204" pitchFamily="34" charset="-122"/>
            </a:endParaRPr>
          </a:p>
          <a:p>
            <a:pPr marL="266700">
              <a:lnSpc>
                <a:spcPts val="5560"/>
              </a:lnSpc>
              <a:spcAft>
                <a:spcPts val="0"/>
              </a:spcAft>
            </a:pP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8</a:t>
            </a:r>
            <a:r>
              <a:rPr lang="zh-CN" altLang="en-US" sz="2800" dirty="0">
                <a:latin typeface="Times New Roman" panose="02020603050405020304" pitchFamily="18" charset="0"/>
                <a:ea typeface="微软雅黑" panose="020B0503020204020204" pitchFamily="34" charset="-122"/>
                <a:cs typeface="微软雅黑" panose="020B0503020204020204" pitchFamily="34" charset="-122"/>
              </a:rPr>
              <a:t>、配置</a:t>
            </a: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core-</a:t>
            </a:r>
            <a:r>
              <a:rPr lang="en-US" altLang="zh-CN" sz="2800" dirty="0" err="1">
                <a:latin typeface="Times New Roman" panose="02020603050405020304" pitchFamily="18" charset="0"/>
                <a:ea typeface="微软雅黑" panose="020B0503020204020204" pitchFamily="34" charset="-122"/>
                <a:cs typeface="微软雅黑" panose="020B0503020204020204" pitchFamily="34" charset="-122"/>
              </a:rPr>
              <a:t>dns</a:t>
            </a:r>
            <a:r>
              <a:rPr lang="zh-CN" altLang="en-US" sz="2800" dirty="0">
                <a:latin typeface="Times New Roman" panose="02020603050405020304" pitchFamily="18" charset="0"/>
                <a:ea typeface="微软雅黑" panose="020B0503020204020204" pitchFamily="34" charset="-122"/>
                <a:cs typeface="微软雅黑" panose="020B0503020204020204" pitchFamily="34" charset="-122"/>
              </a:rPr>
              <a:t>中的</a:t>
            </a: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consul</a:t>
            </a:r>
            <a:r>
              <a:rPr lang="zh-CN" altLang="en-US" sz="2800" dirty="0">
                <a:latin typeface="Times New Roman" panose="02020603050405020304" pitchFamily="18" charset="0"/>
                <a:ea typeface="微软雅黑" panose="020B0503020204020204" pitchFamily="34" charset="-122"/>
                <a:cs typeface="微软雅黑" panose="020B0503020204020204" pitchFamily="34" charset="-122"/>
              </a:rPr>
              <a:t>地址（可选）</a:t>
            </a:r>
            <a:endParaRPr lang="en-US" altLang="zh-CN" sz="2800" dirty="0">
              <a:latin typeface="Times New Roman" panose="02020603050405020304" pitchFamily="18" charset="0"/>
              <a:ea typeface="微软雅黑" panose="020B0503020204020204" pitchFamily="34" charset="-122"/>
              <a:cs typeface="微软雅黑" panose="020B0503020204020204" pitchFamily="34" charset="-122"/>
            </a:endParaRPr>
          </a:p>
          <a:p>
            <a:pPr marL="266700">
              <a:lnSpc>
                <a:spcPts val="5560"/>
              </a:lnSpc>
              <a:spcAft>
                <a:spcPts val="0"/>
              </a:spcAft>
            </a:pP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9</a:t>
            </a:r>
            <a:r>
              <a:rPr lang="zh-CN" altLang="en-US" sz="2800" dirty="0">
                <a:latin typeface="Times New Roman" panose="02020603050405020304" pitchFamily="18" charset="0"/>
                <a:ea typeface="微软雅黑" panose="020B0503020204020204" pitchFamily="34" charset="-122"/>
                <a:cs typeface="微软雅黑" panose="020B0503020204020204" pitchFamily="34" charset="-122"/>
              </a:rPr>
              <a:t>、环境变量配置修改</a:t>
            </a:r>
            <a:endParaRPr lang="en-US" altLang="zh-CN" sz="2800" dirty="0">
              <a:latin typeface="Times New Roman" panose="02020603050405020304" pitchFamily="18" charset="0"/>
              <a:ea typeface="微软雅黑" panose="020B0503020204020204" pitchFamily="34" charset="-122"/>
              <a:cs typeface="微软雅黑" panose="020B0503020204020204" pitchFamily="34" charset="-122"/>
            </a:endParaRPr>
          </a:p>
          <a:p>
            <a:pPr marL="266700">
              <a:lnSpc>
                <a:spcPts val="5560"/>
              </a:lnSpc>
              <a:spcAft>
                <a:spcPts val="0"/>
              </a:spcAft>
            </a:pP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10</a:t>
            </a:r>
            <a:r>
              <a:rPr lang="zh-CN" altLang="en-US" sz="2800" dirty="0">
                <a:latin typeface="Times New Roman" panose="02020603050405020304" pitchFamily="18" charset="0"/>
                <a:ea typeface="微软雅黑" panose="020B0503020204020204" pitchFamily="34" charset="-122"/>
                <a:cs typeface="微软雅黑" panose="020B0503020204020204" pitchFamily="34" charset="-122"/>
              </a:rPr>
              <a:t>、云智天枢平台验证</a:t>
            </a:r>
            <a:endParaRPr lang="en-US" altLang="zh-CN" sz="2800" dirty="0">
              <a:latin typeface="Times New Roman" panose="02020603050405020304" pitchFamily="18" charset="0"/>
              <a:ea typeface="微软雅黑" panose="020B0503020204020204" pitchFamily="34" charset="-122"/>
              <a:cs typeface="微软雅黑" panose="020B0503020204020204" pitchFamily="34" charset="-122"/>
            </a:endParaRPr>
          </a:p>
          <a:p>
            <a:pPr marL="266700">
              <a:lnSpc>
                <a:spcPts val="5560"/>
              </a:lnSpc>
              <a:spcAft>
                <a:spcPts val="0"/>
              </a:spcAft>
            </a:pPr>
            <a:r>
              <a:rPr lang="en-US" altLang="zh-CN" sz="2800" dirty="0">
                <a:latin typeface="Times New Roman" panose="02020603050405020304" pitchFamily="18" charset="0"/>
                <a:ea typeface="微软雅黑" panose="020B0503020204020204" pitchFamily="34" charset="-122"/>
                <a:cs typeface="微软雅黑" panose="020B0503020204020204" pitchFamily="34" charset="-122"/>
              </a:rPr>
              <a:t>11</a:t>
            </a:r>
            <a:r>
              <a:rPr lang="zh-CN" altLang="en-US" sz="2800" dirty="0">
                <a:latin typeface="Times New Roman" panose="02020603050405020304" pitchFamily="18" charset="0"/>
                <a:ea typeface="微软雅黑" panose="020B0503020204020204" pitchFamily="34" charset="-122"/>
                <a:cs typeface="微软雅黑" panose="020B0503020204020204" pitchFamily="34" charset="-122"/>
              </a:rPr>
              <a:t>、监控平台部署</a:t>
            </a:r>
            <a:endParaRPr lang="en-US" altLang="zh-CN" sz="2800" dirty="0">
              <a:latin typeface="Times New Roman" panose="02020603050405020304" pitchFamily="18" charset="0"/>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3720561496"/>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云智天枢安装组件包</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3" name="文本框 2">
            <a:extLst>
              <a:ext uri="{FF2B5EF4-FFF2-40B4-BE49-F238E27FC236}">
                <a16:creationId xmlns:a16="http://schemas.microsoft.com/office/drawing/2014/main" id="{D1A7AD08-1726-4F62-88C9-4A3295348A65}"/>
              </a:ext>
            </a:extLst>
          </p:cNvPr>
          <p:cNvSpPr txBox="1"/>
          <p:nvPr/>
        </p:nvSpPr>
        <p:spPr>
          <a:xfrm>
            <a:off x="563487" y="1843215"/>
            <a:ext cx="16639614" cy="7828892"/>
          </a:xfrm>
          <a:prstGeom prst="rect">
            <a:avLst/>
          </a:prstGeom>
          <a:noFill/>
        </p:spPr>
        <p:txBody>
          <a:bodyPr wrap="square" rtlCol="0">
            <a:noAutofit/>
          </a:bodyPr>
          <a:lstStyle/>
          <a:p>
            <a:pPr>
              <a:lnSpc>
                <a:spcPts val="4320"/>
              </a:lnSpc>
            </a:pPr>
            <a:r>
              <a:rPr lang="zh-CN" altLang="en-US" dirty="0"/>
              <a:t>本步骤目标：</a:t>
            </a:r>
            <a:endParaRPr lang="en-US" altLang="zh-CN" dirty="0"/>
          </a:p>
          <a:p>
            <a:pPr>
              <a:lnSpc>
                <a:spcPts val="4320"/>
              </a:lnSpc>
            </a:pPr>
            <a:r>
              <a:rPr lang="zh-CN" altLang="en-US" sz="2400" dirty="0"/>
              <a:t>完成基础组件的安装包括</a:t>
            </a:r>
            <a:r>
              <a:rPr lang="en-US" altLang="zh-CN" sz="2400" dirty="0" err="1">
                <a:latin typeface="Times New Roman" panose="02020603050405020304" pitchFamily="18" charset="0"/>
                <a:ea typeface="微软雅黑" panose="020B0503020204020204" pitchFamily="34" charset="-122"/>
                <a:cs typeface="微软雅黑" panose="020B0503020204020204" pitchFamily="34" charset="-122"/>
              </a:rPr>
              <a:t>mysql</a:t>
            </a:r>
            <a:r>
              <a:rPr lang="zh-CN" altLang="en-US" sz="2400" dirty="0">
                <a:latin typeface="Times New Roman" panose="02020603050405020304" pitchFamily="18" charset="0"/>
                <a:ea typeface="微软雅黑" panose="020B0503020204020204" pitchFamily="34" charset="-122"/>
                <a:cs typeface="微软雅黑" panose="020B0503020204020204" pitchFamily="34" charset="-122"/>
              </a:rPr>
              <a:t>、</a:t>
            </a:r>
            <a:r>
              <a:rPr lang="en-US" altLang="zh-CN" sz="2400" dirty="0">
                <a:latin typeface="Times New Roman" panose="02020603050405020304" pitchFamily="18" charset="0"/>
                <a:ea typeface="微软雅黑" panose="020B0503020204020204" pitchFamily="34" charset="-122"/>
                <a:cs typeface="微软雅黑" panose="020B0503020204020204" pitchFamily="34" charset="-122"/>
              </a:rPr>
              <a:t>consul</a:t>
            </a:r>
            <a:r>
              <a:rPr lang="zh-CN" altLang="en-US" sz="2400" dirty="0">
                <a:latin typeface="Times New Roman" panose="02020603050405020304" pitchFamily="18" charset="0"/>
                <a:ea typeface="微软雅黑" panose="020B0503020204020204" pitchFamily="34" charset="-122"/>
                <a:cs typeface="微软雅黑" panose="020B0503020204020204" pitchFamily="34" charset="-122"/>
              </a:rPr>
              <a:t>、</a:t>
            </a:r>
            <a:r>
              <a:rPr lang="en-US" altLang="zh-CN" sz="2400" dirty="0" err="1">
                <a:latin typeface="Times New Roman" panose="02020603050405020304" pitchFamily="18" charset="0"/>
                <a:ea typeface="微软雅黑" panose="020B0503020204020204" pitchFamily="34" charset="-122"/>
                <a:cs typeface="微软雅黑" panose="020B0503020204020204" pitchFamily="34" charset="-122"/>
              </a:rPr>
              <a:t>elasticsearch</a:t>
            </a:r>
            <a:r>
              <a:rPr lang="zh-CN" altLang="en-US" sz="2400" dirty="0">
                <a:latin typeface="Times New Roman" panose="02020603050405020304" pitchFamily="18" charset="0"/>
                <a:ea typeface="微软雅黑" panose="020B0503020204020204" pitchFamily="34" charset="-122"/>
                <a:cs typeface="微软雅黑" panose="020B0503020204020204" pitchFamily="34" charset="-122"/>
              </a:rPr>
              <a:t>、</a:t>
            </a:r>
            <a:r>
              <a:rPr lang="en-US" altLang="zh-CN" sz="2400" dirty="0" err="1">
                <a:latin typeface="Times New Roman" panose="02020603050405020304" pitchFamily="18" charset="0"/>
                <a:ea typeface="微软雅黑" panose="020B0503020204020204" pitchFamily="34" charset="-122"/>
                <a:cs typeface="微软雅黑" panose="020B0503020204020204" pitchFamily="34" charset="-122"/>
              </a:rPr>
              <a:t>redis</a:t>
            </a:r>
            <a:r>
              <a:rPr lang="zh-CN" altLang="en-US" sz="2400" dirty="0">
                <a:latin typeface="Times New Roman" panose="02020603050405020304" pitchFamily="18" charset="0"/>
                <a:ea typeface="微软雅黑" panose="020B0503020204020204" pitchFamily="34" charset="-122"/>
                <a:cs typeface="微软雅黑" panose="020B0503020204020204" pitchFamily="34" charset="-122"/>
              </a:rPr>
              <a:t>、</a:t>
            </a:r>
            <a:r>
              <a:rPr lang="en-US" altLang="zh-CN" sz="2400" dirty="0" err="1">
                <a:latin typeface="Times New Roman" panose="02020603050405020304" pitchFamily="18" charset="0"/>
                <a:ea typeface="微软雅黑" panose="020B0503020204020204" pitchFamily="34" charset="-122"/>
                <a:cs typeface="微软雅黑" panose="020B0503020204020204" pitchFamily="34" charset="-122"/>
              </a:rPr>
              <a:t>kafka</a:t>
            </a:r>
            <a:r>
              <a:rPr lang="zh-CN" altLang="en-US" sz="2400" dirty="0">
                <a:latin typeface="Times New Roman" panose="02020603050405020304" pitchFamily="18" charset="0"/>
                <a:ea typeface="微软雅黑" panose="020B0503020204020204" pitchFamily="34" charset="-122"/>
                <a:cs typeface="微软雅黑" panose="020B0503020204020204" pitchFamily="34" charset="-122"/>
              </a:rPr>
              <a:t>、</a:t>
            </a:r>
            <a:r>
              <a:rPr lang="en-US" altLang="zh-CN" sz="2400" dirty="0">
                <a:latin typeface="Times New Roman" panose="02020603050405020304" pitchFamily="18" charset="0"/>
                <a:ea typeface="微软雅黑" panose="020B0503020204020204" pitchFamily="34" charset="-122"/>
                <a:cs typeface="微软雅黑" panose="020B0503020204020204" pitchFamily="34" charset="-122"/>
              </a:rPr>
              <a:t>zookeeper</a:t>
            </a:r>
            <a:endParaRPr lang="en-US" altLang="zh-CN" sz="2400" dirty="0"/>
          </a:p>
          <a:p>
            <a:pPr>
              <a:lnSpc>
                <a:spcPts val="4320"/>
              </a:lnSpc>
            </a:pPr>
            <a:r>
              <a:rPr lang="zh-CN" altLang="en-US" dirty="0"/>
              <a:t>前置条件：</a:t>
            </a:r>
            <a:endParaRPr lang="en-US" altLang="zh-CN" dirty="0"/>
          </a:p>
          <a:p>
            <a:pPr marL="342900" indent="-342900">
              <a:lnSpc>
                <a:spcPts val="4320"/>
              </a:lnSpc>
              <a:buFont typeface="Wingdings" panose="05000000000000000000" pitchFamily="2" charset="2"/>
              <a:buChar char="ü"/>
            </a:pPr>
            <a:r>
              <a:rPr lang="zh-CN" altLang="en-US" sz="2400" dirty="0"/>
              <a:t>环境检查通过</a:t>
            </a:r>
            <a:endParaRPr lang="en-US" altLang="zh-CN" sz="2400" dirty="0"/>
          </a:p>
          <a:p>
            <a:pPr marL="342900" indent="-342900">
              <a:lnSpc>
                <a:spcPts val="4320"/>
              </a:lnSpc>
              <a:buFont typeface="Wingdings" panose="05000000000000000000" pitchFamily="2" charset="2"/>
              <a:buChar char="ü"/>
            </a:pPr>
            <a:r>
              <a:rPr lang="zh-CN" altLang="en-US" sz="2400" dirty="0"/>
              <a:t>集群规划完成</a:t>
            </a:r>
            <a:endParaRPr lang="en-US" altLang="zh-CN" sz="2400" dirty="0"/>
          </a:p>
          <a:p>
            <a:pPr>
              <a:lnSpc>
                <a:spcPts val="4320"/>
              </a:lnSpc>
            </a:pPr>
            <a:r>
              <a:rPr lang="zh-CN" altLang="en-US" dirty="0"/>
              <a:t>安装过程（详见部署文档）：</a:t>
            </a:r>
            <a:endParaRPr lang="en-US" altLang="zh-CN" dirty="0"/>
          </a:p>
          <a:p>
            <a:pPr marL="342900" indent="-342900">
              <a:lnSpc>
                <a:spcPts val="4320"/>
              </a:lnSpc>
              <a:buFont typeface="Wingdings" panose="05000000000000000000" pitchFamily="2" charset="2"/>
              <a:buChar char="u"/>
            </a:pPr>
            <a:r>
              <a:rPr lang="zh-CN" altLang="en-US" sz="2400" dirty="0"/>
              <a:t>创建目录</a:t>
            </a:r>
            <a:endParaRPr lang="en-US" altLang="zh-CN" sz="2400" dirty="0"/>
          </a:p>
          <a:p>
            <a:pPr marL="342900" indent="-342900">
              <a:lnSpc>
                <a:spcPts val="4320"/>
              </a:lnSpc>
              <a:buFont typeface="Wingdings" panose="05000000000000000000" pitchFamily="2" charset="2"/>
              <a:buChar char="u"/>
            </a:pPr>
            <a:r>
              <a:rPr lang="zh-CN" altLang="en-US" sz="2400" dirty="0"/>
              <a:t>上传并解压组件安装包（</a:t>
            </a:r>
            <a:r>
              <a:rPr lang="en-US" altLang="zh-CN" sz="2400" dirty="0" err="1"/>
              <a:t>deploy_release</a:t>
            </a:r>
            <a:r>
              <a:rPr lang="en-US" altLang="zh-CN" sz="2400" dirty="0"/>
              <a:t>_&lt;postfix&gt;.tar</a:t>
            </a:r>
            <a:r>
              <a:rPr lang="zh-CN" altLang="en-US" sz="2400" dirty="0"/>
              <a:t>）</a:t>
            </a:r>
            <a:endParaRPr lang="en-US" altLang="zh-CN" sz="2400" dirty="0"/>
          </a:p>
          <a:p>
            <a:pPr marL="342900" indent="-342900">
              <a:lnSpc>
                <a:spcPts val="4320"/>
              </a:lnSpc>
              <a:buFont typeface="Wingdings" panose="05000000000000000000" pitchFamily="2" charset="2"/>
              <a:buChar char="u"/>
            </a:pPr>
            <a:r>
              <a:rPr lang="zh-CN" altLang="en-US" sz="2400" dirty="0"/>
              <a:t>修改</a:t>
            </a:r>
            <a:r>
              <a:rPr lang="en-US" altLang="zh-CN" sz="2400" dirty="0"/>
              <a:t>deploy</a:t>
            </a:r>
            <a:r>
              <a:rPr lang="zh-CN" altLang="en-US" sz="2400" dirty="0"/>
              <a:t>配置文件</a:t>
            </a:r>
            <a:endParaRPr lang="en-US" altLang="zh-CN" sz="2400" dirty="0"/>
          </a:p>
          <a:p>
            <a:pPr marL="342900" indent="-342900">
              <a:lnSpc>
                <a:spcPts val="4320"/>
              </a:lnSpc>
              <a:buFont typeface="Wingdings" panose="05000000000000000000" pitchFamily="2" charset="2"/>
              <a:buChar char="u"/>
            </a:pPr>
            <a:r>
              <a:rPr lang="zh-CN" altLang="en-US" sz="2400" dirty="0"/>
              <a:t>执行安装脚本</a:t>
            </a:r>
            <a:endParaRPr lang="en-US" altLang="zh-CN" sz="2400" dirty="0"/>
          </a:p>
          <a:p>
            <a:pPr marL="342900" indent="-342900">
              <a:lnSpc>
                <a:spcPts val="4320"/>
              </a:lnSpc>
              <a:buFont typeface="Wingdings" panose="05000000000000000000" pitchFamily="2" charset="2"/>
              <a:buChar char="u"/>
            </a:pPr>
            <a:r>
              <a:rPr lang="zh-CN" altLang="en-US" sz="2400" dirty="0"/>
              <a:t>验证部署是否成功</a:t>
            </a:r>
            <a:endParaRPr lang="en-US" altLang="zh-CN" sz="2400" dirty="0"/>
          </a:p>
          <a:p>
            <a:pPr>
              <a:lnSpc>
                <a:spcPts val="4320"/>
              </a:lnSpc>
            </a:pPr>
            <a:endParaRPr lang="en-US" altLang="zh-CN" sz="2400" dirty="0"/>
          </a:p>
          <a:p>
            <a:pPr>
              <a:lnSpc>
                <a:spcPts val="4320"/>
              </a:lnSpc>
            </a:pPr>
            <a:r>
              <a:rPr lang="zh-CN" altLang="en-US" sz="2400" b="1" i="1" dirty="0"/>
              <a:t>注意：如果安装过程报错，请参考云智天枢知识库中的常见问题</a:t>
            </a:r>
            <a:r>
              <a:rPr lang="en-US" altLang="zh-CN" sz="2400" b="1" i="1" dirty="0"/>
              <a:t>Wiki</a:t>
            </a:r>
            <a:r>
              <a:rPr lang="zh-CN" altLang="en-US" sz="2400" b="1" i="1" dirty="0"/>
              <a:t>进行排查。如果安装组件出现了错误需要卸载，可以参考云智天枢知识库中</a:t>
            </a:r>
            <a:r>
              <a:rPr lang="en-US" altLang="zh-CN" sz="2400" b="1" i="1" dirty="0"/>
              <a:t>-</a:t>
            </a:r>
            <a:r>
              <a:rPr lang="zh-CN" altLang="en-US" sz="2400" b="1" i="1" dirty="0"/>
              <a:t>部署场景问题</a:t>
            </a:r>
            <a:r>
              <a:rPr lang="en-US" altLang="zh-CN" sz="2400" b="1" i="1" dirty="0"/>
              <a:t>-</a:t>
            </a:r>
            <a:r>
              <a:rPr lang="zh-CN" altLang="en-US" sz="2400" b="1" i="1" dirty="0"/>
              <a:t>安装组件失败如何卸载，将所有机器的组件卸载便于重新安装。</a:t>
            </a:r>
            <a:endParaRPr lang="en-US" altLang="zh-CN" sz="2400" b="1" i="1" dirty="0"/>
          </a:p>
          <a:p>
            <a:pPr>
              <a:lnSpc>
                <a:spcPts val="4320"/>
              </a:lnSpc>
            </a:pPr>
            <a:endParaRPr lang="en-US" altLang="zh-CN" dirty="0"/>
          </a:p>
        </p:txBody>
      </p:sp>
    </p:spTree>
    <p:extLst>
      <p:ext uri="{BB962C8B-B14F-4D97-AF65-F5344CB8AC3E}">
        <p14:creationId xmlns:p14="http://schemas.microsoft.com/office/powerpoint/2010/main" val="2808057298"/>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云智天枢创建命名空间</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3" name="文本框 2">
            <a:extLst>
              <a:ext uri="{FF2B5EF4-FFF2-40B4-BE49-F238E27FC236}">
                <a16:creationId xmlns:a16="http://schemas.microsoft.com/office/drawing/2014/main" id="{D1A7AD08-1726-4F62-88C9-4A3295348A65}"/>
              </a:ext>
            </a:extLst>
          </p:cNvPr>
          <p:cNvSpPr txBox="1"/>
          <p:nvPr/>
        </p:nvSpPr>
        <p:spPr>
          <a:xfrm>
            <a:off x="563487" y="1843215"/>
            <a:ext cx="16639614" cy="7828892"/>
          </a:xfrm>
          <a:prstGeom prst="rect">
            <a:avLst/>
          </a:prstGeom>
          <a:noFill/>
        </p:spPr>
        <p:txBody>
          <a:bodyPr wrap="square" rtlCol="0">
            <a:noAutofit/>
          </a:bodyPr>
          <a:lstStyle/>
          <a:p>
            <a:pPr>
              <a:lnSpc>
                <a:spcPts val="4320"/>
              </a:lnSpc>
            </a:pPr>
            <a:r>
              <a:rPr lang="zh-CN" altLang="en-US" dirty="0"/>
              <a:t>本步骤目标：</a:t>
            </a:r>
            <a:endParaRPr lang="en-US" altLang="zh-CN" dirty="0"/>
          </a:p>
          <a:p>
            <a:pPr>
              <a:lnSpc>
                <a:spcPts val="4320"/>
              </a:lnSpc>
            </a:pPr>
            <a:r>
              <a:rPr lang="zh-CN" altLang="en-US" sz="2400" dirty="0"/>
              <a:t>在容器管理平台为云智天枢平台新建</a:t>
            </a:r>
            <a:r>
              <a:rPr lang="en-US" altLang="zh-CN" sz="2400" dirty="0" err="1"/>
              <a:t>timatrix</a:t>
            </a:r>
            <a:r>
              <a:rPr lang="en-US" altLang="zh-CN" sz="2400" dirty="0"/>
              <a:t>-platform</a:t>
            </a:r>
            <a:r>
              <a:rPr lang="zh-CN" altLang="en-US" sz="2400" dirty="0"/>
              <a:t>、</a:t>
            </a:r>
            <a:r>
              <a:rPr lang="en-US" altLang="zh-CN" sz="2400" dirty="0" err="1"/>
              <a:t>timatrix</a:t>
            </a:r>
            <a:r>
              <a:rPr lang="en-US" altLang="zh-CN" sz="2400" dirty="0"/>
              <a:t>-app</a:t>
            </a:r>
            <a:r>
              <a:rPr lang="zh-CN" altLang="en-US" sz="2400" dirty="0"/>
              <a:t>两个命名空间。如果包含算法则还需新建</a:t>
            </a:r>
            <a:r>
              <a:rPr lang="en-US" altLang="zh-CN" sz="2400" dirty="0" err="1"/>
              <a:t>timatrix</a:t>
            </a:r>
            <a:r>
              <a:rPr lang="en-US" altLang="zh-CN" sz="2400" dirty="0"/>
              <a:t>-algorithm</a:t>
            </a:r>
            <a:r>
              <a:rPr lang="zh-CN" altLang="en-US" sz="2400" dirty="0"/>
              <a:t>，</a:t>
            </a:r>
            <a:r>
              <a:rPr lang="en-US" altLang="zh-CN" sz="2400" dirty="0" err="1"/>
              <a:t>timatrix-spalgorithm</a:t>
            </a:r>
            <a:r>
              <a:rPr lang="zh-CN" altLang="en-US" sz="2400" dirty="0"/>
              <a:t>和</a:t>
            </a:r>
            <a:r>
              <a:rPr lang="en-US" altLang="zh-CN" sz="2400" dirty="0"/>
              <a:t>face-archive</a:t>
            </a:r>
            <a:r>
              <a:rPr lang="zh-CN" altLang="en-US" sz="2400" dirty="0"/>
              <a:t>算法命名空间。</a:t>
            </a:r>
            <a:endParaRPr lang="en-US" altLang="zh-CN" sz="2400" dirty="0"/>
          </a:p>
          <a:p>
            <a:pPr>
              <a:lnSpc>
                <a:spcPts val="4320"/>
              </a:lnSpc>
            </a:pPr>
            <a:r>
              <a:rPr lang="zh-CN" altLang="en-US" dirty="0"/>
              <a:t>前置条件：</a:t>
            </a:r>
            <a:endParaRPr lang="en-US" altLang="zh-CN" dirty="0"/>
          </a:p>
          <a:p>
            <a:pPr marL="342900" indent="-342900">
              <a:lnSpc>
                <a:spcPts val="4320"/>
              </a:lnSpc>
              <a:buFont typeface="Wingdings" panose="05000000000000000000" pitchFamily="2" charset="2"/>
              <a:buChar char="ü"/>
            </a:pPr>
            <a:r>
              <a:rPr lang="zh-CN" altLang="en-US" sz="2400" dirty="0"/>
              <a:t>环境检查通过</a:t>
            </a:r>
            <a:endParaRPr lang="en-US" altLang="zh-CN" sz="2400" dirty="0"/>
          </a:p>
          <a:p>
            <a:pPr marL="342900" indent="-342900">
              <a:lnSpc>
                <a:spcPts val="4320"/>
              </a:lnSpc>
              <a:buFont typeface="Wingdings" panose="05000000000000000000" pitchFamily="2" charset="2"/>
              <a:buChar char="ü"/>
            </a:pPr>
            <a:r>
              <a:rPr lang="zh-CN" altLang="en-US" sz="2400" dirty="0"/>
              <a:t>组件部署完成</a:t>
            </a:r>
            <a:endParaRPr lang="en-US" altLang="zh-CN" sz="2400" dirty="0"/>
          </a:p>
          <a:p>
            <a:pPr>
              <a:lnSpc>
                <a:spcPts val="4320"/>
              </a:lnSpc>
            </a:pPr>
            <a:r>
              <a:rPr lang="zh-CN" altLang="en-US" dirty="0"/>
              <a:t>安装过程（详见部署文档）：</a:t>
            </a:r>
            <a:endParaRPr lang="en-US" altLang="zh-CN" dirty="0"/>
          </a:p>
          <a:p>
            <a:pPr marL="342900" indent="-342900">
              <a:lnSpc>
                <a:spcPts val="4320"/>
              </a:lnSpc>
              <a:buFont typeface="Wingdings" panose="05000000000000000000" pitchFamily="2" charset="2"/>
              <a:buChar char="u"/>
            </a:pPr>
            <a:r>
              <a:rPr lang="zh-CN" altLang="en-US" sz="2400" dirty="0"/>
              <a:t>登录容器平台管理页面</a:t>
            </a:r>
            <a:endParaRPr lang="en-US" altLang="zh-CN" sz="2400" dirty="0"/>
          </a:p>
          <a:p>
            <a:pPr marL="342900" indent="-342900">
              <a:lnSpc>
                <a:spcPts val="4320"/>
              </a:lnSpc>
              <a:buFont typeface="Wingdings" panose="05000000000000000000" pitchFamily="2" charset="2"/>
              <a:buChar char="u"/>
            </a:pPr>
            <a:r>
              <a:rPr lang="zh-CN" altLang="en-US" sz="2400" dirty="0"/>
              <a:t>创建命名空间</a:t>
            </a:r>
            <a:endParaRPr lang="en-US" altLang="zh-CN" sz="2400" dirty="0"/>
          </a:p>
          <a:p>
            <a:pPr marL="342900" indent="-342900">
              <a:lnSpc>
                <a:spcPts val="4320"/>
              </a:lnSpc>
              <a:buFont typeface="Wingdings" panose="05000000000000000000" pitchFamily="2" charset="2"/>
              <a:buChar char="u"/>
            </a:pPr>
            <a:endParaRPr lang="en-US" altLang="zh-CN" sz="2400" dirty="0"/>
          </a:p>
          <a:p>
            <a:pPr marL="342900" indent="-342900">
              <a:lnSpc>
                <a:spcPts val="4320"/>
              </a:lnSpc>
              <a:buFont typeface="Wingdings" panose="05000000000000000000" pitchFamily="2" charset="2"/>
              <a:buChar char="u"/>
            </a:pPr>
            <a:endParaRPr lang="en-US" altLang="zh-CN" sz="2400" dirty="0"/>
          </a:p>
          <a:p>
            <a:pPr>
              <a:lnSpc>
                <a:spcPts val="4320"/>
              </a:lnSpc>
            </a:pPr>
            <a:endParaRPr lang="en-US" altLang="zh-CN" sz="2400" dirty="0"/>
          </a:p>
          <a:p>
            <a:pPr>
              <a:lnSpc>
                <a:spcPts val="4320"/>
              </a:lnSpc>
            </a:pPr>
            <a:endParaRPr lang="en-US" altLang="zh-CN" sz="2400" b="1" i="1" dirty="0"/>
          </a:p>
          <a:p>
            <a:pPr>
              <a:lnSpc>
                <a:spcPts val="4320"/>
              </a:lnSpc>
            </a:pPr>
            <a:r>
              <a:rPr lang="zh-CN" altLang="en-US" sz="2400" b="1" i="1" dirty="0"/>
              <a:t>注意：安装之前需要确保容器管理平台功能正常，文档中以</a:t>
            </a:r>
            <a:r>
              <a:rPr lang="en-US" altLang="zh-CN" sz="2400" b="1" i="1" dirty="0"/>
              <a:t>TKE</a:t>
            </a:r>
            <a:r>
              <a:rPr lang="zh-CN" altLang="en-US" sz="2400" b="1" i="1" dirty="0"/>
              <a:t>为例。</a:t>
            </a:r>
            <a:endParaRPr lang="en-US" altLang="zh-CN" dirty="0"/>
          </a:p>
        </p:txBody>
      </p:sp>
    </p:spTree>
    <p:extLst>
      <p:ext uri="{BB962C8B-B14F-4D97-AF65-F5344CB8AC3E}">
        <p14:creationId xmlns:p14="http://schemas.microsoft.com/office/powerpoint/2010/main" val="130602591"/>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云智天枢生成组件配置</a:t>
            </a:r>
            <a:r>
              <a:rPr lang="en-US" altLang="zh-CN" sz="3200" b="1" dirty="0">
                <a:latin typeface="Microsoft YaHei Light" charset="-122"/>
                <a:ea typeface="Microsoft YaHei Light" charset="-122"/>
                <a:cs typeface="Microsoft YaHei Light" charset="-122"/>
                <a:sym typeface="+mn-lt"/>
              </a:rPr>
              <a:t>secret</a:t>
            </a: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3" name="文本框 2">
            <a:extLst>
              <a:ext uri="{FF2B5EF4-FFF2-40B4-BE49-F238E27FC236}">
                <a16:creationId xmlns:a16="http://schemas.microsoft.com/office/drawing/2014/main" id="{D1A7AD08-1726-4F62-88C9-4A3295348A65}"/>
              </a:ext>
            </a:extLst>
          </p:cNvPr>
          <p:cNvSpPr txBox="1"/>
          <p:nvPr/>
        </p:nvSpPr>
        <p:spPr>
          <a:xfrm>
            <a:off x="563487" y="1843215"/>
            <a:ext cx="16639614" cy="7828892"/>
          </a:xfrm>
          <a:prstGeom prst="rect">
            <a:avLst/>
          </a:prstGeom>
          <a:noFill/>
        </p:spPr>
        <p:txBody>
          <a:bodyPr wrap="square" rtlCol="0">
            <a:noAutofit/>
          </a:bodyPr>
          <a:lstStyle/>
          <a:p>
            <a:pPr>
              <a:lnSpc>
                <a:spcPts val="4320"/>
              </a:lnSpc>
            </a:pPr>
            <a:r>
              <a:rPr lang="zh-CN" altLang="en-US" dirty="0"/>
              <a:t>本步骤目标：</a:t>
            </a:r>
            <a:endParaRPr lang="en-US" altLang="zh-CN" dirty="0"/>
          </a:p>
          <a:p>
            <a:pPr>
              <a:lnSpc>
                <a:spcPts val="4320"/>
              </a:lnSpc>
            </a:pPr>
            <a:r>
              <a:rPr lang="zh-CN" altLang="en-US" sz="2400" dirty="0"/>
              <a:t>生成组件配置信息的</a:t>
            </a:r>
            <a:r>
              <a:rPr lang="en-US" altLang="zh-CN" sz="2400" dirty="0"/>
              <a:t>secret</a:t>
            </a:r>
            <a:r>
              <a:rPr lang="zh-CN" altLang="en-US" sz="2400" dirty="0"/>
              <a:t>。</a:t>
            </a:r>
            <a:endParaRPr lang="en-US" altLang="zh-CN" sz="2400" dirty="0"/>
          </a:p>
          <a:p>
            <a:pPr>
              <a:lnSpc>
                <a:spcPts val="4320"/>
              </a:lnSpc>
            </a:pPr>
            <a:r>
              <a:rPr lang="zh-CN" altLang="en-US" dirty="0"/>
              <a:t>前置条件：</a:t>
            </a:r>
            <a:endParaRPr lang="en-US" altLang="zh-CN" dirty="0"/>
          </a:p>
          <a:p>
            <a:pPr marL="342900" indent="-342900">
              <a:lnSpc>
                <a:spcPts val="4320"/>
              </a:lnSpc>
              <a:buFont typeface="Wingdings" panose="05000000000000000000" pitchFamily="2" charset="2"/>
              <a:buChar char="ü"/>
            </a:pPr>
            <a:r>
              <a:rPr lang="zh-CN" altLang="en-US" sz="2400" dirty="0"/>
              <a:t>环境检查通过</a:t>
            </a:r>
            <a:endParaRPr lang="en-US" altLang="zh-CN" sz="2400" dirty="0"/>
          </a:p>
          <a:p>
            <a:pPr marL="342900" indent="-342900">
              <a:lnSpc>
                <a:spcPts val="4320"/>
              </a:lnSpc>
              <a:buFont typeface="Wingdings" panose="05000000000000000000" pitchFamily="2" charset="2"/>
              <a:buChar char="ü"/>
            </a:pPr>
            <a:r>
              <a:rPr lang="zh-CN" altLang="en-US" sz="2400" dirty="0"/>
              <a:t>命名空间创建完成</a:t>
            </a:r>
            <a:endParaRPr lang="en-US" altLang="zh-CN" sz="2400" dirty="0"/>
          </a:p>
          <a:p>
            <a:pPr>
              <a:lnSpc>
                <a:spcPts val="4320"/>
              </a:lnSpc>
            </a:pPr>
            <a:r>
              <a:rPr lang="zh-CN" altLang="en-US" dirty="0"/>
              <a:t>安装过程（详见部署文档）：</a:t>
            </a:r>
            <a:endParaRPr lang="en-US" altLang="zh-CN" dirty="0"/>
          </a:p>
          <a:p>
            <a:pPr marL="342900" indent="-342900">
              <a:lnSpc>
                <a:spcPts val="4320"/>
              </a:lnSpc>
              <a:buFont typeface="Wingdings" panose="05000000000000000000" pitchFamily="2" charset="2"/>
              <a:buChar char="u"/>
            </a:pPr>
            <a:r>
              <a:rPr lang="zh-CN" altLang="en-US" sz="2400" dirty="0"/>
              <a:t>上传并解压物料包（</a:t>
            </a:r>
            <a:r>
              <a:rPr lang="en-US" altLang="zh-CN" sz="2400" dirty="0" err="1"/>
              <a:t>service_release</a:t>
            </a:r>
            <a:r>
              <a:rPr lang="en-US" altLang="zh-CN" sz="2400" dirty="0"/>
              <a:t>_&lt;postfix&gt;.tar</a:t>
            </a:r>
            <a:r>
              <a:rPr lang="zh-CN" altLang="en-US" sz="2400" dirty="0"/>
              <a:t>）</a:t>
            </a:r>
            <a:endParaRPr lang="en-US" altLang="zh-CN" sz="2400" dirty="0"/>
          </a:p>
          <a:p>
            <a:pPr marL="342900" indent="-342900">
              <a:lnSpc>
                <a:spcPts val="4320"/>
              </a:lnSpc>
              <a:buFont typeface="Wingdings" panose="05000000000000000000" pitchFamily="2" charset="2"/>
              <a:buChar char="u"/>
            </a:pPr>
            <a:r>
              <a:rPr lang="zh-CN" altLang="en-US" sz="2400" dirty="0"/>
              <a:t>修改组件配置信息</a:t>
            </a:r>
            <a:endParaRPr lang="en-US" altLang="zh-CN" sz="2400" dirty="0"/>
          </a:p>
          <a:p>
            <a:pPr marL="342900" indent="-342900">
              <a:lnSpc>
                <a:spcPts val="4320"/>
              </a:lnSpc>
              <a:buFont typeface="Wingdings" panose="05000000000000000000" pitchFamily="2" charset="2"/>
              <a:buChar char="u"/>
            </a:pPr>
            <a:r>
              <a:rPr lang="zh-CN" altLang="en-US" sz="2400" dirty="0"/>
              <a:t>执行</a:t>
            </a:r>
            <a:r>
              <a:rPr lang="en-US" altLang="zh-CN" sz="2400" dirty="0"/>
              <a:t>secret</a:t>
            </a:r>
            <a:r>
              <a:rPr lang="zh-CN" altLang="en-US" sz="2400" dirty="0"/>
              <a:t>生成脚本</a:t>
            </a:r>
            <a:endParaRPr lang="en-US" altLang="zh-CN" sz="2400" dirty="0"/>
          </a:p>
          <a:p>
            <a:pPr marL="342900" indent="-342900">
              <a:lnSpc>
                <a:spcPts val="4320"/>
              </a:lnSpc>
              <a:buFont typeface="Wingdings" panose="05000000000000000000" pitchFamily="2" charset="2"/>
              <a:buChar char="u"/>
            </a:pPr>
            <a:endParaRPr lang="en-US" altLang="zh-CN" sz="2400" dirty="0"/>
          </a:p>
          <a:p>
            <a:pPr>
              <a:lnSpc>
                <a:spcPts val="4320"/>
              </a:lnSpc>
            </a:pPr>
            <a:endParaRPr lang="en-US" altLang="zh-CN" sz="2400" b="1" i="1" dirty="0"/>
          </a:p>
          <a:p>
            <a:pPr>
              <a:lnSpc>
                <a:spcPts val="4320"/>
              </a:lnSpc>
            </a:pPr>
            <a:r>
              <a:rPr lang="zh-CN" altLang="en-US" sz="2400" b="1" i="1" dirty="0"/>
              <a:t>注意：以上组件域名如果均是由部署文档</a:t>
            </a:r>
            <a:r>
              <a:rPr lang="en-US" altLang="zh-CN" sz="2400" b="1" i="1" dirty="0"/>
              <a:t>3.2.1</a:t>
            </a:r>
            <a:r>
              <a:rPr lang="zh-CN" altLang="en-US" sz="2400" b="1" i="1" dirty="0"/>
              <a:t>小节步骤安装，则均使用默认配置即可。</a:t>
            </a:r>
            <a:r>
              <a:rPr lang="zh-CN" altLang="en-US" sz="2400" b="1" i="1" dirty="0">
                <a:solidFill>
                  <a:srgbClr val="FF0000"/>
                </a:solidFill>
              </a:rPr>
              <a:t>在有些场景下用户或合作伙伴会指定使用他们的组件，如果需要采用客户本身的组件如</a:t>
            </a:r>
            <a:r>
              <a:rPr lang="en-US" altLang="zh-CN" sz="2400" b="1" i="1" dirty="0" err="1">
                <a:solidFill>
                  <a:srgbClr val="FF0000"/>
                </a:solidFill>
              </a:rPr>
              <a:t>mysql</a:t>
            </a:r>
            <a:r>
              <a:rPr lang="zh-CN" altLang="en-US" sz="2400" b="1" i="1" dirty="0">
                <a:solidFill>
                  <a:srgbClr val="FF0000"/>
                </a:solidFill>
              </a:rPr>
              <a:t>，则可以修改文件中对应的配置，有域名则写域名，否则写</a:t>
            </a:r>
            <a:r>
              <a:rPr lang="en-US" altLang="zh-CN" sz="2400" b="1" i="1" dirty="0" err="1">
                <a:solidFill>
                  <a:srgbClr val="FF0000"/>
                </a:solidFill>
              </a:rPr>
              <a:t>ip</a:t>
            </a:r>
            <a:r>
              <a:rPr lang="zh-CN" altLang="en-US" sz="2400" b="1" i="1" dirty="0">
                <a:solidFill>
                  <a:srgbClr val="FF0000"/>
                </a:solidFill>
              </a:rPr>
              <a:t>。</a:t>
            </a:r>
          </a:p>
          <a:p>
            <a:pPr>
              <a:lnSpc>
                <a:spcPts val="4320"/>
              </a:lnSpc>
            </a:pPr>
            <a:r>
              <a:rPr lang="zh-CN" altLang="en-US" sz="2400" b="1" i="1" dirty="0"/>
              <a:t>如果配置的账号密码带有特殊字符如</a:t>
            </a:r>
            <a:r>
              <a:rPr lang="en-US" altLang="zh-CN" sz="2400" b="1" i="1" dirty="0"/>
              <a:t>~</a:t>
            </a:r>
            <a:r>
              <a:rPr lang="zh-CN" altLang="en-US" sz="2400" b="1" i="1" dirty="0"/>
              <a:t>、</a:t>
            </a:r>
            <a:r>
              <a:rPr lang="en-US" altLang="zh-CN" sz="2400" b="1" i="1" dirty="0"/>
              <a:t>@</a:t>
            </a:r>
            <a:r>
              <a:rPr lang="zh-CN" altLang="en-US" sz="2400" b="1" i="1" dirty="0"/>
              <a:t>、</a:t>
            </a:r>
            <a:r>
              <a:rPr lang="en-US" altLang="zh-CN" sz="2400" b="1" i="1" dirty="0"/>
              <a:t>$</a:t>
            </a:r>
            <a:r>
              <a:rPr lang="zh-CN" altLang="en-US" sz="2400" b="1" i="1" dirty="0"/>
              <a:t>需要转义为</a:t>
            </a:r>
            <a:r>
              <a:rPr lang="en-US" altLang="zh-CN" sz="2400" b="1" i="1" dirty="0"/>
              <a:t>ASIIC </a:t>
            </a:r>
            <a:r>
              <a:rPr lang="zh-CN" altLang="en-US" sz="2400" b="1" i="1" dirty="0"/>
              <a:t>码形式输入</a:t>
            </a:r>
            <a:r>
              <a:rPr lang="en-US" altLang="zh-CN" sz="2400" b="1" i="1" dirty="0"/>
              <a:t>, </a:t>
            </a:r>
            <a:r>
              <a:rPr lang="zh-CN" altLang="en-US" sz="2400" b="1" i="1" dirty="0"/>
              <a:t>以 </a:t>
            </a:r>
            <a:r>
              <a:rPr lang="en-US" altLang="zh-CN" sz="2400" b="1" i="1" dirty="0"/>
              <a:t>% + Hex </a:t>
            </a:r>
            <a:r>
              <a:rPr lang="zh-CN" altLang="en-US" sz="2400" b="1" i="1" dirty="0"/>
              <a:t>形式。</a:t>
            </a:r>
            <a:endParaRPr lang="en-US" altLang="zh-CN" dirty="0"/>
          </a:p>
        </p:txBody>
      </p:sp>
    </p:spTree>
    <p:extLst>
      <p:ext uri="{BB962C8B-B14F-4D97-AF65-F5344CB8AC3E}">
        <p14:creationId xmlns:p14="http://schemas.microsoft.com/office/powerpoint/2010/main" val="1063367986"/>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云智天枢导入容器镜像与服务</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3" name="文本框 2">
            <a:extLst>
              <a:ext uri="{FF2B5EF4-FFF2-40B4-BE49-F238E27FC236}">
                <a16:creationId xmlns:a16="http://schemas.microsoft.com/office/drawing/2014/main" id="{D1A7AD08-1726-4F62-88C9-4A3295348A65}"/>
              </a:ext>
            </a:extLst>
          </p:cNvPr>
          <p:cNvSpPr txBox="1"/>
          <p:nvPr/>
        </p:nvSpPr>
        <p:spPr>
          <a:xfrm>
            <a:off x="563487" y="1843215"/>
            <a:ext cx="16639614" cy="7828892"/>
          </a:xfrm>
          <a:prstGeom prst="rect">
            <a:avLst/>
          </a:prstGeom>
          <a:noFill/>
        </p:spPr>
        <p:txBody>
          <a:bodyPr wrap="square" rtlCol="0">
            <a:noAutofit/>
          </a:bodyPr>
          <a:lstStyle/>
          <a:p>
            <a:pPr>
              <a:lnSpc>
                <a:spcPts val="4320"/>
              </a:lnSpc>
            </a:pPr>
            <a:r>
              <a:rPr lang="zh-CN" altLang="en-US" dirty="0"/>
              <a:t>本步骤目标：</a:t>
            </a:r>
            <a:endParaRPr lang="en-US" altLang="zh-CN" dirty="0"/>
          </a:p>
          <a:p>
            <a:pPr>
              <a:lnSpc>
                <a:spcPts val="4320"/>
              </a:lnSpc>
            </a:pPr>
            <a:r>
              <a:rPr lang="zh-CN" altLang="en-US" sz="2400" dirty="0"/>
              <a:t>完成云智天枢平台微服务镜像和配置的导入。</a:t>
            </a:r>
            <a:endParaRPr lang="en-US" altLang="zh-CN" sz="2400" dirty="0"/>
          </a:p>
          <a:p>
            <a:pPr>
              <a:lnSpc>
                <a:spcPts val="4320"/>
              </a:lnSpc>
            </a:pPr>
            <a:r>
              <a:rPr lang="zh-CN" altLang="en-US" dirty="0"/>
              <a:t>前置条件：</a:t>
            </a:r>
            <a:endParaRPr lang="en-US" altLang="zh-CN" dirty="0"/>
          </a:p>
          <a:p>
            <a:pPr marL="342900" indent="-342900">
              <a:lnSpc>
                <a:spcPts val="4320"/>
              </a:lnSpc>
              <a:buFont typeface="Wingdings" panose="05000000000000000000" pitchFamily="2" charset="2"/>
              <a:buChar char="ü"/>
            </a:pPr>
            <a:r>
              <a:rPr lang="zh-CN" altLang="en-US" sz="2400" dirty="0"/>
              <a:t>环境检查通过</a:t>
            </a:r>
            <a:endParaRPr lang="en-US" altLang="zh-CN" sz="2400" dirty="0"/>
          </a:p>
          <a:p>
            <a:pPr marL="342900" indent="-342900">
              <a:lnSpc>
                <a:spcPts val="4320"/>
              </a:lnSpc>
              <a:buFont typeface="Wingdings" panose="05000000000000000000" pitchFamily="2" charset="2"/>
              <a:buChar char="ü"/>
            </a:pPr>
            <a:r>
              <a:rPr lang="zh-CN" altLang="en-US" sz="2400" dirty="0"/>
              <a:t>命名空间创建完成</a:t>
            </a:r>
            <a:endParaRPr lang="en-US" altLang="zh-CN" sz="2400" dirty="0"/>
          </a:p>
          <a:p>
            <a:pPr marL="342900" indent="-342900">
              <a:lnSpc>
                <a:spcPts val="4320"/>
              </a:lnSpc>
              <a:buFont typeface="Wingdings" panose="05000000000000000000" pitchFamily="2" charset="2"/>
              <a:buChar char="ü"/>
            </a:pPr>
            <a:r>
              <a:rPr lang="zh-CN" altLang="en-US" sz="2400" dirty="0"/>
              <a:t>组件配置</a:t>
            </a:r>
            <a:r>
              <a:rPr lang="en-US" altLang="zh-CN" sz="2400" dirty="0"/>
              <a:t>secret</a:t>
            </a:r>
            <a:r>
              <a:rPr lang="zh-CN" altLang="en-US" sz="2400" dirty="0"/>
              <a:t>生成成功</a:t>
            </a:r>
            <a:endParaRPr lang="en-US" altLang="zh-CN" sz="2400" dirty="0"/>
          </a:p>
          <a:p>
            <a:pPr>
              <a:lnSpc>
                <a:spcPts val="4320"/>
              </a:lnSpc>
            </a:pPr>
            <a:r>
              <a:rPr lang="zh-CN" altLang="en-US" dirty="0"/>
              <a:t>安装过程（详见部署文档）：</a:t>
            </a:r>
            <a:endParaRPr lang="en-US" altLang="zh-CN" dirty="0"/>
          </a:p>
          <a:p>
            <a:pPr marL="342900" indent="-342900">
              <a:lnSpc>
                <a:spcPts val="4320"/>
              </a:lnSpc>
              <a:buFont typeface="Wingdings" panose="05000000000000000000" pitchFamily="2" charset="2"/>
              <a:buChar char="u"/>
            </a:pPr>
            <a:r>
              <a:rPr lang="zh-CN" altLang="en-US" sz="2400" dirty="0"/>
              <a:t>上传并解压服务包部署脚本（</a:t>
            </a:r>
            <a:r>
              <a:rPr lang="en-US" altLang="zh-CN" sz="2400" dirty="0" err="1"/>
              <a:t>service_release</a:t>
            </a:r>
            <a:r>
              <a:rPr lang="en-US" altLang="zh-CN" sz="2400" dirty="0"/>
              <a:t>_&lt;postfix&gt;.tar</a:t>
            </a:r>
            <a:r>
              <a:rPr lang="zh-CN" altLang="en-US" sz="2400" dirty="0"/>
              <a:t>）</a:t>
            </a:r>
            <a:endParaRPr lang="en-US" altLang="zh-CN" sz="2400" dirty="0"/>
          </a:p>
          <a:p>
            <a:pPr marL="342900" indent="-342900">
              <a:lnSpc>
                <a:spcPts val="4320"/>
              </a:lnSpc>
              <a:buFont typeface="Wingdings" panose="05000000000000000000" pitchFamily="2" charset="2"/>
              <a:buChar char="u"/>
            </a:pPr>
            <a:r>
              <a:rPr lang="zh-CN" altLang="en-US" sz="2400" dirty="0"/>
              <a:t>修改镜像</a:t>
            </a:r>
            <a:r>
              <a:rPr lang="en-US" altLang="zh-CN" sz="2400" dirty="0"/>
              <a:t>tag</a:t>
            </a:r>
            <a:r>
              <a:rPr lang="zh-CN" altLang="en-US" sz="2400" dirty="0"/>
              <a:t>（可选，对于部分容器平台镜像仓库只能采用固定的镜像域名，需要替换原有的镜像</a:t>
            </a:r>
            <a:r>
              <a:rPr lang="en-US" altLang="zh-CN" sz="2400" dirty="0"/>
              <a:t>tag</a:t>
            </a:r>
            <a:r>
              <a:rPr lang="zh-CN" altLang="en-US" sz="2400" dirty="0"/>
              <a:t>）</a:t>
            </a:r>
            <a:endParaRPr lang="en-US" altLang="zh-CN" sz="2400" dirty="0"/>
          </a:p>
          <a:p>
            <a:pPr marL="342900" indent="-342900">
              <a:lnSpc>
                <a:spcPts val="4320"/>
              </a:lnSpc>
              <a:buFont typeface="Wingdings" panose="05000000000000000000" pitchFamily="2" charset="2"/>
              <a:buChar char="u"/>
            </a:pPr>
            <a:r>
              <a:rPr lang="zh-CN" altLang="en-US" sz="2400" dirty="0"/>
              <a:t>导入镜像包（</a:t>
            </a:r>
            <a:r>
              <a:rPr lang="en-US" altLang="zh-CN" sz="2400" dirty="0" err="1"/>
              <a:t>images_release</a:t>
            </a:r>
            <a:r>
              <a:rPr lang="en-US" altLang="zh-CN" sz="2400" dirty="0"/>
              <a:t>_&lt;postfix&gt;.tar</a:t>
            </a:r>
            <a:r>
              <a:rPr lang="zh-CN" altLang="en-US" sz="2400" dirty="0"/>
              <a:t>）</a:t>
            </a:r>
            <a:endParaRPr lang="en-US" altLang="zh-CN" sz="2400" dirty="0"/>
          </a:p>
          <a:p>
            <a:pPr marL="342900" indent="-342900">
              <a:lnSpc>
                <a:spcPts val="4320"/>
              </a:lnSpc>
              <a:buFont typeface="Wingdings" panose="05000000000000000000" pitchFamily="2" charset="2"/>
              <a:buChar char="u"/>
            </a:pPr>
            <a:r>
              <a:rPr lang="zh-CN" altLang="en-US" sz="2400" dirty="0"/>
              <a:t>导入服务配置</a:t>
            </a:r>
            <a:endParaRPr lang="en-US" altLang="zh-CN" sz="2400" dirty="0"/>
          </a:p>
          <a:p>
            <a:pPr>
              <a:lnSpc>
                <a:spcPts val="4320"/>
              </a:lnSpc>
            </a:pPr>
            <a:endParaRPr lang="en-US" altLang="zh-CN" sz="2400" b="1" i="1" dirty="0"/>
          </a:p>
          <a:p>
            <a:pPr>
              <a:lnSpc>
                <a:spcPts val="4320"/>
              </a:lnSpc>
            </a:pPr>
            <a:endParaRPr lang="en-US" altLang="zh-CN" sz="2400" b="1" i="1" dirty="0"/>
          </a:p>
          <a:p>
            <a:pPr>
              <a:lnSpc>
                <a:spcPts val="4320"/>
              </a:lnSpc>
            </a:pPr>
            <a:r>
              <a:rPr lang="zh-CN" altLang="en-US" sz="2400" b="1" i="1" dirty="0"/>
              <a:t>注意：镜像本身非常大，导入之前请务必确保</a:t>
            </a:r>
            <a:r>
              <a:rPr lang="en-US" altLang="zh-CN" sz="2400" b="1" i="1" dirty="0"/>
              <a:t>/var/lib/docker</a:t>
            </a:r>
            <a:r>
              <a:rPr lang="zh-CN" altLang="en-US" sz="2400" b="1" i="1" dirty="0"/>
              <a:t>目录已挂载足够空间的数据盘。</a:t>
            </a:r>
            <a:endParaRPr lang="en-US" altLang="zh-CN" dirty="0"/>
          </a:p>
        </p:txBody>
      </p:sp>
    </p:spTree>
    <p:extLst>
      <p:ext uri="{BB962C8B-B14F-4D97-AF65-F5344CB8AC3E}">
        <p14:creationId xmlns:p14="http://schemas.microsoft.com/office/powerpoint/2010/main" val="3184856806"/>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40" y="624418"/>
            <a:ext cx="4160920"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项目整体流程</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pic>
        <p:nvPicPr>
          <p:cNvPr id="62" name="图片 61">
            <a:extLst>
              <a:ext uri="{FF2B5EF4-FFF2-40B4-BE49-F238E27FC236}">
                <a16:creationId xmlns:a16="http://schemas.microsoft.com/office/drawing/2014/main" id="{FB7F1913-D6FE-41E5-B479-784BD011C408}"/>
              </a:ext>
            </a:extLst>
          </p:cNvPr>
          <p:cNvPicPr>
            <a:picLocks noChangeAspect="1"/>
          </p:cNvPicPr>
          <p:nvPr/>
        </p:nvPicPr>
        <p:blipFill>
          <a:blip r:embed="rId4"/>
          <a:stretch>
            <a:fillRect/>
          </a:stretch>
        </p:blipFill>
        <p:spPr>
          <a:xfrm>
            <a:off x="563487" y="1843216"/>
            <a:ext cx="7310235" cy="7268462"/>
          </a:xfrm>
          <a:prstGeom prst="rect">
            <a:avLst/>
          </a:prstGeom>
        </p:spPr>
      </p:pic>
      <p:grpSp>
        <p:nvGrpSpPr>
          <p:cNvPr id="63" name="组合 62">
            <a:extLst>
              <a:ext uri="{FF2B5EF4-FFF2-40B4-BE49-F238E27FC236}">
                <a16:creationId xmlns:a16="http://schemas.microsoft.com/office/drawing/2014/main" id="{7956C35C-E8E8-4877-835B-119BF4262502}"/>
              </a:ext>
            </a:extLst>
          </p:cNvPr>
          <p:cNvGrpSpPr/>
          <p:nvPr/>
        </p:nvGrpSpPr>
        <p:grpSpPr>
          <a:xfrm>
            <a:off x="9144000" y="3307344"/>
            <a:ext cx="7656163" cy="4829265"/>
            <a:chOff x="6096000" y="1473256"/>
            <a:chExt cx="5867232" cy="4260728"/>
          </a:xfrm>
        </p:grpSpPr>
        <p:sp>
          <p:nvSpPr>
            <p:cNvPr id="64" name="思想气泡: 云 63">
              <a:extLst>
                <a:ext uri="{FF2B5EF4-FFF2-40B4-BE49-F238E27FC236}">
                  <a16:creationId xmlns:a16="http://schemas.microsoft.com/office/drawing/2014/main" id="{96A2954A-6B8F-47C7-AFAE-7B9258EEAAEC}"/>
                </a:ext>
              </a:extLst>
            </p:cNvPr>
            <p:cNvSpPr/>
            <p:nvPr/>
          </p:nvSpPr>
          <p:spPr bwMode="auto">
            <a:xfrm>
              <a:off x="6096000" y="1473256"/>
              <a:ext cx="5867232" cy="4260728"/>
            </a:xfrm>
            <a:prstGeom prst="cloudCallout">
              <a:avLst>
                <a:gd name="adj1" fmla="val -65166"/>
                <a:gd name="adj2" fmla="val -6558"/>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5" name="文本框 64">
              <a:extLst>
                <a:ext uri="{FF2B5EF4-FFF2-40B4-BE49-F238E27FC236}">
                  <a16:creationId xmlns:a16="http://schemas.microsoft.com/office/drawing/2014/main" id="{91B84AFE-6F29-4687-9704-2CC304309F2E}"/>
                </a:ext>
              </a:extLst>
            </p:cNvPr>
            <p:cNvSpPr txBox="1"/>
            <p:nvPr/>
          </p:nvSpPr>
          <p:spPr>
            <a:xfrm>
              <a:off x="6794480" y="3009913"/>
              <a:ext cx="4819511" cy="1389056"/>
            </a:xfrm>
            <a:prstGeom prst="rect">
              <a:avLst/>
            </a:prstGeom>
            <a:noFill/>
          </p:spPr>
          <p:txBody>
            <a:bodyPr wrap="square" rtlCol="0">
              <a:spAutoFit/>
            </a:bodyPr>
            <a:lstStyle/>
            <a:p>
              <a:r>
                <a:rPr lang="zh-CN" altLang="en-US" sz="3600" dirty="0">
                  <a:ln w="13462">
                    <a:noFill/>
                    <a:prstDash val="solid"/>
                  </a:ln>
                  <a:solidFill>
                    <a:schemeClr val="tx1">
                      <a:lumMod val="85000"/>
                      <a:lumOff val="15000"/>
                    </a:schemeClr>
                  </a:solidFill>
                  <a:effectLst>
                    <a:outerShdw dist="38100" dir="2700000" algn="bl" rotWithShape="0">
                      <a:schemeClr val="accent5"/>
                    </a:outerShdw>
                  </a:effectLst>
                  <a:latin typeface="微软雅黑" panose="020B0503020204020204" pitchFamily="34" charset="-122"/>
                  <a:ea typeface="微软雅黑" panose="020B0503020204020204" pitchFamily="34" charset="-122"/>
                </a:rPr>
                <a:t>售中交付实施团队登场</a:t>
              </a:r>
            </a:p>
          </p:txBody>
        </p:sp>
      </p:grpSp>
    </p:spTree>
    <p:extLst>
      <p:ext uri="{BB962C8B-B14F-4D97-AF65-F5344CB8AC3E}">
        <p14:creationId xmlns:p14="http://schemas.microsoft.com/office/powerpoint/2010/main" val="106849597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云智天枢安装服务网格（可选）</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3" name="文本框 2">
            <a:extLst>
              <a:ext uri="{FF2B5EF4-FFF2-40B4-BE49-F238E27FC236}">
                <a16:creationId xmlns:a16="http://schemas.microsoft.com/office/drawing/2014/main" id="{D1A7AD08-1726-4F62-88C9-4A3295348A65}"/>
              </a:ext>
            </a:extLst>
          </p:cNvPr>
          <p:cNvSpPr txBox="1"/>
          <p:nvPr/>
        </p:nvSpPr>
        <p:spPr>
          <a:xfrm>
            <a:off x="563487" y="1843215"/>
            <a:ext cx="16639614" cy="7828892"/>
          </a:xfrm>
          <a:prstGeom prst="rect">
            <a:avLst/>
          </a:prstGeom>
          <a:noFill/>
        </p:spPr>
        <p:txBody>
          <a:bodyPr wrap="square" rtlCol="0">
            <a:noAutofit/>
          </a:bodyPr>
          <a:lstStyle/>
          <a:p>
            <a:pPr>
              <a:lnSpc>
                <a:spcPts val="4320"/>
              </a:lnSpc>
            </a:pPr>
            <a:r>
              <a:rPr lang="zh-CN" altLang="en-US" dirty="0"/>
              <a:t>本步骤目标：</a:t>
            </a:r>
            <a:endParaRPr lang="en-US" altLang="zh-CN" dirty="0"/>
          </a:p>
          <a:p>
            <a:pPr>
              <a:lnSpc>
                <a:spcPts val="4320"/>
              </a:lnSpc>
            </a:pPr>
            <a:r>
              <a:rPr lang="zh-CN" altLang="en-US" sz="2400" dirty="0"/>
              <a:t>公有云场景下，部署服务网格，优化算法访问方式。</a:t>
            </a:r>
            <a:endParaRPr lang="en-US" altLang="zh-CN" sz="2400" dirty="0"/>
          </a:p>
          <a:p>
            <a:pPr>
              <a:lnSpc>
                <a:spcPts val="4320"/>
              </a:lnSpc>
            </a:pPr>
            <a:r>
              <a:rPr lang="zh-CN" altLang="en-US" dirty="0"/>
              <a:t>前置条件：</a:t>
            </a:r>
            <a:endParaRPr lang="en-US" altLang="zh-CN" dirty="0"/>
          </a:p>
          <a:p>
            <a:pPr marL="342900" indent="-342900">
              <a:lnSpc>
                <a:spcPts val="4320"/>
              </a:lnSpc>
              <a:buFont typeface="Wingdings" panose="05000000000000000000" pitchFamily="2" charset="2"/>
              <a:buChar char="ü"/>
            </a:pPr>
            <a:r>
              <a:rPr lang="zh-CN" altLang="en-US" sz="2400" dirty="0"/>
              <a:t>环境检查通过</a:t>
            </a:r>
            <a:endParaRPr lang="en-US" altLang="zh-CN" sz="2400" dirty="0"/>
          </a:p>
          <a:p>
            <a:pPr marL="342900" indent="-342900">
              <a:lnSpc>
                <a:spcPts val="4320"/>
              </a:lnSpc>
              <a:buFont typeface="Wingdings" panose="05000000000000000000" pitchFamily="2" charset="2"/>
              <a:buChar char="ü"/>
            </a:pPr>
            <a:r>
              <a:rPr lang="zh-CN" altLang="en-US" sz="2400" dirty="0"/>
              <a:t>镜像和服务导入完成</a:t>
            </a:r>
            <a:endParaRPr lang="en-US" altLang="zh-CN" sz="2400" dirty="0"/>
          </a:p>
          <a:p>
            <a:pPr>
              <a:lnSpc>
                <a:spcPts val="4320"/>
              </a:lnSpc>
            </a:pPr>
            <a:r>
              <a:rPr lang="zh-CN" altLang="en-US" dirty="0"/>
              <a:t>安装过程（详见部署文档）：</a:t>
            </a:r>
            <a:endParaRPr lang="en-US" altLang="zh-CN" dirty="0"/>
          </a:p>
          <a:p>
            <a:pPr marL="342900" indent="-342900">
              <a:lnSpc>
                <a:spcPts val="4320"/>
              </a:lnSpc>
              <a:buFont typeface="Wingdings" panose="05000000000000000000" pitchFamily="2" charset="2"/>
              <a:buChar char="u"/>
            </a:pPr>
            <a:r>
              <a:rPr lang="zh-CN" altLang="en-US" sz="2400" dirty="0"/>
              <a:t>登录公有云</a:t>
            </a:r>
            <a:r>
              <a:rPr lang="en-US" altLang="zh-CN" sz="2400" dirty="0" err="1"/>
              <a:t>tke</a:t>
            </a:r>
            <a:r>
              <a:rPr lang="zh-CN" altLang="en-US" sz="2400" dirty="0"/>
              <a:t>平台</a:t>
            </a:r>
            <a:endParaRPr lang="en-US" altLang="zh-CN" sz="2400" dirty="0"/>
          </a:p>
          <a:p>
            <a:pPr marL="342900" indent="-342900">
              <a:lnSpc>
                <a:spcPts val="4320"/>
              </a:lnSpc>
              <a:buFont typeface="Wingdings" panose="05000000000000000000" pitchFamily="2" charset="2"/>
              <a:buChar char="u"/>
            </a:pPr>
            <a:r>
              <a:rPr lang="zh-CN" altLang="en-US" sz="2400" dirty="0"/>
              <a:t>选择集群，安装网格</a:t>
            </a:r>
            <a:endParaRPr lang="en-US" altLang="zh-CN" sz="2400" dirty="0"/>
          </a:p>
          <a:p>
            <a:pPr marL="342900" indent="-342900">
              <a:lnSpc>
                <a:spcPts val="4320"/>
              </a:lnSpc>
              <a:buFont typeface="Wingdings" panose="05000000000000000000" pitchFamily="2" charset="2"/>
              <a:buChar char="u"/>
            </a:pPr>
            <a:r>
              <a:rPr lang="zh-CN" altLang="en-US" sz="2400" dirty="0"/>
              <a:t>安装完成后，配置</a:t>
            </a:r>
            <a:r>
              <a:rPr lang="en-US" altLang="zh-CN" sz="2400" dirty="0"/>
              <a:t>sidecar</a:t>
            </a:r>
            <a:r>
              <a:rPr lang="zh-CN" altLang="en-US" sz="2400" dirty="0"/>
              <a:t>自动注入</a:t>
            </a:r>
            <a:endParaRPr lang="en-US" altLang="zh-CN" sz="2400" dirty="0"/>
          </a:p>
          <a:p>
            <a:pPr>
              <a:lnSpc>
                <a:spcPts val="4320"/>
              </a:lnSpc>
            </a:pPr>
            <a:endParaRPr lang="en-US" altLang="zh-CN" sz="2400" b="1" i="1" dirty="0"/>
          </a:p>
          <a:p>
            <a:pPr>
              <a:lnSpc>
                <a:spcPts val="4320"/>
              </a:lnSpc>
            </a:pPr>
            <a:endParaRPr lang="en-US" altLang="zh-CN" sz="2400" b="1" i="1" dirty="0"/>
          </a:p>
          <a:p>
            <a:pPr>
              <a:lnSpc>
                <a:spcPts val="4320"/>
              </a:lnSpc>
            </a:pPr>
            <a:endParaRPr lang="en-US" altLang="zh-CN" sz="2400" b="1" i="1" dirty="0"/>
          </a:p>
          <a:p>
            <a:pPr>
              <a:lnSpc>
                <a:spcPts val="4320"/>
              </a:lnSpc>
            </a:pPr>
            <a:endParaRPr lang="en-US" altLang="zh-CN" sz="2400" b="1" i="1" dirty="0"/>
          </a:p>
          <a:p>
            <a:pPr>
              <a:lnSpc>
                <a:spcPts val="4320"/>
              </a:lnSpc>
            </a:pPr>
            <a:r>
              <a:rPr lang="zh-CN" altLang="en-US" sz="2400" b="1" i="1" dirty="0"/>
              <a:t>注意：只在公有云的特定场景下需要安装服务网格。</a:t>
            </a:r>
            <a:endParaRPr lang="en-US" altLang="zh-CN" dirty="0"/>
          </a:p>
        </p:txBody>
      </p:sp>
    </p:spTree>
    <p:extLst>
      <p:ext uri="{BB962C8B-B14F-4D97-AF65-F5344CB8AC3E}">
        <p14:creationId xmlns:p14="http://schemas.microsoft.com/office/powerpoint/2010/main" val="610925375"/>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云智天枢配置服务标签（可选）</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3" name="文本框 2">
            <a:extLst>
              <a:ext uri="{FF2B5EF4-FFF2-40B4-BE49-F238E27FC236}">
                <a16:creationId xmlns:a16="http://schemas.microsoft.com/office/drawing/2014/main" id="{D1A7AD08-1726-4F62-88C9-4A3295348A65}"/>
              </a:ext>
            </a:extLst>
          </p:cNvPr>
          <p:cNvSpPr txBox="1"/>
          <p:nvPr/>
        </p:nvSpPr>
        <p:spPr>
          <a:xfrm>
            <a:off x="563487" y="1843215"/>
            <a:ext cx="16639614" cy="7828892"/>
          </a:xfrm>
          <a:prstGeom prst="rect">
            <a:avLst/>
          </a:prstGeom>
          <a:noFill/>
        </p:spPr>
        <p:txBody>
          <a:bodyPr wrap="square" rtlCol="0">
            <a:noAutofit/>
          </a:bodyPr>
          <a:lstStyle/>
          <a:p>
            <a:pPr>
              <a:lnSpc>
                <a:spcPts val="4320"/>
              </a:lnSpc>
            </a:pPr>
            <a:r>
              <a:rPr lang="zh-CN" altLang="en-US" dirty="0"/>
              <a:t>本步骤目标：</a:t>
            </a:r>
            <a:endParaRPr lang="en-US" altLang="zh-CN" dirty="0"/>
          </a:p>
          <a:p>
            <a:pPr>
              <a:lnSpc>
                <a:spcPts val="4320"/>
              </a:lnSpc>
            </a:pPr>
            <a:r>
              <a:rPr lang="zh-CN" altLang="en-US" sz="2400" dirty="0"/>
              <a:t>给服务器打标签，让某些服务跑在指定的机器上。如不存在分布式文件存储，则需要配置</a:t>
            </a:r>
            <a:r>
              <a:rPr lang="en-US" altLang="zh-CN" sz="2400" dirty="0" err="1"/>
              <a:t>file_channel</a:t>
            </a:r>
            <a:r>
              <a:rPr lang="zh-CN" altLang="en-US" sz="2400" dirty="0"/>
              <a:t>标签；如项目需要对接</a:t>
            </a:r>
            <a:r>
              <a:rPr lang="en-US" altLang="zh-CN" sz="2400" dirty="0"/>
              <a:t>GB28181</a:t>
            </a:r>
            <a:r>
              <a:rPr lang="zh-CN" altLang="en-US" sz="2400" dirty="0"/>
              <a:t>对接国标视频管理平台，则需要配置</a:t>
            </a:r>
            <a:r>
              <a:rPr lang="en-US" altLang="zh-CN" sz="2400" dirty="0"/>
              <a:t>sip-server</a:t>
            </a:r>
            <a:r>
              <a:rPr lang="zh-CN" altLang="en-US" sz="2400" dirty="0"/>
              <a:t>和</a:t>
            </a:r>
            <a:r>
              <a:rPr lang="en-US" altLang="zh-CN" sz="2400" dirty="0"/>
              <a:t>sip-streaming</a:t>
            </a:r>
            <a:r>
              <a:rPr lang="zh-CN" altLang="en-US" sz="2400" dirty="0"/>
              <a:t>标签。</a:t>
            </a:r>
            <a:endParaRPr lang="en-US" altLang="zh-CN" sz="2400" dirty="0"/>
          </a:p>
          <a:p>
            <a:pPr>
              <a:lnSpc>
                <a:spcPts val="4320"/>
              </a:lnSpc>
            </a:pPr>
            <a:r>
              <a:rPr lang="zh-CN" altLang="en-US" dirty="0"/>
              <a:t>前置条件：</a:t>
            </a:r>
            <a:endParaRPr lang="en-US" altLang="zh-CN" dirty="0"/>
          </a:p>
          <a:p>
            <a:pPr marL="342900" indent="-342900">
              <a:lnSpc>
                <a:spcPts val="4320"/>
              </a:lnSpc>
              <a:buFont typeface="Wingdings" panose="05000000000000000000" pitchFamily="2" charset="2"/>
              <a:buChar char="ü"/>
            </a:pPr>
            <a:r>
              <a:rPr lang="zh-CN" altLang="en-US" sz="2400" dirty="0"/>
              <a:t>环境检查通过</a:t>
            </a:r>
            <a:endParaRPr lang="en-US" altLang="zh-CN" sz="2400" dirty="0"/>
          </a:p>
          <a:p>
            <a:pPr marL="342900" indent="-342900">
              <a:lnSpc>
                <a:spcPts val="4320"/>
              </a:lnSpc>
              <a:buFont typeface="Wingdings" panose="05000000000000000000" pitchFamily="2" charset="2"/>
              <a:buChar char="ü"/>
            </a:pPr>
            <a:r>
              <a:rPr lang="zh-CN" altLang="en-US" sz="2400" dirty="0"/>
              <a:t>镜像和服务导入完成</a:t>
            </a:r>
            <a:endParaRPr lang="en-US" altLang="zh-CN" sz="2400" dirty="0"/>
          </a:p>
          <a:p>
            <a:pPr>
              <a:lnSpc>
                <a:spcPts val="4320"/>
              </a:lnSpc>
            </a:pPr>
            <a:r>
              <a:rPr lang="zh-CN" altLang="en-US" dirty="0"/>
              <a:t>安装过程（详见部署文档）：</a:t>
            </a:r>
            <a:endParaRPr lang="en-US" altLang="zh-CN" dirty="0"/>
          </a:p>
          <a:p>
            <a:pPr marL="342900" indent="-342900">
              <a:lnSpc>
                <a:spcPts val="4320"/>
              </a:lnSpc>
              <a:buFont typeface="Wingdings" panose="05000000000000000000" pitchFamily="2" charset="2"/>
              <a:buChar char="u"/>
            </a:pPr>
            <a:r>
              <a:rPr lang="zh-CN" altLang="en-US" sz="2400" dirty="0"/>
              <a:t>进入之前解压的组件安装包（</a:t>
            </a:r>
            <a:r>
              <a:rPr lang="en-US" altLang="zh-CN" sz="2400" dirty="0" err="1"/>
              <a:t>deploy_release</a:t>
            </a:r>
            <a:r>
              <a:rPr lang="en-US" altLang="zh-CN" sz="2400" dirty="0"/>
              <a:t>_&lt;postfix&gt;.tar</a:t>
            </a:r>
            <a:r>
              <a:rPr lang="zh-CN" altLang="en-US" sz="2400" dirty="0"/>
              <a:t>）</a:t>
            </a:r>
            <a:endParaRPr lang="en-US" altLang="zh-CN" sz="2400" dirty="0"/>
          </a:p>
          <a:p>
            <a:pPr marL="342900" indent="-342900">
              <a:lnSpc>
                <a:spcPts val="4320"/>
              </a:lnSpc>
              <a:buFont typeface="Wingdings" panose="05000000000000000000" pitchFamily="2" charset="2"/>
              <a:buChar char="u"/>
            </a:pPr>
            <a:r>
              <a:rPr lang="zh-CN" altLang="en-US" sz="2400" dirty="0"/>
              <a:t>修改</a:t>
            </a:r>
            <a:r>
              <a:rPr lang="en-US" altLang="zh-CN" sz="2400" dirty="0"/>
              <a:t>deploy_label.txt</a:t>
            </a:r>
            <a:r>
              <a:rPr lang="zh-CN" altLang="en-US" sz="2400" dirty="0"/>
              <a:t>文件</a:t>
            </a:r>
            <a:endParaRPr lang="en-US" altLang="zh-CN" sz="2400" dirty="0"/>
          </a:p>
          <a:p>
            <a:pPr marL="342900" indent="-342900">
              <a:lnSpc>
                <a:spcPts val="4320"/>
              </a:lnSpc>
              <a:buFont typeface="Wingdings" panose="05000000000000000000" pitchFamily="2" charset="2"/>
              <a:buChar char="u"/>
            </a:pPr>
            <a:r>
              <a:rPr lang="zh-CN" altLang="en-US" sz="2400" dirty="0"/>
              <a:t>执行</a:t>
            </a:r>
            <a:r>
              <a:rPr lang="en-US" altLang="zh-CN" sz="2400" dirty="0"/>
              <a:t>deploy-labels.sh</a:t>
            </a:r>
          </a:p>
          <a:p>
            <a:pPr marL="342900" indent="-342900">
              <a:lnSpc>
                <a:spcPts val="4320"/>
              </a:lnSpc>
              <a:buFont typeface="Wingdings" panose="05000000000000000000" pitchFamily="2" charset="2"/>
              <a:buChar char="u"/>
            </a:pPr>
            <a:r>
              <a:rPr lang="zh-CN" altLang="en-US" sz="2400" dirty="0"/>
              <a:t>查看标签信息，确认新添加的标签正常</a:t>
            </a:r>
            <a:endParaRPr lang="en-US" altLang="zh-CN" sz="2400" b="1" i="1" dirty="0"/>
          </a:p>
          <a:p>
            <a:pPr>
              <a:lnSpc>
                <a:spcPts val="4320"/>
              </a:lnSpc>
            </a:pPr>
            <a:endParaRPr lang="en-US" altLang="zh-CN" sz="2400" b="1" i="1" dirty="0"/>
          </a:p>
          <a:p>
            <a:pPr>
              <a:lnSpc>
                <a:spcPts val="4320"/>
              </a:lnSpc>
            </a:pPr>
            <a:endParaRPr lang="en-US" altLang="zh-CN" sz="2400" b="1" i="1" dirty="0"/>
          </a:p>
          <a:p>
            <a:pPr>
              <a:lnSpc>
                <a:spcPts val="4320"/>
              </a:lnSpc>
            </a:pPr>
            <a:r>
              <a:rPr lang="zh-CN" altLang="en-US" sz="2400" b="1" i="1" dirty="0"/>
              <a:t>注意：标签的添加需要非常谨慎，因为打过标签的服务会固定运行在某几台服务器上，增加了单点故障风险。</a:t>
            </a:r>
            <a:endParaRPr lang="en-US" altLang="zh-CN" dirty="0"/>
          </a:p>
        </p:txBody>
      </p:sp>
    </p:spTree>
    <p:extLst>
      <p:ext uri="{BB962C8B-B14F-4D97-AF65-F5344CB8AC3E}">
        <p14:creationId xmlns:p14="http://schemas.microsoft.com/office/powerpoint/2010/main" val="4071418015"/>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云智天枢标注</a:t>
            </a:r>
            <a:r>
              <a:rPr lang="en-US" altLang="zh-CN" sz="3200" b="1" dirty="0">
                <a:latin typeface="Microsoft YaHei Light" charset="-122"/>
                <a:ea typeface="Microsoft YaHei Light" charset="-122"/>
                <a:cs typeface="Microsoft YaHei Light" charset="-122"/>
                <a:sym typeface="+mn-lt"/>
              </a:rPr>
              <a:t>GPU</a:t>
            </a:r>
            <a:r>
              <a:rPr lang="zh-CN" altLang="en-US" sz="3200" b="1" dirty="0">
                <a:latin typeface="Microsoft YaHei Light" charset="-122"/>
                <a:ea typeface="Microsoft YaHei Light" charset="-122"/>
                <a:cs typeface="Microsoft YaHei Light" charset="-122"/>
                <a:sym typeface="+mn-lt"/>
              </a:rPr>
              <a:t>机器（可选）</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3" name="文本框 2">
            <a:extLst>
              <a:ext uri="{FF2B5EF4-FFF2-40B4-BE49-F238E27FC236}">
                <a16:creationId xmlns:a16="http://schemas.microsoft.com/office/drawing/2014/main" id="{D1A7AD08-1726-4F62-88C9-4A3295348A65}"/>
              </a:ext>
            </a:extLst>
          </p:cNvPr>
          <p:cNvSpPr txBox="1"/>
          <p:nvPr/>
        </p:nvSpPr>
        <p:spPr>
          <a:xfrm>
            <a:off x="563487" y="1843215"/>
            <a:ext cx="16639614" cy="7828892"/>
          </a:xfrm>
          <a:prstGeom prst="rect">
            <a:avLst/>
          </a:prstGeom>
          <a:noFill/>
        </p:spPr>
        <p:txBody>
          <a:bodyPr wrap="square" rtlCol="0">
            <a:noAutofit/>
          </a:bodyPr>
          <a:lstStyle/>
          <a:p>
            <a:pPr>
              <a:lnSpc>
                <a:spcPts val="4320"/>
              </a:lnSpc>
            </a:pPr>
            <a:r>
              <a:rPr lang="zh-CN" altLang="en-US" dirty="0"/>
              <a:t>本步骤目标：</a:t>
            </a:r>
            <a:endParaRPr lang="en-US" altLang="zh-CN" dirty="0"/>
          </a:p>
          <a:p>
            <a:pPr>
              <a:lnSpc>
                <a:spcPts val="4320"/>
              </a:lnSpc>
            </a:pPr>
            <a:r>
              <a:rPr lang="zh-CN" altLang="en-US" sz="2400" dirty="0"/>
              <a:t>给</a:t>
            </a:r>
            <a:r>
              <a:rPr lang="en-US" altLang="zh-CN" sz="2400" dirty="0"/>
              <a:t>GPU</a:t>
            </a:r>
            <a:r>
              <a:rPr lang="zh-CN" altLang="en-US" sz="2400" dirty="0"/>
              <a:t>机器打标签，让需要</a:t>
            </a:r>
            <a:r>
              <a:rPr lang="en-US" altLang="zh-CN" sz="2400" dirty="0"/>
              <a:t>GPU</a:t>
            </a:r>
            <a:r>
              <a:rPr lang="zh-CN" altLang="en-US" sz="2400" dirty="0"/>
              <a:t>的算法服务跑在</a:t>
            </a:r>
            <a:r>
              <a:rPr lang="en-US" altLang="zh-CN" sz="2400" dirty="0"/>
              <a:t>GPU</a:t>
            </a:r>
            <a:r>
              <a:rPr lang="zh-CN" altLang="en-US" sz="2400" dirty="0"/>
              <a:t>机器上。</a:t>
            </a:r>
            <a:endParaRPr lang="en-US" altLang="zh-CN" sz="2400" dirty="0"/>
          </a:p>
          <a:p>
            <a:pPr>
              <a:lnSpc>
                <a:spcPts val="4320"/>
              </a:lnSpc>
            </a:pPr>
            <a:r>
              <a:rPr lang="zh-CN" altLang="en-US" dirty="0"/>
              <a:t>前置条件：</a:t>
            </a:r>
            <a:endParaRPr lang="en-US" altLang="zh-CN" dirty="0"/>
          </a:p>
          <a:p>
            <a:pPr marL="342900" indent="-342900">
              <a:lnSpc>
                <a:spcPts val="4320"/>
              </a:lnSpc>
              <a:buFont typeface="Wingdings" panose="05000000000000000000" pitchFamily="2" charset="2"/>
              <a:buChar char="ü"/>
            </a:pPr>
            <a:r>
              <a:rPr lang="zh-CN" altLang="en-US" sz="2400" dirty="0"/>
              <a:t>环境检查通过</a:t>
            </a:r>
            <a:endParaRPr lang="en-US" altLang="zh-CN" sz="2400" dirty="0"/>
          </a:p>
          <a:p>
            <a:pPr marL="342900" indent="-342900">
              <a:lnSpc>
                <a:spcPts val="4320"/>
              </a:lnSpc>
              <a:buFont typeface="Wingdings" panose="05000000000000000000" pitchFamily="2" charset="2"/>
              <a:buChar char="ü"/>
            </a:pPr>
            <a:r>
              <a:rPr lang="zh-CN" altLang="en-US" sz="2400" dirty="0"/>
              <a:t>镜像和服务导入完成</a:t>
            </a:r>
            <a:endParaRPr lang="en-US" altLang="zh-CN" sz="2400" dirty="0"/>
          </a:p>
          <a:p>
            <a:pPr>
              <a:lnSpc>
                <a:spcPts val="4320"/>
              </a:lnSpc>
            </a:pPr>
            <a:r>
              <a:rPr lang="zh-CN" altLang="en-US" dirty="0"/>
              <a:t>安装过程（详见部署文档）：</a:t>
            </a:r>
            <a:endParaRPr lang="en-US" altLang="zh-CN" dirty="0"/>
          </a:p>
          <a:p>
            <a:pPr marL="342900" indent="-342900">
              <a:lnSpc>
                <a:spcPts val="4320"/>
              </a:lnSpc>
              <a:buFont typeface="Wingdings" panose="05000000000000000000" pitchFamily="2" charset="2"/>
              <a:buChar char="u"/>
            </a:pPr>
            <a:r>
              <a:rPr lang="zh-CN" altLang="en-US" sz="2400" dirty="0"/>
              <a:t>查看机器列表</a:t>
            </a:r>
            <a:endParaRPr lang="en-US" altLang="zh-CN" sz="2400" dirty="0"/>
          </a:p>
          <a:p>
            <a:pPr marL="342900" indent="-342900">
              <a:lnSpc>
                <a:spcPts val="4320"/>
              </a:lnSpc>
              <a:buFont typeface="Wingdings" panose="05000000000000000000" pitchFamily="2" charset="2"/>
              <a:buChar char="u"/>
            </a:pPr>
            <a:r>
              <a:rPr lang="zh-CN" altLang="en-US" sz="2400" dirty="0"/>
              <a:t>标注</a:t>
            </a:r>
            <a:r>
              <a:rPr lang="en-US" altLang="zh-CN" sz="2400" dirty="0"/>
              <a:t>label</a:t>
            </a:r>
            <a:r>
              <a:rPr lang="zh-CN" altLang="en-US" sz="2400" dirty="0"/>
              <a:t>，给机器打标签</a:t>
            </a:r>
            <a:endParaRPr lang="en-US" altLang="zh-CN" sz="2400" dirty="0"/>
          </a:p>
          <a:p>
            <a:pPr marL="342900" indent="-342900">
              <a:lnSpc>
                <a:spcPts val="4320"/>
              </a:lnSpc>
              <a:buFont typeface="Wingdings" panose="05000000000000000000" pitchFamily="2" charset="2"/>
              <a:buChar char="u"/>
            </a:pPr>
            <a:r>
              <a:rPr lang="zh-CN" altLang="en-US" sz="2400" dirty="0"/>
              <a:t>查看</a:t>
            </a:r>
            <a:r>
              <a:rPr lang="en-US" altLang="zh-CN" sz="2400" dirty="0"/>
              <a:t>label</a:t>
            </a:r>
            <a:r>
              <a:rPr lang="zh-CN" altLang="en-US" sz="2400" dirty="0"/>
              <a:t>，确认标签正常</a:t>
            </a:r>
            <a:endParaRPr lang="en-US" altLang="zh-CN" sz="2400" dirty="0"/>
          </a:p>
          <a:p>
            <a:pPr>
              <a:lnSpc>
                <a:spcPts val="4320"/>
              </a:lnSpc>
            </a:pPr>
            <a:endParaRPr lang="en-US" altLang="zh-CN" sz="2400" b="1" i="1" dirty="0"/>
          </a:p>
          <a:p>
            <a:pPr>
              <a:lnSpc>
                <a:spcPts val="4320"/>
              </a:lnSpc>
            </a:pPr>
            <a:endParaRPr lang="en-US" altLang="zh-CN" sz="2400" b="1" i="1" dirty="0"/>
          </a:p>
          <a:p>
            <a:pPr>
              <a:lnSpc>
                <a:spcPts val="4320"/>
              </a:lnSpc>
            </a:pPr>
            <a:endParaRPr lang="en-US" altLang="zh-CN" sz="2400" b="1" i="1" dirty="0"/>
          </a:p>
          <a:p>
            <a:pPr>
              <a:lnSpc>
                <a:spcPts val="4320"/>
              </a:lnSpc>
            </a:pPr>
            <a:endParaRPr lang="en-US" altLang="zh-CN" sz="2400" b="1" i="1" dirty="0"/>
          </a:p>
          <a:p>
            <a:pPr>
              <a:lnSpc>
                <a:spcPts val="4320"/>
              </a:lnSpc>
            </a:pPr>
            <a:r>
              <a:rPr lang="zh-CN" altLang="en-US" sz="2400" b="1" i="1" dirty="0"/>
              <a:t>注意：确认</a:t>
            </a:r>
            <a:r>
              <a:rPr lang="en-US" altLang="zh-CN" sz="2400" b="1" i="1" dirty="0"/>
              <a:t>GPU</a:t>
            </a:r>
            <a:r>
              <a:rPr lang="zh-CN" altLang="en-US" sz="2400" b="1" i="1" dirty="0"/>
              <a:t>服务器的驱动正常。</a:t>
            </a:r>
            <a:endParaRPr lang="en-US" altLang="zh-CN" dirty="0"/>
          </a:p>
        </p:txBody>
      </p:sp>
    </p:spTree>
    <p:extLst>
      <p:ext uri="{BB962C8B-B14F-4D97-AF65-F5344CB8AC3E}">
        <p14:creationId xmlns:p14="http://schemas.microsoft.com/office/powerpoint/2010/main" val="131864153"/>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云智天枢配置</a:t>
            </a:r>
            <a:r>
              <a:rPr lang="en-US" altLang="zh-CN" sz="3200" b="1" dirty="0">
                <a:latin typeface="Microsoft YaHei Light" charset="-122"/>
                <a:ea typeface="Microsoft YaHei Light" charset="-122"/>
                <a:cs typeface="Microsoft YaHei Light" charset="-122"/>
                <a:sym typeface="+mn-lt"/>
              </a:rPr>
              <a:t>core-</a:t>
            </a:r>
            <a:r>
              <a:rPr lang="en-US" altLang="zh-CN" sz="3200" b="1" dirty="0" err="1">
                <a:latin typeface="Microsoft YaHei Light" charset="-122"/>
                <a:ea typeface="Microsoft YaHei Light" charset="-122"/>
                <a:cs typeface="Microsoft YaHei Light" charset="-122"/>
                <a:sym typeface="+mn-lt"/>
              </a:rPr>
              <a:t>dns</a:t>
            </a:r>
            <a:r>
              <a:rPr lang="zh-CN" altLang="en-US" sz="3200" b="1" dirty="0">
                <a:latin typeface="Microsoft YaHei Light" charset="-122"/>
                <a:ea typeface="Microsoft YaHei Light" charset="-122"/>
                <a:cs typeface="Microsoft YaHei Light" charset="-122"/>
                <a:sym typeface="+mn-lt"/>
              </a:rPr>
              <a:t>中的</a:t>
            </a:r>
            <a:r>
              <a:rPr lang="en-US" altLang="zh-CN" sz="3200" b="1" dirty="0">
                <a:latin typeface="Microsoft YaHei Light" charset="-122"/>
                <a:ea typeface="Microsoft YaHei Light" charset="-122"/>
                <a:cs typeface="Microsoft YaHei Light" charset="-122"/>
                <a:sym typeface="+mn-lt"/>
              </a:rPr>
              <a:t>consul</a:t>
            </a:r>
            <a:r>
              <a:rPr lang="zh-CN" altLang="en-US" sz="3200" b="1" dirty="0">
                <a:latin typeface="Microsoft YaHei Light" charset="-122"/>
                <a:ea typeface="Microsoft YaHei Light" charset="-122"/>
                <a:cs typeface="Microsoft YaHei Light" charset="-122"/>
                <a:sym typeface="+mn-lt"/>
              </a:rPr>
              <a:t>地址（可选）</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3" name="文本框 2">
            <a:extLst>
              <a:ext uri="{FF2B5EF4-FFF2-40B4-BE49-F238E27FC236}">
                <a16:creationId xmlns:a16="http://schemas.microsoft.com/office/drawing/2014/main" id="{D1A7AD08-1726-4F62-88C9-4A3295348A65}"/>
              </a:ext>
            </a:extLst>
          </p:cNvPr>
          <p:cNvSpPr txBox="1"/>
          <p:nvPr/>
        </p:nvSpPr>
        <p:spPr>
          <a:xfrm>
            <a:off x="563487" y="1843215"/>
            <a:ext cx="16639614" cy="7828892"/>
          </a:xfrm>
          <a:prstGeom prst="rect">
            <a:avLst/>
          </a:prstGeom>
          <a:noFill/>
        </p:spPr>
        <p:txBody>
          <a:bodyPr wrap="square" rtlCol="0">
            <a:noAutofit/>
          </a:bodyPr>
          <a:lstStyle/>
          <a:p>
            <a:pPr>
              <a:lnSpc>
                <a:spcPts val="4320"/>
              </a:lnSpc>
            </a:pPr>
            <a:r>
              <a:rPr lang="zh-CN" altLang="en-US" dirty="0"/>
              <a:t>本步骤目标：</a:t>
            </a:r>
            <a:endParaRPr lang="en-US" altLang="zh-CN" dirty="0"/>
          </a:p>
          <a:p>
            <a:pPr>
              <a:lnSpc>
                <a:spcPts val="4320"/>
              </a:lnSpc>
            </a:pPr>
            <a:r>
              <a:rPr lang="zh-CN" altLang="en-US" sz="2400" dirty="0"/>
              <a:t>配置</a:t>
            </a:r>
            <a:r>
              <a:rPr lang="en-US" altLang="zh-CN" sz="2400" dirty="0" err="1"/>
              <a:t>coredns</a:t>
            </a:r>
            <a:r>
              <a:rPr lang="zh-CN" altLang="en-US" sz="2400" dirty="0"/>
              <a:t>，使组件的域名能够正常解析。</a:t>
            </a:r>
            <a:endParaRPr lang="en-US" altLang="zh-CN" sz="2400" dirty="0"/>
          </a:p>
          <a:p>
            <a:pPr>
              <a:lnSpc>
                <a:spcPts val="4320"/>
              </a:lnSpc>
            </a:pPr>
            <a:r>
              <a:rPr lang="zh-CN" altLang="en-US" dirty="0"/>
              <a:t>前置条件：</a:t>
            </a:r>
            <a:endParaRPr lang="en-US" altLang="zh-CN" dirty="0"/>
          </a:p>
          <a:p>
            <a:pPr marL="342900" indent="-342900">
              <a:lnSpc>
                <a:spcPts val="4320"/>
              </a:lnSpc>
              <a:buFont typeface="Wingdings" panose="05000000000000000000" pitchFamily="2" charset="2"/>
              <a:buChar char="ü"/>
            </a:pPr>
            <a:r>
              <a:rPr lang="zh-CN" altLang="en-US" sz="2400" dirty="0"/>
              <a:t>环境检查通过</a:t>
            </a:r>
            <a:endParaRPr lang="en-US" altLang="zh-CN" sz="2400" dirty="0"/>
          </a:p>
          <a:p>
            <a:pPr marL="342900" indent="-342900">
              <a:lnSpc>
                <a:spcPts val="4320"/>
              </a:lnSpc>
              <a:buFont typeface="Wingdings" panose="05000000000000000000" pitchFamily="2" charset="2"/>
              <a:buChar char="ü"/>
            </a:pPr>
            <a:r>
              <a:rPr lang="zh-CN" altLang="en-US" sz="2400" dirty="0"/>
              <a:t>镜像和服务导入完成</a:t>
            </a:r>
            <a:endParaRPr lang="en-US" altLang="zh-CN" sz="2400" dirty="0"/>
          </a:p>
          <a:p>
            <a:pPr>
              <a:lnSpc>
                <a:spcPts val="4320"/>
              </a:lnSpc>
            </a:pPr>
            <a:r>
              <a:rPr lang="zh-CN" altLang="en-US" dirty="0"/>
              <a:t>安装过程（详见部署文档）：</a:t>
            </a:r>
            <a:endParaRPr lang="en-US" altLang="zh-CN" dirty="0"/>
          </a:p>
          <a:p>
            <a:pPr marL="342900" indent="-342900">
              <a:lnSpc>
                <a:spcPts val="4320"/>
              </a:lnSpc>
              <a:buFont typeface="Wingdings" panose="05000000000000000000" pitchFamily="2" charset="2"/>
              <a:buChar char="u"/>
            </a:pPr>
            <a:r>
              <a:rPr lang="zh-CN" altLang="en-US" sz="2400" dirty="0"/>
              <a:t>查看</a:t>
            </a:r>
            <a:r>
              <a:rPr lang="en-US" altLang="zh-CN" sz="2400" dirty="0"/>
              <a:t>k8s</a:t>
            </a:r>
            <a:r>
              <a:rPr lang="zh-CN" altLang="en-US" sz="2400" dirty="0"/>
              <a:t>版本</a:t>
            </a:r>
            <a:endParaRPr lang="en-US" altLang="zh-CN" sz="2400" dirty="0"/>
          </a:p>
          <a:p>
            <a:pPr marL="342900" indent="-342900">
              <a:lnSpc>
                <a:spcPts val="4320"/>
              </a:lnSpc>
              <a:buFont typeface="Wingdings" panose="05000000000000000000" pitchFamily="2" charset="2"/>
              <a:buChar char="u"/>
            </a:pPr>
            <a:r>
              <a:rPr lang="zh-CN" altLang="en-US" sz="2400" dirty="0"/>
              <a:t>查看是否采用了</a:t>
            </a:r>
            <a:r>
              <a:rPr lang="en-US" altLang="zh-CN" sz="2400" dirty="0" err="1"/>
              <a:t>coredns</a:t>
            </a:r>
            <a:endParaRPr lang="en-US" altLang="zh-CN" sz="2400" dirty="0"/>
          </a:p>
          <a:p>
            <a:pPr marL="342900" indent="-342900">
              <a:lnSpc>
                <a:spcPts val="4320"/>
              </a:lnSpc>
              <a:buFont typeface="Wingdings" panose="05000000000000000000" pitchFamily="2" charset="2"/>
              <a:buChar char="u"/>
            </a:pPr>
            <a:r>
              <a:rPr lang="zh-CN" altLang="en-US" sz="2400" dirty="0"/>
              <a:t>修改</a:t>
            </a:r>
            <a:r>
              <a:rPr lang="en-US" altLang="zh-CN" sz="2400" dirty="0" err="1"/>
              <a:t>coredns</a:t>
            </a:r>
            <a:r>
              <a:rPr lang="zh-CN" altLang="en-US" sz="2400" dirty="0"/>
              <a:t>中的配置</a:t>
            </a:r>
            <a:endParaRPr lang="en-US" altLang="zh-CN" sz="2400" dirty="0"/>
          </a:p>
          <a:p>
            <a:pPr>
              <a:lnSpc>
                <a:spcPts val="4320"/>
              </a:lnSpc>
            </a:pPr>
            <a:endParaRPr lang="en-US" altLang="zh-CN" sz="2400" b="1" i="1" dirty="0"/>
          </a:p>
          <a:p>
            <a:pPr>
              <a:lnSpc>
                <a:spcPts val="4320"/>
              </a:lnSpc>
            </a:pPr>
            <a:endParaRPr lang="en-US" altLang="zh-CN" sz="2400" b="1" i="1" dirty="0"/>
          </a:p>
          <a:p>
            <a:pPr>
              <a:lnSpc>
                <a:spcPts val="4320"/>
              </a:lnSpc>
            </a:pPr>
            <a:endParaRPr lang="en-US" altLang="zh-CN" sz="2400" b="1" i="1" dirty="0"/>
          </a:p>
          <a:p>
            <a:pPr>
              <a:lnSpc>
                <a:spcPts val="4320"/>
              </a:lnSpc>
            </a:pPr>
            <a:endParaRPr lang="en-US" altLang="zh-CN" sz="2400" b="1" i="1" dirty="0"/>
          </a:p>
          <a:p>
            <a:pPr>
              <a:lnSpc>
                <a:spcPts val="4320"/>
              </a:lnSpc>
            </a:pPr>
            <a:r>
              <a:rPr lang="zh-CN" altLang="en-US" sz="2400" b="1" i="1" dirty="0"/>
              <a:t>注意：虽然是可选，但如果容器平台</a:t>
            </a:r>
            <a:r>
              <a:rPr lang="en-US" altLang="zh-CN" sz="2400" b="1" i="1" dirty="0"/>
              <a:t>k8s</a:t>
            </a:r>
            <a:r>
              <a:rPr lang="zh-CN" altLang="en-US" sz="2400" b="1" i="1" dirty="0"/>
              <a:t>版本大于</a:t>
            </a:r>
            <a:r>
              <a:rPr lang="en-US" altLang="zh-CN" sz="2400" b="1" i="1" dirty="0"/>
              <a:t>v1.12</a:t>
            </a:r>
            <a:r>
              <a:rPr lang="zh-CN" altLang="en-US" sz="2400" b="1" i="1" dirty="0"/>
              <a:t>，且容器平台采用</a:t>
            </a:r>
            <a:r>
              <a:rPr lang="en-US" altLang="zh-CN" sz="2400" b="1" i="1" dirty="0" err="1"/>
              <a:t>coredns</a:t>
            </a:r>
            <a:r>
              <a:rPr lang="zh-CN" altLang="en-US" sz="2400" b="1" i="1" dirty="0"/>
              <a:t>做域名解析，那么本步骤就一定要做。</a:t>
            </a:r>
            <a:endParaRPr lang="en-US" altLang="zh-CN" dirty="0"/>
          </a:p>
        </p:txBody>
      </p:sp>
    </p:spTree>
    <p:extLst>
      <p:ext uri="{BB962C8B-B14F-4D97-AF65-F5344CB8AC3E}">
        <p14:creationId xmlns:p14="http://schemas.microsoft.com/office/powerpoint/2010/main" val="3562127040"/>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云智天枢配置</a:t>
            </a:r>
            <a:r>
              <a:rPr lang="en-US" altLang="zh-CN" sz="3200" b="1" dirty="0">
                <a:latin typeface="Microsoft YaHei Light" charset="-122"/>
                <a:ea typeface="Microsoft YaHei Light" charset="-122"/>
                <a:cs typeface="Microsoft YaHei Light" charset="-122"/>
                <a:sym typeface="+mn-lt"/>
              </a:rPr>
              <a:t>core-</a:t>
            </a:r>
            <a:r>
              <a:rPr lang="en-US" altLang="zh-CN" sz="3200" b="1" dirty="0" err="1">
                <a:latin typeface="Microsoft YaHei Light" charset="-122"/>
                <a:ea typeface="Microsoft YaHei Light" charset="-122"/>
                <a:cs typeface="Microsoft YaHei Light" charset="-122"/>
                <a:sym typeface="+mn-lt"/>
              </a:rPr>
              <a:t>dns</a:t>
            </a:r>
            <a:r>
              <a:rPr lang="zh-CN" altLang="en-US" sz="3200" b="1" dirty="0">
                <a:latin typeface="Microsoft YaHei Light" charset="-122"/>
                <a:ea typeface="Microsoft YaHei Light" charset="-122"/>
                <a:cs typeface="Microsoft YaHei Light" charset="-122"/>
                <a:sym typeface="+mn-lt"/>
              </a:rPr>
              <a:t>中的</a:t>
            </a:r>
            <a:r>
              <a:rPr lang="en-US" altLang="zh-CN" sz="3200" b="1" dirty="0">
                <a:latin typeface="Microsoft YaHei Light" charset="-122"/>
                <a:ea typeface="Microsoft YaHei Light" charset="-122"/>
                <a:cs typeface="Microsoft YaHei Light" charset="-122"/>
                <a:sym typeface="+mn-lt"/>
              </a:rPr>
              <a:t>consul</a:t>
            </a:r>
            <a:r>
              <a:rPr lang="zh-CN" altLang="en-US" sz="3200" b="1" dirty="0">
                <a:latin typeface="Microsoft YaHei Light" charset="-122"/>
                <a:ea typeface="Microsoft YaHei Light" charset="-122"/>
                <a:cs typeface="Microsoft YaHei Light" charset="-122"/>
                <a:sym typeface="+mn-lt"/>
              </a:rPr>
              <a:t>地址（可选）</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3" name="文本框 2">
            <a:extLst>
              <a:ext uri="{FF2B5EF4-FFF2-40B4-BE49-F238E27FC236}">
                <a16:creationId xmlns:a16="http://schemas.microsoft.com/office/drawing/2014/main" id="{D1A7AD08-1726-4F62-88C9-4A3295348A65}"/>
              </a:ext>
            </a:extLst>
          </p:cNvPr>
          <p:cNvSpPr txBox="1"/>
          <p:nvPr/>
        </p:nvSpPr>
        <p:spPr>
          <a:xfrm>
            <a:off x="563487" y="1843215"/>
            <a:ext cx="16639614" cy="7828892"/>
          </a:xfrm>
          <a:prstGeom prst="rect">
            <a:avLst/>
          </a:prstGeom>
          <a:noFill/>
        </p:spPr>
        <p:txBody>
          <a:bodyPr wrap="square" rtlCol="0">
            <a:noAutofit/>
          </a:bodyPr>
          <a:lstStyle/>
          <a:p>
            <a:pPr>
              <a:lnSpc>
                <a:spcPts val="4320"/>
              </a:lnSpc>
            </a:pPr>
            <a:r>
              <a:rPr lang="zh-CN" altLang="en-US" dirty="0"/>
              <a:t>本步骤目标：</a:t>
            </a:r>
            <a:endParaRPr lang="en-US" altLang="zh-CN" dirty="0"/>
          </a:p>
          <a:p>
            <a:pPr>
              <a:lnSpc>
                <a:spcPts val="4320"/>
              </a:lnSpc>
            </a:pPr>
            <a:r>
              <a:rPr lang="zh-CN" altLang="en-US" sz="2400" dirty="0"/>
              <a:t>配置</a:t>
            </a:r>
            <a:r>
              <a:rPr lang="en-US" altLang="zh-CN" sz="2400" dirty="0" err="1"/>
              <a:t>coredns</a:t>
            </a:r>
            <a:r>
              <a:rPr lang="zh-CN" altLang="en-US" sz="2400" dirty="0"/>
              <a:t>，使组件的域名能够正常解析。</a:t>
            </a:r>
            <a:endParaRPr lang="en-US" altLang="zh-CN" sz="2400" dirty="0"/>
          </a:p>
          <a:p>
            <a:pPr>
              <a:lnSpc>
                <a:spcPts val="4320"/>
              </a:lnSpc>
            </a:pPr>
            <a:r>
              <a:rPr lang="zh-CN" altLang="en-US" dirty="0"/>
              <a:t>前置条件：</a:t>
            </a:r>
            <a:endParaRPr lang="en-US" altLang="zh-CN" dirty="0"/>
          </a:p>
          <a:p>
            <a:pPr marL="342900" indent="-342900">
              <a:lnSpc>
                <a:spcPts val="4320"/>
              </a:lnSpc>
              <a:buFont typeface="Wingdings" panose="05000000000000000000" pitchFamily="2" charset="2"/>
              <a:buChar char="ü"/>
            </a:pPr>
            <a:r>
              <a:rPr lang="zh-CN" altLang="en-US" sz="2400" dirty="0"/>
              <a:t>环境检查通过</a:t>
            </a:r>
            <a:endParaRPr lang="en-US" altLang="zh-CN" sz="2400" dirty="0"/>
          </a:p>
          <a:p>
            <a:pPr marL="342900" indent="-342900">
              <a:lnSpc>
                <a:spcPts val="4320"/>
              </a:lnSpc>
              <a:buFont typeface="Wingdings" panose="05000000000000000000" pitchFamily="2" charset="2"/>
              <a:buChar char="ü"/>
            </a:pPr>
            <a:r>
              <a:rPr lang="zh-CN" altLang="en-US" sz="2400" dirty="0"/>
              <a:t>镜像和服务导入完成</a:t>
            </a:r>
            <a:endParaRPr lang="en-US" altLang="zh-CN" sz="2400" dirty="0"/>
          </a:p>
          <a:p>
            <a:pPr>
              <a:lnSpc>
                <a:spcPts val="4320"/>
              </a:lnSpc>
            </a:pPr>
            <a:r>
              <a:rPr lang="zh-CN" altLang="en-US" dirty="0"/>
              <a:t>安装过程（详见部署文档）：</a:t>
            </a:r>
            <a:endParaRPr lang="en-US" altLang="zh-CN" dirty="0"/>
          </a:p>
          <a:p>
            <a:pPr marL="342900" indent="-342900">
              <a:lnSpc>
                <a:spcPts val="4320"/>
              </a:lnSpc>
              <a:buFont typeface="Wingdings" panose="05000000000000000000" pitchFamily="2" charset="2"/>
              <a:buChar char="u"/>
            </a:pPr>
            <a:r>
              <a:rPr lang="zh-CN" altLang="en-US" sz="2400" dirty="0"/>
              <a:t>查看</a:t>
            </a:r>
            <a:r>
              <a:rPr lang="en-US" altLang="zh-CN" sz="2400" dirty="0"/>
              <a:t>k8s</a:t>
            </a:r>
            <a:r>
              <a:rPr lang="zh-CN" altLang="en-US" sz="2400" dirty="0"/>
              <a:t>版本</a:t>
            </a:r>
            <a:endParaRPr lang="en-US" altLang="zh-CN" sz="2400" dirty="0"/>
          </a:p>
          <a:p>
            <a:pPr marL="342900" indent="-342900">
              <a:lnSpc>
                <a:spcPts val="4320"/>
              </a:lnSpc>
              <a:buFont typeface="Wingdings" panose="05000000000000000000" pitchFamily="2" charset="2"/>
              <a:buChar char="u"/>
            </a:pPr>
            <a:r>
              <a:rPr lang="zh-CN" altLang="en-US" sz="2400" dirty="0"/>
              <a:t>查看是否采用了</a:t>
            </a:r>
            <a:r>
              <a:rPr lang="en-US" altLang="zh-CN" sz="2400" dirty="0" err="1"/>
              <a:t>coredns</a:t>
            </a:r>
            <a:endParaRPr lang="en-US" altLang="zh-CN" sz="2400" dirty="0"/>
          </a:p>
          <a:p>
            <a:pPr marL="342900" indent="-342900">
              <a:lnSpc>
                <a:spcPts val="4320"/>
              </a:lnSpc>
              <a:buFont typeface="Wingdings" panose="05000000000000000000" pitchFamily="2" charset="2"/>
              <a:buChar char="u"/>
            </a:pPr>
            <a:r>
              <a:rPr lang="zh-CN" altLang="en-US" sz="2400" dirty="0"/>
              <a:t>修改</a:t>
            </a:r>
            <a:r>
              <a:rPr lang="en-US" altLang="zh-CN" sz="2400" dirty="0" err="1"/>
              <a:t>coredns</a:t>
            </a:r>
            <a:r>
              <a:rPr lang="zh-CN" altLang="en-US" sz="2400" dirty="0"/>
              <a:t>中的配置</a:t>
            </a:r>
            <a:endParaRPr lang="en-US" altLang="zh-CN" sz="2400" dirty="0"/>
          </a:p>
          <a:p>
            <a:pPr>
              <a:lnSpc>
                <a:spcPts val="4320"/>
              </a:lnSpc>
            </a:pPr>
            <a:endParaRPr lang="en-US" altLang="zh-CN" sz="2400" b="1" i="1" dirty="0"/>
          </a:p>
          <a:p>
            <a:pPr>
              <a:lnSpc>
                <a:spcPts val="4320"/>
              </a:lnSpc>
            </a:pPr>
            <a:endParaRPr lang="en-US" altLang="zh-CN" sz="2400" b="1" i="1" dirty="0"/>
          </a:p>
          <a:p>
            <a:pPr>
              <a:lnSpc>
                <a:spcPts val="4320"/>
              </a:lnSpc>
            </a:pPr>
            <a:endParaRPr lang="en-US" altLang="zh-CN" sz="2400" b="1" i="1" dirty="0"/>
          </a:p>
          <a:p>
            <a:pPr>
              <a:lnSpc>
                <a:spcPts val="4320"/>
              </a:lnSpc>
            </a:pPr>
            <a:endParaRPr lang="en-US" altLang="zh-CN" sz="2400" b="1" i="1" dirty="0"/>
          </a:p>
          <a:p>
            <a:pPr>
              <a:lnSpc>
                <a:spcPts val="4320"/>
              </a:lnSpc>
            </a:pPr>
            <a:r>
              <a:rPr lang="zh-CN" altLang="en-US" sz="2400" b="1" i="1" dirty="0"/>
              <a:t>注意：虽然是可选，但如果容器平台</a:t>
            </a:r>
            <a:r>
              <a:rPr lang="en-US" altLang="zh-CN" sz="2400" b="1" i="1" dirty="0"/>
              <a:t>k8s</a:t>
            </a:r>
            <a:r>
              <a:rPr lang="zh-CN" altLang="en-US" sz="2400" b="1" i="1" dirty="0"/>
              <a:t>版本大于</a:t>
            </a:r>
            <a:r>
              <a:rPr lang="en-US" altLang="zh-CN" sz="2400" b="1" i="1" dirty="0"/>
              <a:t>v1.12</a:t>
            </a:r>
            <a:r>
              <a:rPr lang="zh-CN" altLang="en-US" sz="2400" b="1" i="1" dirty="0"/>
              <a:t>，且容器平台采用</a:t>
            </a:r>
            <a:r>
              <a:rPr lang="en-US" altLang="zh-CN" sz="2400" b="1" i="1" dirty="0" err="1"/>
              <a:t>coredns</a:t>
            </a:r>
            <a:r>
              <a:rPr lang="zh-CN" altLang="en-US" sz="2400" b="1" i="1" dirty="0"/>
              <a:t>做域名解析，那么本步骤就一定要做。</a:t>
            </a:r>
            <a:endParaRPr lang="en-US" altLang="zh-CN" dirty="0"/>
          </a:p>
        </p:txBody>
      </p:sp>
    </p:spTree>
    <p:extLst>
      <p:ext uri="{BB962C8B-B14F-4D97-AF65-F5344CB8AC3E}">
        <p14:creationId xmlns:p14="http://schemas.microsoft.com/office/powerpoint/2010/main" val="1213721885"/>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云智天枢环境变量配置</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3" name="文本框 2">
            <a:extLst>
              <a:ext uri="{FF2B5EF4-FFF2-40B4-BE49-F238E27FC236}">
                <a16:creationId xmlns:a16="http://schemas.microsoft.com/office/drawing/2014/main" id="{D1A7AD08-1726-4F62-88C9-4A3295348A65}"/>
              </a:ext>
            </a:extLst>
          </p:cNvPr>
          <p:cNvSpPr txBox="1"/>
          <p:nvPr/>
        </p:nvSpPr>
        <p:spPr>
          <a:xfrm>
            <a:off x="563487" y="1843215"/>
            <a:ext cx="16639614" cy="7828892"/>
          </a:xfrm>
          <a:prstGeom prst="rect">
            <a:avLst/>
          </a:prstGeom>
          <a:noFill/>
        </p:spPr>
        <p:txBody>
          <a:bodyPr wrap="square" rtlCol="0">
            <a:noAutofit/>
          </a:bodyPr>
          <a:lstStyle/>
          <a:p>
            <a:pPr>
              <a:lnSpc>
                <a:spcPts val="4320"/>
              </a:lnSpc>
            </a:pPr>
            <a:r>
              <a:rPr lang="zh-CN" altLang="en-US" dirty="0"/>
              <a:t>本步骤目标：</a:t>
            </a:r>
            <a:endParaRPr lang="en-US" altLang="zh-CN" dirty="0"/>
          </a:p>
          <a:p>
            <a:pPr>
              <a:lnSpc>
                <a:spcPts val="4320"/>
              </a:lnSpc>
            </a:pPr>
            <a:r>
              <a:rPr lang="zh-CN" altLang="en-US" sz="2400" dirty="0"/>
              <a:t>修改云智天枢业务相关的服务配置，使服务能够正常运行。</a:t>
            </a:r>
            <a:endParaRPr lang="en-US" altLang="zh-CN" sz="2400" dirty="0"/>
          </a:p>
          <a:p>
            <a:pPr>
              <a:lnSpc>
                <a:spcPts val="4320"/>
              </a:lnSpc>
            </a:pPr>
            <a:r>
              <a:rPr lang="zh-CN" altLang="en-US" dirty="0"/>
              <a:t>前置条件：</a:t>
            </a:r>
            <a:endParaRPr lang="en-US" altLang="zh-CN" dirty="0"/>
          </a:p>
          <a:p>
            <a:pPr marL="342900" indent="-342900">
              <a:lnSpc>
                <a:spcPts val="4320"/>
              </a:lnSpc>
              <a:buFont typeface="Wingdings" panose="05000000000000000000" pitchFamily="2" charset="2"/>
              <a:buChar char="ü"/>
            </a:pPr>
            <a:r>
              <a:rPr lang="zh-CN" altLang="en-US" sz="2400" dirty="0"/>
              <a:t>环境检查通过</a:t>
            </a:r>
            <a:endParaRPr lang="en-US" altLang="zh-CN" sz="2400" dirty="0"/>
          </a:p>
          <a:p>
            <a:pPr marL="342900" indent="-342900">
              <a:lnSpc>
                <a:spcPts val="4320"/>
              </a:lnSpc>
              <a:buFont typeface="Wingdings" panose="05000000000000000000" pitchFamily="2" charset="2"/>
              <a:buChar char="ü"/>
            </a:pPr>
            <a:r>
              <a:rPr lang="zh-CN" altLang="en-US" sz="2400" dirty="0"/>
              <a:t>镜像和服务导入完成</a:t>
            </a:r>
            <a:endParaRPr lang="en-US" altLang="zh-CN" sz="2400" dirty="0"/>
          </a:p>
          <a:p>
            <a:pPr>
              <a:lnSpc>
                <a:spcPts val="4320"/>
              </a:lnSpc>
            </a:pPr>
            <a:r>
              <a:rPr lang="zh-CN" altLang="en-US" dirty="0"/>
              <a:t>配置过程（详见部署文档）：</a:t>
            </a:r>
            <a:endParaRPr lang="en-US" altLang="zh-CN" dirty="0"/>
          </a:p>
          <a:p>
            <a:pPr marL="342900" indent="-342900">
              <a:lnSpc>
                <a:spcPts val="4320"/>
              </a:lnSpc>
              <a:buFont typeface="Wingdings" panose="05000000000000000000" pitchFamily="2" charset="2"/>
              <a:buChar char="u"/>
            </a:pPr>
            <a:r>
              <a:rPr lang="zh-CN" altLang="en-US" sz="2400" dirty="0"/>
              <a:t>登录容器管理平台</a:t>
            </a:r>
            <a:endParaRPr lang="en-US" altLang="zh-CN" sz="2400" dirty="0"/>
          </a:p>
          <a:p>
            <a:pPr marL="342900" indent="-342900">
              <a:lnSpc>
                <a:spcPts val="4320"/>
              </a:lnSpc>
              <a:buFont typeface="Wingdings" panose="05000000000000000000" pitchFamily="2" charset="2"/>
              <a:buChar char="u"/>
            </a:pPr>
            <a:r>
              <a:rPr lang="zh-CN" altLang="en-US" sz="2400" dirty="0"/>
              <a:t>修改监控</a:t>
            </a:r>
            <a:r>
              <a:rPr lang="en-US" altLang="zh-CN" sz="2400" dirty="0" err="1"/>
              <a:t>grafana</a:t>
            </a:r>
            <a:r>
              <a:rPr lang="zh-CN" altLang="en-US" sz="2400" dirty="0"/>
              <a:t>配置</a:t>
            </a:r>
            <a:endParaRPr lang="en-US" altLang="zh-CN" sz="2400" dirty="0"/>
          </a:p>
          <a:p>
            <a:pPr marL="342900" indent="-342900">
              <a:lnSpc>
                <a:spcPts val="4320"/>
              </a:lnSpc>
              <a:buFont typeface="Wingdings" panose="05000000000000000000" pitchFamily="2" charset="2"/>
              <a:buChar char="u"/>
            </a:pPr>
            <a:r>
              <a:rPr lang="zh-CN" altLang="en-US" sz="2400" dirty="0"/>
              <a:t>设置</a:t>
            </a:r>
            <a:r>
              <a:rPr lang="en-US" altLang="zh-CN" sz="2400" dirty="0"/>
              <a:t>MySQL</a:t>
            </a:r>
            <a:r>
              <a:rPr lang="zh-CN" altLang="en-US" sz="2400" dirty="0"/>
              <a:t>主从同步监控</a:t>
            </a:r>
            <a:endParaRPr lang="en-US" altLang="zh-CN" sz="2400" dirty="0"/>
          </a:p>
          <a:p>
            <a:pPr marL="342900" indent="-342900">
              <a:lnSpc>
                <a:spcPts val="4320"/>
              </a:lnSpc>
              <a:buFont typeface="Wingdings" panose="05000000000000000000" pitchFamily="2" charset="2"/>
              <a:buChar char="u"/>
            </a:pPr>
            <a:r>
              <a:rPr lang="zh-CN" altLang="en-US" sz="2400" dirty="0"/>
              <a:t>新版文件上传地址配置</a:t>
            </a:r>
            <a:endParaRPr lang="en-US" altLang="zh-CN" sz="2400" dirty="0"/>
          </a:p>
          <a:p>
            <a:pPr marL="342900" indent="-342900">
              <a:lnSpc>
                <a:spcPts val="4320"/>
              </a:lnSpc>
              <a:buFont typeface="Wingdings" panose="05000000000000000000" pitchFamily="2" charset="2"/>
              <a:buChar char="u"/>
            </a:pPr>
            <a:r>
              <a:rPr lang="zh-CN" altLang="en-US" sz="2400" dirty="0"/>
              <a:t>算法仓库</a:t>
            </a:r>
            <a:r>
              <a:rPr lang="en-US" altLang="zh-CN" sz="2400" dirty="0"/>
              <a:t>cos</a:t>
            </a:r>
            <a:r>
              <a:rPr lang="zh-CN" altLang="en-US" sz="2400" dirty="0"/>
              <a:t>配置</a:t>
            </a:r>
            <a:endParaRPr lang="en-US" altLang="zh-CN" sz="2400" dirty="0"/>
          </a:p>
          <a:p>
            <a:pPr marL="342900" indent="-342900">
              <a:lnSpc>
                <a:spcPts val="4320"/>
              </a:lnSpc>
              <a:buFont typeface="Wingdings" panose="05000000000000000000" pitchFamily="2" charset="2"/>
              <a:buChar char="u"/>
            </a:pPr>
            <a:r>
              <a:rPr lang="zh-CN" altLang="en-US" sz="2400" dirty="0"/>
              <a:t>视图库</a:t>
            </a:r>
            <a:r>
              <a:rPr lang="en-US" altLang="zh-CN" sz="2400" dirty="0"/>
              <a:t>cos</a:t>
            </a:r>
            <a:r>
              <a:rPr lang="zh-CN" altLang="en-US" sz="2400" dirty="0"/>
              <a:t>配置</a:t>
            </a:r>
            <a:endParaRPr lang="en-US" altLang="zh-CN" sz="2400" dirty="0"/>
          </a:p>
          <a:p>
            <a:pPr marL="342900" indent="-342900">
              <a:lnSpc>
                <a:spcPts val="4320"/>
              </a:lnSpc>
              <a:buFont typeface="Wingdings" panose="05000000000000000000" pitchFamily="2" charset="2"/>
              <a:buChar char="u"/>
            </a:pPr>
            <a:r>
              <a:rPr lang="zh-CN" altLang="en-US" sz="2400" dirty="0"/>
              <a:t>算法仓库镜像管理</a:t>
            </a:r>
            <a:endParaRPr lang="en-US" altLang="zh-CN" sz="2400" dirty="0"/>
          </a:p>
          <a:p>
            <a:pPr marL="342900" indent="-342900">
              <a:lnSpc>
                <a:spcPts val="4320"/>
              </a:lnSpc>
              <a:buFont typeface="Wingdings" panose="05000000000000000000" pitchFamily="2" charset="2"/>
              <a:buChar char="u"/>
            </a:pPr>
            <a:r>
              <a:rPr lang="zh-CN" altLang="en-US" sz="2400" dirty="0"/>
              <a:t>文件存储配置</a:t>
            </a:r>
            <a:endParaRPr lang="en-US" altLang="zh-CN" sz="2400" dirty="0"/>
          </a:p>
        </p:txBody>
      </p:sp>
    </p:spTree>
    <p:extLst>
      <p:ext uri="{BB962C8B-B14F-4D97-AF65-F5344CB8AC3E}">
        <p14:creationId xmlns:p14="http://schemas.microsoft.com/office/powerpoint/2010/main" val="3989770678"/>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云智天枢平台验证</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3" name="文本框 2">
            <a:extLst>
              <a:ext uri="{FF2B5EF4-FFF2-40B4-BE49-F238E27FC236}">
                <a16:creationId xmlns:a16="http://schemas.microsoft.com/office/drawing/2014/main" id="{D1A7AD08-1726-4F62-88C9-4A3295348A65}"/>
              </a:ext>
            </a:extLst>
          </p:cNvPr>
          <p:cNvSpPr txBox="1"/>
          <p:nvPr/>
        </p:nvSpPr>
        <p:spPr>
          <a:xfrm>
            <a:off x="563487" y="1843215"/>
            <a:ext cx="16639614" cy="7828892"/>
          </a:xfrm>
          <a:prstGeom prst="rect">
            <a:avLst/>
          </a:prstGeom>
          <a:noFill/>
        </p:spPr>
        <p:txBody>
          <a:bodyPr wrap="square" rtlCol="0">
            <a:noAutofit/>
          </a:bodyPr>
          <a:lstStyle/>
          <a:p>
            <a:pPr>
              <a:lnSpc>
                <a:spcPts val="4320"/>
              </a:lnSpc>
            </a:pPr>
            <a:r>
              <a:rPr lang="zh-CN" altLang="en-US" dirty="0"/>
              <a:t>本步骤目标：</a:t>
            </a:r>
            <a:endParaRPr lang="en-US" altLang="zh-CN" dirty="0"/>
          </a:p>
          <a:p>
            <a:pPr>
              <a:lnSpc>
                <a:spcPts val="4320"/>
              </a:lnSpc>
            </a:pPr>
            <a:r>
              <a:rPr lang="zh-CN" altLang="en-US" sz="2400" dirty="0"/>
              <a:t>验证云智天枢平台已正常启动。</a:t>
            </a:r>
            <a:endParaRPr lang="en-US" altLang="zh-CN" sz="2400" dirty="0"/>
          </a:p>
          <a:p>
            <a:pPr>
              <a:lnSpc>
                <a:spcPts val="4320"/>
              </a:lnSpc>
            </a:pPr>
            <a:r>
              <a:rPr lang="zh-CN" altLang="en-US" dirty="0"/>
              <a:t>前置条件：</a:t>
            </a:r>
            <a:endParaRPr lang="en-US" altLang="zh-CN" dirty="0"/>
          </a:p>
          <a:p>
            <a:pPr marL="342900" indent="-342900">
              <a:lnSpc>
                <a:spcPts val="4320"/>
              </a:lnSpc>
              <a:buFont typeface="Wingdings" panose="05000000000000000000" pitchFamily="2" charset="2"/>
              <a:buChar char="ü"/>
            </a:pPr>
            <a:r>
              <a:rPr lang="zh-CN" altLang="en-US" sz="2400" dirty="0"/>
              <a:t>环境检查通过</a:t>
            </a:r>
            <a:endParaRPr lang="en-US" altLang="zh-CN" sz="2400" dirty="0"/>
          </a:p>
          <a:p>
            <a:pPr marL="342900" indent="-342900">
              <a:lnSpc>
                <a:spcPts val="4320"/>
              </a:lnSpc>
              <a:buFont typeface="Wingdings" panose="05000000000000000000" pitchFamily="2" charset="2"/>
              <a:buChar char="ü"/>
            </a:pPr>
            <a:r>
              <a:rPr lang="zh-CN" altLang="en-US" sz="2400" dirty="0"/>
              <a:t>配置修改完成</a:t>
            </a:r>
            <a:endParaRPr lang="en-US" altLang="zh-CN" sz="2400" dirty="0"/>
          </a:p>
          <a:p>
            <a:pPr>
              <a:lnSpc>
                <a:spcPts val="4320"/>
              </a:lnSpc>
            </a:pPr>
            <a:r>
              <a:rPr lang="zh-CN" altLang="en-US" dirty="0"/>
              <a:t>验证过程（详见部署文档）：</a:t>
            </a:r>
            <a:endParaRPr lang="en-US" altLang="zh-CN" dirty="0"/>
          </a:p>
          <a:p>
            <a:pPr marL="342900" indent="-342900">
              <a:lnSpc>
                <a:spcPts val="4320"/>
              </a:lnSpc>
              <a:buFont typeface="Wingdings" panose="05000000000000000000" pitchFamily="2" charset="2"/>
              <a:buChar char="u"/>
            </a:pPr>
            <a:r>
              <a:rPr lang="zh-CN" altLang="en-US" sz="2400" dirty="0"/>
              <a:t>登录云智天枢平台</a:t>
            </a:r>
            <a:endParaRPr lang="en-US" altLang="zh-CN" sz="2400" dirty="0"/>
          </a:p>
          <a:p>
            <a:pPr marL="342900" indent="-342900">
              <a:lnSpc>
                <a:spcPts val="4320"/>
              </a:lnSpc>
              <a:buFont typeface="Wingdings" panose="05000000000000000000" pitchFamily="2" charset="2"/>
              <a:buChar char="u"/>
            </a:pPr>
            <a:r>
              <a:rPr lang="zh-CN" altLang="en-US" sz="2400" dirty="0"/>
              <a:t>根据</a:t>
            </a:r>
            <a:r>
              <a:rPr lang="en-US" altLang="zh-CN" sz="2400" dirty="0"/>
              <a:t>《</a:t>
            </a:r>
            <a:r>
              <a:rPr lang="zh-CN" altLang="en-US" sz="2400" dirty="0"/>
              <a:t>云智天枢产品使用手册</a:t>
            </a:r>
            <a:r>
              <a:rPr lang="en-US" altLang="zh-CN" sz="2400" dirty="0"/>
              <a:t>》</a:t>
            </a:r>
            <a:r>
              <a:rPr lang="zh-CN" altLang="en-US" sz="2400" dirty="0"/>
              <a:t>，验证功能</a:t>
            </a:r>
            <a:endParaRPr lang="en-US" altLang="zh-CN" sz="2400" dirty="0"/>
          </a:p>
        </p:txBody>
      </p:sp>
    </p:spTree>
    <p:extLst>
      <p:ext uri="{BB962C8B-B14F-4D97-AF65-F5344CB8AC3E}">
        <p14:creationId xmlns:p14="http://schemas.microsoft.com/office/powerpoint/2010/main" val="616736806"/>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云智天枢安装监控平台</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
        <p:nvSpPr>
          <p:cNvPr id="3" name="文本框 2">
            <a:extLst>
              <a:ext uri="{FF2B5EF4-FFF2-40B4-BE49-F238E27FC236}">
                <a16:creationId xmlns:a16="http://schemas.microsoft.com/office/drawing/2014/main" id="{D1A7AD08-1726-4F62-88C9-4A3295348A65}"/>
              </a:ext>
            </a:extLst>
          </p:cNvPr>
          <p:cNvSpPr txBox="1"/>
          <p:nvPr/>
        </p:nvSpPr>
        <p:spPr>
          <a:xfrm>
            <a:off x="563487" y="1843215"/>
            <a:ext cx="16639614" cy="7828892"/>
          </a:xfrm>
          <a:prstGeom prst="rect">
            <a:avLst/>
          </a:prstGeom>
          <a:noFill/>
        </p:spPr>
        <p:txBody>
          <a:bodyPr wrap="square" rtlCol="0">
            <a:noAutofit/>
          </a:bodyPr>
          <a:lstStyle/>
          <a:p>
            <a:pPr>
              <a:lnSpc>
                <a:spcPts val="4320"/>
              </a:lnSpc>
            </a:pPr>
            <a:r>
              <a:rPr lang="zh-CN" altLang="en-US" dirty="0"/>
              <a:t>本步骤目标：</a:t>
            </a:r>
            <a:endParaRPr lang="en-US" altLang="zh-CN" dirty="0"/>
          </a:p>
          <a:p>
            <a:pPr>
              <a:lnSpc>
                <a:spcPts val="4320"/>
              </a:lnSpc>
            </a:pPr>
            <a:r>
              <a:rPr lang="zh-CN" altLang="en-US" sz="2400" dirty="0"/>
              <a:t>完成云智天枢平台监控平台的安装和配置工作。</a:t>
            </a:r>
            <a:endParaRPr lang="en-US" altLang="zh-CN" sz="2400" dirty="0"/>
          </a:p>
          <a:p>
            <a:pPr>
              <a:lnSpc>
                <a:spcPts val="4320"/>
              </a:lnSpc>
            </a:pPr>
            <a:r>
              <a:rPr lang="zh-CN" altLang="en-US" dirty="0"/>
              <a:t>前置条件：</a:t>
            </a:r>
            <a:endParaRPr lang="en-US" altLang="zh-CN" dirty="0"/>
          </a:p>
          <a:p>
            <a:pPr marL="342900" indent="-342900">
              <a:lnSpc>
                <a:spcPts val="4320"/>
              </a:lnSpc>
              <a:buFont typeface="Wingdings" panose="05000000000000000000" pitchFamily="2" charset="2"/>
              <a:buChar char="ü"/>
            </a:pPr>
            <a:r>
              <a:rPr lang="zh-CN" altLang="en-US" sz="2400" dirty="0"/>
              <a:t>环境检查通过</a:t>
            </a:r>
            <a:endParaRPr lang="en-US" altLang="zh-CN" sz="2400" dirty="0"/>
          </a:p>
          <a:p>
            <a:pPr marL="342900" indent="-342900">
              <a:lnSpc>
                <a:spcPts val="4320"/>
              </a:lnSpc>
              <a:buFont typeface="Wingdings" panose="05000000000000000000" pitchFamily="2" charset="2"/>
              <a:buChar char="ü"/>
            </a:pPr>
            <a:r>
              <a:rPr lang="zh-CN" altLang="en-US" sz="2400" dirty="0"/>
              <a:t>云智天枢平台安装完成</a:t>
            </a:r>
            <a:endParaRPr lang="en-US" altLang="zh-CN" sz="2400" dirty="0"/>
          </a:p>
          <a:p>
            <a:pPr>
              <a:lnSpc>
                <a:spcPts val="4320"/>
              </a:lnSpc>
            </a:pPr>
            <a:r>
              <a:rPr lang="zh-CN" altLang="en-US" dirty="0"/>
              <a:t>安装过程（详见部署文档）：</a:t>
            </a:r>
            <a:endParaRPr lang="en-US" altLang="zh-CN" dirty="0"/>
          </a:p>
          <a:p>
            <a:pPr marL="342900" indent="-342900">
              <a:lnSpc>
                <a:spcPts val="4320"/>
              </a:lnSpc>
              <a:buFont typeface="Wingdings" panose="05000000000000000000" pitchFamily="2" charset="2"/>
              <a:buChar char="u"/>
            </a:pPr>
            <a:r>
              <a:rPr lang="zh-CN" altLang="en-US" sz="2400" dirty="0"/>
              <a:t>准备安装包（</a:t>
            </a:r>
            <a:r>
              <a:rPr lang="en-US" altLang="zh-CN" sz="2400" dirty="0" err="1"/>
              <a:t>deploy_release</a:t>
            </a:r>
            <a:r>
              <a:rPr lang="en-US" altLang="zh-CN" sz="2400" dirty="0"/>
              <a:t>_&lt;postfix&gt;.tar</a:t>
            </a:r>
            <a:r>
              <a:rPr lang="zh-CN" altLang="en-US" sz="2400" dirty="0"/>
              <a:t>）</a:t>
            </a:r>
            <a:endParaRPr lang="en-US" altLang="zh-CN" sz="2400" dirty="0"/>
          </a:p>
          <a:p>
            <a:pPr marL="342900" indent="-342900">
              <a:lnSpc>
                <a:spcPts val="4320"/>
              </a:lnSpc>
              <a:buFont typeface="Wingdings" panose="05000000000000000000" pitchFamily="2" charset="2"/>
              <a:buChar char="u"/>
            </a:pPr>
            <a:r>
              <a:rPr lang="zh-CN" altLang="en-US" sz="2400" dirty="0"/>
              <a:t>准备环境</a:t>
            </a:r>
            <a:endParaRPr lang="en-US" altLang="zh-CN" sz="2400" dirty="0"/>
          </a:p>
          <a:p>
            <a:pPr marL="342900" indent="-342900">
              <a:lnSpc>
                <a:spcPts val="4320"/>
              </a:lnSpc>
              <a:buFont typeface="Wingdings" panose="05000000000000000000" pitchFamily="2" charset="2"/>
              <a:buChar char="u"/>
            </a:pPr>
            <a:r>
              <a:rPr lang="zh-CN" altLang="en-US" sz="2400" dirty="0"/>
              <a:t>修改配置，安装监控平台</a:t>
            </a:r>
            <a:endParaRPr lang="en-US" altLang="zh-CN" sz="2400" dirty="0"/>
          </a:p>
          <a:p>
            <a:pPr marL="342900" indent="-342900">
              <a:lnSpc>
                <a:spcPts val="4320"/>
              </a:lnSpc>
              <a:buFont typeface="Wingdings" panose="05000000000000000000" pitchFamily="2" charset="2"/>
              <a:buChar char="u"/>
            </a:pPr>
            <a:r>
              <a:rPr lang="zh-CN" altLang="en-US" sz="2400" dirty="0"/>
              <a:t>登录</a:t>
            </a:r>
            <a:r>
              <a:rPr lang="en-US" altLang="zh-CN" sz="2400" dirty="0" err="1"/>
              <a:t>grafana</a:t>
            </a:r>
            <a:r>
              <a:rPr lang="zh-CN" altLang="en-US" sz="2400" dirty="0"/>
              <a:t>配置监控自动化服务</a:t>
            </a:r>
            <a:endParaRPr lang="en-US" altLang="zh-CN" sz="2400" dirty="0"/>
          </a:p>
          <a:p>
            <a:pPr marL="342900" indent="-342900">
              <a:lnSpc>
                <a:spcPts val="4320"/>
              </a:lnSpc>
              <a:buFont typeface="Wingdings" panose="05000000000000000000" pitchFamily="2" charset="2"/>
              <a:buChar char="u"/>
            </a:pPr>
            <a:r>
              <a:rPr lang="zh-CN" altLang="en-US" sz="2400" dirty="0"/>
              <a:t>配置云智天枢平台入口</a:t>
            </a:r>
            <a:endParaRPr lang="en-US" altLang="zh-CN" sz="2400" dirty="0"/>
          </a:p>
          <a:p>
            <a:pPr marL="342900" indent="-342900">
              <a:lnSpc>
                <a:spcPts val="4320"/>
              </a:lnSpc>
              <a:buFont typeface="Wingdings" panose="05000000000000000000" pitchFamily="2" charset="2"/>
              <a:buChar char="u"/>
            </a:pPr>
            <a:r>
              <a:rPr lang="zh-CN" altLang="en-US" sz="2400" dirty="0"/>
              <a:t>配置企业微信告警（可选）</a:t>
            </a:r>
            <a:endParaRPr lang="en-US" altLang="zh-CN" sz="2400" dirty="0"/>
          </a:p>
          <a:p>
            <a:pPr marL="342900" indent="-342900">
              <a:lnSpc>
                <a:spcPts val="4320"/>
              </a:lnSpc>
              <a:buFont typeface="Wingdings" panose="05000000000000000000" pitchFamily="2" charset="2"/>
              <a:buChar char="u"/>
            </a:pPr>
            <a:r>
              <a:rPr lang="zh-CN" altLang="en-US" sz="2400" dirty="0"/>
              <a:t>新增节点安装</a:t>
            </a:r>
            <a:endParaRPr lang="en-US" altLang="zh-CN" sz="2400" dirty="0"/>
          </a:p>
          <a:p>
            <a:pPr marL="342900" indent="-342900">
              <a:lnSpc>
                <a:spcPts val="4320"/>
              </a:lnSpc>
              <a:buFont typeface="Wingdings" panose="05000000000000000000" pitchFamily="2" charset="2"/>
              <a:buChar char="u"/>
            </a:pPr>
            <a:r>
              <a:rPr lang="zh-CN" altLang="en-US" sz="2400" dirty="0"/>
              <a:t>监控系统更新</a:t>
            </a:r>
            <a:endParaRPr lang="en-US" altLang="zh-CN" sz="2400" dirty="0"/>
          </a:p>
        </p:txBody>
      </p:sp>
    </p:spTree>
    <p:extLst>
      <p:ext uri="{BB962C8B-B14F-4D97-AF65-F5344CB8AC3E}">
        <p14:creationId xmlns:p14="http://schemas.microsoft.com/office/powerpoint/2010/main" val="3136691395"/>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8282363" cy="10296525"/>
          </a:xfrm>
          <a:prstGeom prst="rect">
            <a:avLst/>
          </a:prstGeom>
        </p:spPr>
      </p:pic>
      <p:pic>
        <p:nvPicPr>
          <p:cNvPr id="12" name="图片 11"/>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sp>
        <p:nvSpPr>
          <p:cNvPr id="10" name="TextBox 2"/>
          <p:cNvSpPr txBox="1">
            <a:spLocks noChangeArrowheads="1"/>
          </p:cNvSpPr>
          <p:nvPr/>
        </p:nvSpPr>
        <p:spPr bwMode="auto">
          <a:xfrm>
            <a:off x="1287830" y="2948809"/>
            <a:ext cx="1271730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eaLnBrk="1" hangingPunct="1"/>
            <a:r>
              <a:rPr lang="zh-CN" altLang="en-US" sz="6000" b="1" dirty="0">
                <a:solidFill>
                  <a:schemeClr val="bg1"/>
                </a:solidFill>
                <a:latin typeface="TTTGB Medium" panose="020C06030202040F0204" pitchFamily="34" charset="-128"/>
                <a:ea typeface="TTTGB Medium" panose="020C06030202040F0204" pitchFamily="34" charset="-128"/>
                <a:cs typeface="Microsoft YaHei" charset="-122"/>
              </a:rPr>
              <a:t>运维相关</a:t>
            </a:r>
            <a:endParaRPr lang="en-US" altLang="zh-CN" sz="6000" b="1" dirty="0">
              <a:solidFill>
                <a:schemeClr val="bg1"/>
              </a:solidFill>
              <a:latin typeface="TTTGB Medium" panose="020C06030202040F0204" pitchFamily="34" charset="-128"/>
              <a:ea typeface="TTTGB Medium" panose="020C06030202040F0204" pitchFamily="34" charset="-128"/>
              <a:cs typeface="Microsoft YaHei" charset="-122"/>
            </a:endParaRPr>
          </a:p>
        </p:txBody>
      </p:sp>
      <p:sp>
        <p:nvSpPr>
          <p:cNvPr id="11" name="TextBox 3"/>
          <p:cNvSpPr txBox="1">
            <a:spLocks noChangeArrowheads="1"/>
          </p:cNvSpPr>
          <p:nvPr/>
        </p:nvSpPr>
        <p:spPr bwMode="auto">
          <a:xfrm flipH="1">
            <a:off x="1287830" y="4373536"/>
            <a:ext cx="15102364" cy="50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nSpc>
                <a:spcPct val="125000"/>
              </a:lnSpc>
            </a:pPr>
            <a:r>
              <a:rPr lang="zh-CN" altLang="en-US" sz="2800" dirty="0">
                <a:solidFill>
                  <a:schemeClr val="bg1">
                    <a:lumMod val="85000"/>
                  </a:schemeClr>
                </a:solidFill>
                <a:latin typeface="TTTGB Medium" panose="020C06030202040F0204" pitchFamily="34" charset="-128"/>
                <a:ea typeface="TTTGB Medium" panose="020C06030202040F0204" pitchFamily="34" charset="-128"/>
              </a:rPr>
              <a:t>云智天枢平台运维相关</a:t>
            </a:r>
            <a:endParaRPr lang="en-US" altLang="zh-CN" sz="2800" dirty="0">
              <a:solidFill>
                <a:schemeClr val="bg1">
                  <a:lumMod val="85000"/>
                </a:schemeClr>
              </a:solidFill>
              <a:latin typeface="TTTGB Medium" panose="020C06030202040F0204" pitchFamily="34" charset="-128"/>
              <a:ea typeface="TTTGB Medium" panose="020C06030202040F0204" pitchFamily="34" charset="-128"/>
            </a:endParaRPr>
          </a:p>
        </p:txBody>
      </p:sp>
      <p:pic>
        <p:nvPicPr>
          <p:cNvPr id="13" name="图片 1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37" y="8074025"/>
            <a:ext cx="18288000" cy="2222500"/>
          </a:xfrm>
          <a:prstGeom prst="rect">
            <a:avLst/>
          </a:prstGeom>
        </p:spPr>
      </p:pic>
      <p:sp>
        <p:nvSpPr>
          <p:cNvPr id="14" name="文本框 13"/>
          <p:cNvSpPr txBox="1"/>
          <p:nvPr/>
        </p:nvSpPr>
        <p:spPr>
          <a:xfrm>
            <a:off x="1065756" y="9424050"/>
            <a:ext cx="4856266" cy="369332"/>
          </a:xfrm>
          <a:prstGeom prst="rect">
            <a:avLst/>
          </a:prstGeom>
          <a:noFill/>
        </p:spPr>
        <p:txBody>
          <a:bodyPr wrap="none" rtlCol="0">
            <a:spAutoFit/>
          </a:bodyPr>
          <a:lstStyle/>
          <a:p>
            <a:r>
              <a:rPr kumimoji="1" lang="en-US" altLang="zh-CN" sz="1800" dirty="0">
                <a:solidFill>
                  <a:schemeClr val="bg1"/>
                </a:solidFill>
              </a:rPr>
              <a:t>CONFIDENCIAL MATERIAL FROM TENCENT CLOUD</a:t>
            </a:r>
            <a:endParaRPr kumimoji="1" lang="zh-CN" altLang="en-US" sz="1800" dirty="0">
              <a:solidFill>
                <a:schemeClr val="bg1"/>
              </a:solidFill>
            </a:endParaRPr>
          </a:p>
        </p:txBody>
      </p:sp>
    </p:spTree>
    <p:extLst>
      <p:ext uri="{BB962C8B-B14F-4D97-AF65-F5344CB8AC3E}">
        <p14:creationId xmlns:p14="http://schemas.microsoft.com/office/powerpoint/2010/main" val="3962602991"/>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内容占位符 3">
            <a:extLst>
              <a:ext uri="{FF2B5EF4-FFF2-40B4-BE49-F238E27FC236}">
                <a16:creationId xmlns:a16="http://schemas.microsoft.com/office/drawing/2014/main" id="{DFC7871B-5ACF-4B1D-ADFF-DB6C920764D2}"/>
              </a:ext>
            </a:extLst>
          </p:cNvPr>
          <p:cNvSpPr>
            <a:spLocks noGrp="1" noChangeArrowheads="1"/>
          </p:cNvSpPr>
          <p:nvPr>
            <p:ph idx="1"/>
          </p:nvPr>
        </p:nvSpPr>
        <p:spPr>
          <a:xfrm>
            <a:off x="1257301" y="1509175"/>
            <a:ext cx="15987713" cy="8450748"/>
          </a:xfrm>
        </p:spPr>
        <p:txBody>
          <a:bodyPr/>
          <a:lstStyle/>
          <a:p>
            <a:r>
              <a:rPr lang="zh-CN" altLang="zh-CN" sz="2700" dirty="0"/>
              <a:t>如果底层采用的是</a:t>
            </a:r>
            <a:r>
              <a:rPr lang="en-US" altLang="zh-CN" sz="2700" dirty="0"/>
              <a:t>TKE</a:t>
            </a:r>
            <a:r>
              <a:rPr lang="zh-CN" altLang="zh-CN" sz="2700" dirty="0"/>
              <a:t>的容器平台，请参看</a:t>
            </a:r>
            <a:r>
              <a:rPr lang="en-US" altLang="zh-CN" sz="2700" dirty="0"/>
              <a:t>TKE</a:t>
            </a:r>
            <a:r>
              <a:rPr lang="zh-CN" altLang="zh-CN" sz="2700" dirty="0"/>
              <a:t>最新版本运维文档</a:t>
            </a:r>
          </a:p>
          <a:p>
            <a:r>
              <a:rPr lang="zh-CN" altLang="zh-CN" sz="2700" dirty="0"/>
              <a:t>本章节仅补充</a:t>
            </a:r>
            <a:r>
              <a:rPr lang="en-US" altLang="zh-CN" sz="2700" dirty="0"/>
              <a:t>k8s</a:t>
            </a:r>
            <a:r>
              <a:rPr lang="zh-CN" altLang="zh-CN" sz="2700" dirty="0"/>
              <a:t>相关的运维知识</a:t>
            </a:r>
            <a:endParaRPr lang="en-US" altLang="zh-CN" sz="2700" dirty="0"/>
          </a:p>
          <a:p>
            <a:r>
              <a:rPr lang="zh-CN" altLang="zh-CN" sz="2700" dirty="0"/>
              <a:t>以下介绍有关容器平台日常运维过程需要的关注点，以及常用的运维操作指引</a:t>
            </a:r>
            <a:endParaRPr lang="en-US" altLang="zh-CN" sz="2700" dirty="0"/>
          </a:p>
          <a:p>
            <a:r>
              <a:rPr lang="en-US" altLang="zh-CN" sz="3000" b="1" dirty="0">
                <a:latin typeface="+mn-ea"/>
              </a:rPr>
              <a:t>1. </a:t>
            </a:r>
            <a:r>
              <a:rPr lang="zh-CN" altLang="zh-CN" sz="3000" b="1" dirty="0">
                <a:latin typeface="+mn-ea"/>
              </a:rPr>
              <a:t>常用命令排障命令汇总</a:t>
            </a:r>
          </a:p>
          <a:p>
            <a:pPr eaLnBrk="0" hangingPunct="0">
              <a:lnSpc>
                <a:spcPct val="120000"/>
              </a:lnSpc>
              <a:spcBef>
                <a:spcPct val="0"/>
              </a:spcBef>
              <a:buClr>
                <a:srgbClr val="3A699B"/>
              </a:buClr>
              <a:buSzPct val="145000"/>
            </a:pPr>
            <a:r>
              <a:rPr lang="en-US" altLang="zh-CN" sz="3000" dirty="0">
                <a:latin typeface="+mn-ea"/>
                <a:sym typeface="Arial" panose="020B0604020202020204" pitchFamily="34" charset="0"/>
              </a:rPr>
              <a:t>1.1 </a:t>
            </a:r>
            <a:r>
              <a:rPr lang="zh-CN" altLang="zh-CN" sz="3000" b="1" dirty="0">
                <a:latin typeface="+mn-ea"/>
              </a:rPr>
              <a:t>日常</a:t>
            </a:r>
            <a:r>
              <a:rPr lang="en-US" altLang="zh-CN" sz="3000" b="1" dirty="0">
                <a:latin typeface="+mn-ea"/>
              </a:rPr>
              <a:t>k8s</a:t>
            </a:r>
            <a:r>
              <a:rPr lang="zh-CN" altLang="zh-CN" sz="3000" b="1" dirty="0">
                <a:latin typeface="+mn-ea"/>
              </a:rPr>
              <a:t>操作类</a:t>
            </a:r>
            <a:endParaRPr lang="en-US" altLang="zh-CN" sz="3000" b="1" dirty="0">
              <a:latin typeface="+mn-ea"/>
            </a:endParaRPr>
          </a:p>
          <a:p>
            <a:pPr eaLnBrk="0" hangingPunct="0">
              <a:lnSpc>
                <a:spcPct val="120000"/>
              </a:lnSpc>
              <a:spcBef>
                <a:spcPct val="0"/>
              </a:spcBef>
              <a:buClr>
                <a:srgbClr val="3A699B"/>
              </a:buClr>
              <a:buSzPct val="145000"/>
            </a:pPr>
            <a:r>
              <a:rPr lang="en-US" altLang="zh-CN" sz="2700" dirty="0">
                <a:latin typeface="+mn-ea"/>
              </a:rPr>
              <a:t>1.1.1  </a:t>
            </a:r>
            <a:r>
              <a:rPr lang="zh-CN" altLang="zh-CN" sz="2700" dirty="0">
                <a:latin typeface="+mn-ea"/>
              </a:rPr>
              <a:t>创建</a:t>
            </a:r>
            <a:r>
              <a:rPr lang="en-US" altLang="zh-CN" sz="2700" dirty="0">
                <a:latin typeface="+mn-ea"/>
              </a:rPr>
              <a:t>deployment</a:t>
            </a:r>
          </a:p>
          <a:p>
            <a:pPr eaLnBrk="0" hangingPunct="0">
              <a:lnSpc>
                <a:spcPct val="120000"/>
              </a:lnSpc>
              <a:spcBef>
                <a:spcPct val="0"/>
              </a:spcBef>
              <a:buClr>
                <a:srgbClr val="3A699B"/>
              </a:buClr>
              <a:buSzPct val="145000"/>
            </a:pPr>
            <a:r>
              <a:rPr lang="en-US" altLang="zh-CN" sz="2700" b="1" dirty="0">
                <a:latin typeface="+mn-ea"/>
              </a:rPr>
              <a:t># </a:t>
            </a:r>
            <a:r>
              <a:rPr lang="en-US" altLang="zh-CN" sz="2700" b="1" dirty="0" err="1">
                <a:latin typeface="+mn-ea"/>
              </a:rPr>
              <a:t>kubectl</a:t>
            </a:r>
            <a:r>
              <a:rPr lang="en-US" altLang="zh-CN" sz="2700" b="1" dirty="0">
                <a:latin typeface="+mn-ea"/>
              </a:rPr>
              <a:t> create -f monitor-http-</a:t>
            </a:r>
            <a:r>
              <a:rPr lang="en-US" altLang="zh-CN" sz="2700" b="1" dirty="0" err="1">
                <a:latin typeface="+mn-ea"/>
              </a:rPr>
              <a:t>api</a:t>
            </a:r>
            <a:r>
              <a:rPr lang="en-US" altLang="zh-CN" sz="2700" b="1" dirty="0">
                <a:latin typeface="+mn-ea"/>
              </a:rPr>
              <a:t>-</a:t>
            </a:r>
            <a:r>
              <a:rPr lang="en-US" altLang="zh-CN" sz="2700" b="1" dirty="0" err="1">
                <a:latin typeface="+mn-ea"/>
              </a:rPr>
              <a:t>deployment.yaml</a:t>
            </a:r>
            <a:endParaRPr lang="zh-CN" altLang="zh-CN" sz="2700" b="1" dirty="0">
              <a:latin typeface="+mn-ea"/>
            </a:endParaRPr>
          </a:p>
          <a:p>
            <a:pPr eaLnBrk="0" hangingPunct="0">
              <a:lnSpc>
                <a:spcPct val="120000"/>
              </a:lnSpc>
              <a:spcBef>
                <a:spcPct val="0"/>
              </a:spcBef>
              <a:buClr>
                <a:srgbClr val="3A699B"/>
              </a:buClr>
              <a:buSzPct val="145000"/>
            </a:pPr>
            <a:endParaRPr lang="en-US" altLang="zh-CN" sz="2700" dirty="0">
              <a:latin typeface="+mn-ea"/>
              <a:sym typeface="Arial" panose="020B0604020202020204" pitchFamily="34" charset="0"/>
            </a:endParaRPr>
          </a:p>
          <a:p>
            <a:pPr eaLnBrk="0" hangingPunct="0">
              <a:lnSpc>
                <a:spcPct val="120000"/>
              </a:lnSpc>
              <a:spcBef>
                <a:spcPct val="0"/>
              </a:spcBef>
              <a:buClr>
                <a:srgbClr val="3A699B"/>
              </a:buClr>
              <a:buSzPct val="145000"/>
            </a:pPr>
            <a:r>
              <a:rPr lang="en-US" altLang="zh-CN" sz="2700" dirty="0">
                <a:latin typeface="+mn-ea"/>
                <a:sym typeface="Arial" panose="020B0604020202020204" pitchFamily="34" charset="0"/>
              </a:rPr>
              <a:t>1.1.2 </a:t>
            </a:r>
            <a:r>
              <a:rPr lang="zh-CN" altLang="zh-CN" sz="2700" dirty="0">
                <a:latin typeface="+mn-ea"/>
              </a:rPr>
              <a:t>创建</a:t>
            </a:r>
            <a:r>
              <a:rPr lang="en-US" altLang="zh-CN" sz="2700" dirty="0">
                <a:latin typeface="+mn-ea"/>
              </a:rPr>
              <a:t>service</a:t>
            </a:r>
          </a:p>
          <a:p>
            <a:pPr eaLnBrk="0" hangingPunct="0">
              <a:lnSpc>
                <a:spcPct val="120000"/>
              </a:lnSpc>
              <a:spcBef>
                <a:spcPct val="0"/>
              </a:spcBef>
              <a:buClr>
                <a:srgbClr val="3A699B"/>
              </a:buClr>
              <a:buSzPct val="145000"/>
            </a:pPr>
            <a:r>
              <a:rPr lang="en-US" altLang="zh-CN" sz="2700" b="1" dirty="0">
                <a:latin typeface="+mn-ea"/>
              </a:rPr>
              <a:t># </a:t>
            </a:r>
            <a:r>
              <a:rPr lang="en-US" altLang="zh-CN" sz="2700" b="1" dirty="0" err="1">
                <a:latin typeface="+mn-ea"/>
              </a:rPr>
              <a:t>kubectl</a:t>
            </a:r>
            <a:r>
              <a:rPr lang="en-US" altLang="zh-CN" sz="2700" b="1" dirty="0">
                <a:latin typeface="+mn-ea"/>
              </a:rPr>
              <a:t> create -f monitor-http-</a:t>
            </a:r>
            <a:r>
              <a:rPr lang="en-US" altLang="zh-CN" sz="2700" b="1" dirty="0" err="1">
                <a:latin typeface="+mn-ea"/>
              </a:rPr>
              <a:t>api</a:t>
            </a:r>
            <a:r>
              <a:rPr lang="en-US" altLang="zh-CN" sz="2700" b="1" dirty="0">
                <a:latin typeface="+mn-ea"/>
              </a:rPr>
              <a:t>-</a:t>
            </a:r>
            <a:r>
              <a:rPr lang="en-US" altLang="zh-CN" sz="2700" b="1" dirty="0" err="1">
                <a:latin typeface="+mn-ea"/>
              </a:rPr>
              <a:t>service.yaml</a:t>
            </a:r>
            <a:endParaRPr lang="en-US" altLang="zh-CN" sz="2700" b="1" dirty="0">
              <a:latin typeface="+mn-ea"/>
            </a:endParaRPr>
          </a:p>
          <a:p>
            <a:pPr eaLnBrk="0" hangingPunct="0">
              <a:lnSpc>
                <a:spcPct val="120000"/>
              </a:lnSpc>
              <a:spcBef>
                <a:spcPct val="0"/>
              </a:spcBef>
              <a:buClr>
                <a:srgbClr val="3A699B"/>
              </a:buClr>
              <a:buSzPct val="145000"/>
            </a:pPr>
            <a:endParaRPr lang="en-US" altLang="zh-CN" sz="2700" b="1" dirty="0">
              <a:latin typeface="+mn-ea"/>
            </a:endParaRPr>
          </a:p>
          <a:p>
            <a:pPr eaLnBrk="0" hangingPunct="0">
              <a:lnSpc>
                <a:spcPct val="120000"/>
              </a:lnSpc>
              <a:spcBef>
                <a:spcPct val="0"/>
              </a:spcBef>
              <a:buClr>
                <a:srgbClr val="3A699B"/>
              </a:buClr>
              <a:buSzPct val="145000"/>
            </a:pPr>
            <a:r>
              <a:rPr lang="en-US" altLang="zh-CN" sz="2700" dirty="0">
                <a:latin typeface="+mn-ea"/>
              </a:rPr>
              <a:t>1.1.3</a:t>
            </a:r>
            <a:r>
              <a:rPr lang="en-US" altLang="zh-CN" sz="2700" b="1" dirty="0">
                <a:latin typeface="+mn-ea"/>
              </a:rPr>
              <a:t> </a:t>
            </a:r>
            <a:r>
              <a:rPr lang="zh-CN" altLang="zh-CN" sz="2700" dirty="0">
                <a:latin typeface="+mn-ea"/>
              </a:rPr>
              <a:t>查询</a:t>
            </a:r>
            <a:r>
              <a:rPr lang="en-US" altLang="zh-CN" sz="2700" dirty="0">
                <a:latin typeface="+mn-ea"/>
              </a:rPr>
              <a:t>pod</a:t>
            </a:r>
          </a:p>
          <a:p>
            <a:pPr eaLnBrk="0" hangingPunct="0">
              <a:lnSpc>
                <a:spcPct val="120000"/>
              </a:lnSpc>
              <a:spcBef>
                <a:spcPct val="0"/>
              </a:spcBef>
              <a:buClr>
                <a:srgbClr val="3A699B"/>
              </a:buClr>
              <a:buSzPct val="145000"/>
            </a:pPr>
            <a:r>
              <a:rPr lang="en-US" altLang="zh-CN" sz="2700" b="1" dirty="0">
                <a:latin typeface="+mn-ea"/>
              </a:rPr>
              <a:t># </a:t>
            </a:r>
            <a:r>
              <a:rPr lang="en-US" altLang="zh-CN" sz="2700" b="1" dirty="0" err="1">
                <a:latin typeface="+mn-ea"/>
              </a:rPr>
              <a:t>kubectl</a:t>
            </a:r>
            <a:r>
              <a:rPr lang="en-US" altLang="zh-CN" sz="2700" b="1" dirty="0">
                <a:latin typeface="+mn-ea"/>
              </a:rPr>
              <a:t> get </a:t>
            </a:r>
            <a:r>
              <a:rPr lang="en-US" altLang="zh-CN" sz="2700" b="1" dirty="0" err="1">
                <a:latin typeface="+mn-ea"/>
              </a:rPr>
              <a:t>po</a:t>
            </a:r>
            <a:r>
              <a:rPr lang="en-US" altLang="zh-CN" sz="2700" b="1" dirty="0">
                <a:latin typeface="+mn-ea"/>
              </a:rPr>
              <a:t> -</a:t>
            </a:r>
            <a:r>
              <a:rPr lang="en-US" altLang="zh-CN" sz="2700" b="1" dirty="0" err="1">
                <a:latin typeface="+mn-ea"/>
              </a:rPr>
              <a:t>ntimatrix</a:t>
            </a:r>
            <a:r>
              <a:rPr lang="en-US" altLang="zh-CN" sz="2700" b="1" dirty="0">
                <a:latin typeface="+mn-ea"/>
              </a:rPr>
              <a:t>-platform</a:t>
            </a:r>
            <a:endParaRPr lang="zh-CN" altLang="zh-CN" sz="2700" b="1" dirty="0">
              <a:latin typeface="+mn-ea"/>
            </a:endParaRPr>
          </a:p>
          <a:p>
            <a:pPr eaLnBrk="0" hangingPunct="0">
              <a:lnSpc>
                <a:spcPct val="120000"/>
              </a:lnSpc>
              <a:spcBef>
                <a:spcPct val="0"/>
              </a:spcBef>
              <a:buClr>
                <a:srgbClr val="3A699B"/>
              </a:buClr>
              <a:buSzPct val="145000"/>
            </a:pPr>
            <a:endParaRPr lang="zh-CN" altLang="zh-CN" b="1" dirty="0"/>
          </a:p>
          <a:p>
            <a:pPr eaLnBrk="0" hangingPunct="0">
              <a:lnSpc>
                <a:spcPct val="120000"/>
              </a:lnSpc>
              <a:spcBef>
                <a:spcPct val="0"/>
              </a:spcBef>
              <a:buClr>
                <a:srgbClr val="3A699B"/>
              </a:buClr>
              <a:buSzPct val="145000"/>
            </a:pPr>
            <a:endParaRPr lang="zh-CN" altLang="en-US" sz="3000" dirty="0">
              <a:latin typeface="+mn-ea"/>
              <a:sym typeface="Arial" panose="020B0604020202020204" pitchFamily="34" charset="0"/>
            </a:endParaRPr>
          </a:p>
          <a:p>
            <a:pPr>
              <a:spcBef>
                <a:spcPct val="0"/>
              </a:spcBef>
            </a:pPr>
            <a:endParaRPr lang="zh-CN" altLang="en-US" dirty="0"/>
          </a:p>
        </p:txBody>
      </p:sp>
      <p:pic>
        <p:nvPicPr>
          <p:cNvPr id="8" name="图片 7">
            <a:extLst>
              <a:ext uri="{FF2B5EF4-FFF2-40B4-BE49-F238E27FC236}">
                <a16:creationId xmlns:a16="http://schemas.microsoft.com/office/drawing/2014/main" id="{B3F7676D-87A1-40B6-AB3D-BC5759EF3DA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9" name="图片 8">
            <a:extLst>
              <a:ext uri="{FF2B5EF4-FFF2-40B4-BE49-F238E27FC236}">
                <a16:creationId xmlns:a16="http://schemas.microsoft.com/office/drawing/2014/main" id="{4C8B0578-F305-4E36-A1B9-A8B16993547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10" name="文本框 9">
            <a:extLst>
              <a:ext uri="{FF2B5EF4-FFF2-40B4-BE49-F238E27FC236}">
                <a16:creationId xmlns:a16="http://schemas.microsoft.com/office/drawing/2014/main" id="{6E52A589-31FF-4D2A-B532-123E8BE8E4BA}"/>
              </a:ext>
            </a:extLst>
          </p:cNvPr>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云智天枢平台运维</a:t>
            </a:r>
            <a:endParaRPr lang="en-US" altLang="zh-CN" sz="3200" b="1" dirty="0">
              <a:latin typeface="Microsoft YaHei Light" charset="-122"/>
              <a:ea typeface="Microsoft YaHei Light" charset="-122"/>
              <a:cs typeface="Microsoft YaHei Light" charset="-122"/>
              <a:sym typeface="+mn-lt"/>
            </a:endParaRPr>
          </a:p>
        </p:txBody>
      </p:sp>
      <p:sp>
        <p:nvSpPr>
          <p:cNvPr id="11" name="文本框 10">
            <a:extLst>
              <a:ext uri="{FF2B5EF4-FFF2-40B4-BE49-F238E27FC236}">
                <a16:creationId xmlns:a16="http://schemas.microsoft.com/office/drawing/2014/main" id="{29803412-E172-44CC-BBEE-5374D5EBD711}"/>
              </a:ext>
            </a:extLst>
          </p:cNvPr>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10" name="图片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12" name="文本框 11"/>
          <p:cNvSpPr txBox="1"/>
          <p:nvPr/>
        </p:nvSpPr>
        <p:spPr>
          <a:xfrm>
            <a:off x="1521740" y="624418"/>
            <a:ext cx="4160920"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交付</a:t>
            </a:r>
            <a:r>
              <a:rPr lang="en-US" altLang="zh-CN" sz="3200" b="1" dirty="0">
                <a:latin typeface="Microsoft YaHei Light" charset="-122"/>
                <a:ea typeface="Microsoft YaHei Light" charset="-122"/>
                <a:cs typeface="Microsoft YaHei Light" charset="-122"/>
                <a:sym typeface="+mn-lt"/>
              </a:rPr>
              <a:t>SOW</a:t>
            </a:r>
          </a:p>
        </p:txBody>
      </p:sp>
      <p:sp>
        <p:nvSpPr>
          <p:cNvPr id="3" name="矩形 2">
            <a:extLst>
              <a:ext uri="{FF2B5EF4-FFF2-40B4-BE49-F238E27FC236}">
                <a16:creationId xmlns:a16="http://schemas.microsoft.com/office/drawing/2014/main" id="{E3B9715E-B1F1-4C33-8B4F-8BA98893868A}"/>
              </a:ext>
            </a:extLst>
          </p:cNvPr>
          <p:cNvSpPr/>
          <p:nvPr/>
        </p:nvSpPr>
        <p:spPr>
          <a:xfrm>
            <a:off x="563487" y="1946893"/>
            <a:ext cx="2436387"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部署方案设计</a:t>
            </a:r>
          </a:p>
        </p:txBody>
      </p:sp>
      <p:sp>
        <p:nvSpPr>
          <p:cNvPr id="4" name="文本框 3">
            <a:extLst>
              <a:ext uri="{FF2B5EF4-FFF2-40B4-BE49-F238E27FC236}">
                <a16:creationId xmlns:a16="http://schemas.microsoft.com/office/drawing/2014/main" id="{3F6461B2-2323-49E1-9B16-336CB492E0CF}"/>
              </a:ext>
            </a:extLst>
          </p:cNvPr>
          <p:cNvSpPr txBox="1"/>
          <p:nvPr/>
        </p:nvSpPr>
        <p:spPr>
          <a:xfrm>
            <a:off x="563487" y="2856319"/>
            <a:ext cx="17144984" cy="6815788"/>
          </a:xfrm>
          <a:prstGeom prst="rect">
            <a:avLst/>
          </a:prstGeom>
          <a:noFill/>
          <a:ln>
            <a:solidFill>
              <a:schemeClr val="bg1">
                <a:lumMod val="85000"/>
              </a:schemeClr>
            </a:solidFill>
          </a:ln>
        </p:spPr>
        <p:txBody>
          <a:bodyPr wrap="square" rtlCol="0">
            <a:noAutofit/>
          </a:bodyPr>
          <a:lstStyle/>
          <a:p>
            <a:pPr marL="342900" indent="-342900">
              <a:lnSpc>
                <a:spcPts val="3000"/>
              </a:lnSpc>
              <a:buFont typeface="Wingdings" panose="05000000000000000000" pitchFamily="2" charset="2"/>
              <a:buChar char="Ø"/>
            </a:pPr>
            <a:r>
              <a:rPr lang="zh-CN" altLang="zh-CN" sz="2000" dirty="0"/>
              <a:t>背景与需求调研</a:t>
            </a:r>
            <a:endParaRPr lang="en-US" altLang="zh-CN" sz="2000" dirty="0"/>
          </a:p>
          <a:p>
            <a:pPr>
              <a:lnSpc>
                <a:spcPts val="3000"/>
              </a:lnSpc>
            </a:pPr>
            <a:r>
              <a:rPr lang="en-US" altLang="zh-CN" sz="2000" dirty="0"/>
              <a:t>	</a:t>
            </a:r>
            <a:r>
              <a:rPr lang="zh-CN" altLang="en-US" sz="2000" dirty="0"/>
              <a:t>硬件环境现状：服务器数量、操作系统、服务器配置、机架信息等。</a:t>
            </a:r>
          </a:p>
          <a:p>
            <a:pPr>
              <a:lnSpc>
                <a:spcPts val="3000"/>
              </a:lnSpc>
            </a:pPr>
            <a:r>
              <a:rPr lang="en-US" altLang="zh-CN" sz="2000" dirty="0"/>
              <a:t>	</a:t>
            </a:r>
            <a:r>
              <a:rPr lang="zh-CN" altLang="en-US" sz="2000" dirty="0"/>
              <a:t>软件环境现状：若客户本身已具有容器平台，需要了解当前的容器平台的现状，包括容器平台产品名、类型、配置等。</a:t>
            </a:r>
          </a:p>
          <a:p>
            <a:pPr>
              <a:lnSpc>
                <a:spcPts val="3000"/>
              </a:lnSpc>
            </a:pPr>
            <a:r>
              <a:rPr lang="en-US" altLang="zh-CN" sz="2000" dirty="0"/>
              <a:t>	</a:t>
            </a:r>
            <a:r>
              <a:rPr lang="zh-CN" altLang="en-US" sz="2000" dirty="0"/>
              <a:t>网络环境现状：当前内外网环境信息，如机器</a:t>
            </a:r>
            <a:r>
              <a:rPr lang="en-US" altLang="zh-CN" sz="2000" dirty="0"/>
              <a:t>IP</a:t>
            </a:r>
            <a:r>
              <a:rPr lang="zh-CN" altLang="en-US" sz="2000" dirty="0"/>
              <a:t>、负载均衡、域名配置、</a:t>
            </a:r>
            <a:r>
              <a:rPr lang="en-US" altLang="zh-CN" sz="2000" dirty="0"/>
              <a:t>DNS</a:t>
            </a:r>
            <a:r>
              <a:rPr lang="zh-CN" altLang="en-US" sz="2000" dirty="0"/>
              <a:t>配置、访问策略配置等。</a:t>
            </a:r>
          </a:p>
          <a:p>
            <a:pPr>
              <a:lnSpc>
                <a:spcPts val="3000"/>
              </a:lnSpc>
            </a:pPr>
            <a:r>
              <a:rPr lang="en-US" altLang="zh-CN" sz="2000" dirty="0"/>
              <a:t>	</a:t>
            </a:r>
            <a:r>
              <a:rPr lang="zh-CN" altLang="en-US" sz="2000" dirty="0"/>
              <a:t>性能指标：确定相应性能指标参数。</a:t>
            </a:r>
          </a:p>
          <a:p>
            <a:pPr>
              <a:lnSpc>
                <a:spcPts val="3000"/>
              </a:lnSpc>
            </a:pPr>
            <a:r>
              <a:rPr lang="en-US" altLang="zh-CN" sz="2000" dirty="0"/>
              <a:t>	</a:t>
            </a:r>
            <a:r>
              <a:rPr lang="zh-CN" altLang="en-US" sz="2000" dirty="0"/>
              <a:t>功能性需求：根据特定业务场景，调研其功能需求。</a:t>
            </a:r>
          </a:p>
          <a:p>
            <a:pPr>
              <a:lnSpc>
                <a:spcPts val="3000"/>
              </a:lnSpc>
            </a:pPr>
            <a:r>
              <a:rPr lang="en-US" altLang="zh-CN" sz="2000" dirty="0"/>
              <a:t>                </a:t>
            </a:r>
            <a:r>
              <a:rPr lang="zh-CN" altLang="en-US" sz="2000" dirty="0"/>
              <a:t>非功能性需求：除满足业务需求和必须具备的功能需求外，还需调研非功能性部分的需求，包括容错性、安全性、可靠性、互操作性、健壮性等；</a:t>
            </a:r>
          </a:p>
          <a:p>
            <a:pPr marL="342900" indent="-342900">
              <a:lnSpc>
                <a:spcPts val="3000"/>
              </a:lnSpc>
              <a:buFont typeface="Wingdings" panose="05000000000000000000" pitchFamily="2" charset="2"/>
              <a:buChar char="Ø"/>
            </a:pPr>
            <a:r>
              <a:rPr lang="zh-CN" altLang="zh-CN" sz="2000" dirty="0"/>
              <a:t>部署方案</a:t>
            </a:r>
            <a:endParaRPr lang="en-US" altLang="zh-CN" sz="2000" dirty="0"/>
          </a:p>
          <a:p>
            <a:pPr>
              <a:lnSpc>
                <a:spcPts val="3000"/>
              </a:lnSpc>
            </a:pPr>
            <a:r>
              <a:rPr lang="en-US" altLang="zh-CN" sz="2000" dirty="0"/>
              <a:t>	</a:t>
            </a:r>
            <a:r>
              <a:rPr lang="zh-CN" altLang="en-US" sz="2000" dirty="0"/>
              <a:t>项目信息</a:t>
            </a:r>
          </a:p>
          <a:p>
            <a:pPr>
              <a:lnSpc>
                <a:spcPts val="3000"/>
              </a:lnSpc>
            </a:pPr>
            <a:r>
              <a:rPr lang="en-US" altLang="zh-CN" sz="2000" dirty="0"/>
              <a:t>	</a:t>
            </a:r>
            <a:r>
              <a:rPr lang="zh-CN" altLang="en-US" sz="2000" dirty="0"/>
              <a:t>产品版本说明</a:t>
            </a:r>
            <a:endParaRPr lang="en-US" altLang="zh-CN" sz="2000" dirty="0"/>
          </a:p>
          <a:p>
            <a:pPr>
              <a:lnSpc>
                <a:spcPts val="3000"/>
              </a:lnSpc>
            </a:pPr>
            <a:r>
              <a:rPr lang="en-US" altLang="zh-CN" sz="2000" dirty="0"/>
              <a:t>	</a:t>
            </a:r>
            <a:r>
              <a:rPr lang="zh-CN" altLang="en-US" sz="2000" dirty="0"/>
              <a:t>服务器配置信息</a:t>
            </a:r>
          </a:p>
          <a:p>
            <a:pPr>
              <a:lnSpc>
                <a:spcPts val="3000"/>
              </a:lnSpc>
            </a:pPr>
            <a:r>
              <a:rPr lang="en-US" altLang="zh-CN" sz="2000" dirty="0"/>
              <a:t>	</a:t>
            </a:r>
            <a:r>
              <a:rPr lang="zh-CN" altLang="en-US" sz="2000" dirty="0"/>
              <a:t>组件规划拓扑</a:t>
            </a:r>
          </a:p>
        </p:txBody>
      </p:sp>
    </p:spTree>
    <p:extLst>
      <p:ext uri="{BB962C8B-B14F-4D97-AF65-F5344CB8AC3E}">
        <p14:creationId xmlns:p14="http://schemas.microsoft.com/office/powerpoint/2010/main" val="483367065"/>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内容占位符 3">
            <a:extLst>
              <a:ext uri="{FF2B5EF4-FFF2-40B4-BE49-F238E27FC236}">
                <a16:creationId xmlns:a16="http://schemas.microsoft.com/office/drawing/2014/main" id="{DFC7871B-5ACF-4B1D-ADFF-DB6C920764D2}"/>
              </a:ext>
            </a:extLst>
          </p:cNvPr>
          <p:cNvSpPr>
            <a:spLocks noGrp="1" noChangeArrowheads="1"/>
          </p:cNvSpPr>
          <p:nvPr>
            <p:ph idx="1"/>
          </p:nvPr>
        </p:nvSpPr>
        <p:spPr>
          <a:xfrm>
            <a:off x="1257301" y="1553419"/>
            <a:ext cx="15987713" cy="7560468"/>
          </a:xfrm>
        </p:spPr>
        <p:txBody>
          <a:bodyPr/>
          <a:lstStyle/>
          <a:p>
            <a:pPr eaLnBrk="0" hangingPunct="0">
              <a:lnSpc>
                <a:spcPct val="120000"/>
              </a:lnSpc>
              <a:spcBef>
                <a:spcPct val="0"/>
              </a:spcBef>
              <a:buClr>
                <a:srgbClr val="3A699B"/>
              </a:buClr>
              <a:buSzPct val="145000"/>
            </a:pPr>
            <a:r>
              <a:rPr lang="en-US" altLang="zh-CN" sz="2700" dirty="0">
                <a:latin typeface="+mn-ea"/>
              </a:rPr>
              <a:t>1.1.4 </a:t>
            </a:r>
            <a:r>
              <a:rPr lang="zh-CN" altLang="zh-CN" sz="2700" dirty="0">
                <a:latin typeface="+mn-ea"/>
              </a:rPr>
              <a:t>查询</a:t>
            </a:r>
            <a:r>
              <a:rPr lang="en-US" altLang="zh-CN" sz="2700" dirty="0">
                <a:latin typeface="+mn-ea"/>
              </a:rPr>
              <a:t>deployment</a:t>
            </a:r>
            <a:r>
              <a:rPr lang="zh-CN" altLang="zh-CN" sz="2700" dirty="0">
                <a:latin typeface="+mn-ea"/>
              </a:rPr>
              <a:t>并导出</a:t>
            </a:r>
            <a:endParaRPr lang="en-US" altLang="zh-CN" sz="2700" dirty="0">
              <a:latin typeface="+mn-ea"/>
            </a:endParaRPr>
          </a:p>
          <a:p>
            <a:pPr eaLnBrk="0" hangingPunct="0">
              <a:lnSpc>
                <a:spcPct val="120000"/>
              </a:lnSpc>
              <a:spcBef>
                <a:spcPct val="0"/>
              </a:spcBef>
              <a:buClr>
                <a:srgbClr val="3A699B"/>
              </a:buClr>
              <a:buSzPct val="145000"/>
            </a:pPr>
            <a:r>
              <a:rPr lang="en-US" altLang="zh-CN" sz="2700" b="1" dirty="0"/>
              <a:t># </a:t>
            </a:r>
            <a:r>
              <a:rPr lang="en-US" altLang="zh-CN" sz="2700" b="1" dirty="0" err="1"/>
              <a:t>kubectl</a:t>
            </a:r>
            <a:r>
              <a:rPr lang="en-US" altLang="zh-CN" sz="2700" b="1" dirty="0"/>
              <a:t> get deployments -</a:t>
            </a:r>
            <a:r>
              <a:rPr lang="en-US" altLang="zh-CN" sz="2700" b="1" dirty="0" err="1"/>
              <a:t>ntimatrix</a:t>
            </a:r>
            <a:r>
              <a:rPr lang="en-US" altLang="zh-CN" sz="2700" b="1" dirty="0"/>
              <a:t>-platform  monitor-http-</a:t>
            </a:r>
            <a:r>
              <a:rPr lang="en-US" altLang="zh-CN" sz="2700" b="1" dirty="0" err="1"/>
              <a:t>api</a:t>
            </a:r>
            <a:r>
              <a:rPr lang="en-US" altLang="zh-CN" sz="2700" b="1" dirty="0"/>
              <a:t> -o </a:t>
            </a:r>
            <a:r>
              <a:rPr lang="en-US" altLang="zh-CN" sz="2700" b="1" dirty="0" err="1"/>
              <a:t>yaml</a:t>
            </a:r>
            <a:r>
              <a:rPr lang="en-US" altLang="zh-CN" sz="2700" b="1" dirty="0"/>
              <a:t> &gt; monitor-http-</a:t>
            </a:r>
            <a:r>
              <a:rPr lang="en-US" altLang="zh-CN" sz="2700" b="1" dirty="0" err="1"/>
              <a:t>api</a:t>
            </a:r>
            <a:r>
              <a:rPr lang="en-US" altLang="zh-CN" sz="2700" b="1" dirty="0"/>
              <a:t>-</a:t>
            </a:r>
            <a:r>
              <a:rPr lang="en-US" altLang="zh-CN" sz="2700" b="1" dirty="0" err="1"/>
              <a:t>deployment.yaml</a:t>
            </a:r>
            <a:endParaRPr lang="en-US" altLang="zh-CN" sz="2700" b="1" dirty="0"/>
          </a:p>
          <a:p>
            <a:pPr eaLnBrk="0" hangingPunct="0">
              <a:lnSpc>
                <a:spcPct val="120000"/>
              </a:lnSpc>
              <a:spcBef>
                <a:spcPct val="0"/>
              </a:spcBef>
              <a:buClr>
                <a:srgbClr val="3A699B"/>
              </a:buClr>
              <a:buSzPct val="145000"/>
            </a:pPr>
            <a:endParaRPr lang="en-US" altLang="zh-CN" sz="2700" dirty="0">
              <a:latin typeface="+mn-ea"/>
            </a:endParaRPr>
          </a:p>
          <a:p>
            <a:pPr eaLnBrk="0" hangingPunct="0">
              <a:lnSpc>
                <a:spcPct val="120000"/>
              </a:lnSpc>
              <a:spcBef>
                <a:spcPct val="0"/>
              </a:spcBef>
              <a:buClr>
                <a:srgbClr val="3A699B"/>
              </a:buClr>
              <a:buSzPct val="145000"/>
            </a:pPr>
            <a:r>
              <a:rPr lang="en-US" altLang="zh-CN" sz="2700" dirty="0">
                <a:latin typeface="+mn-ea"/>
              </a:rPr>
              <a:t>1.1.5 </a:t>
            </a:r>
            <a:r>
              <a:rPr lang="zh-CN" altLang="zh-CN" sz="2700" dirty="0">
                <a:latin typeface="+mn-ea"/>
              </a:rPr>
              <a:t>查询</a:t>
            </a:r>
            <a:r>
              <a:rPr lang="en-US" altLang="zh-CN" sz="2700" dirty="0">
                <a:latin typeface="+mn-ea"/>
              </a:rPr>
              <a:t>service</a:t>
            </a:r>
            <a:r>
              <a:rPr lang="zh-CN" altLang="zh-CN" sz="2700" dirty="0">
                <a:latin typeface="+mn-ea"/>
              </a:rPr>
              <a:t>并导出</a:t>
            </a:r>
            <a:endParaRPr lang="en-US" altLang="zh-CN" sz="2700" dirty="0">
              <a:latin typeface="+mn-ea"/>
            </a:endParaRPr>
          </a:p>
          <a:p>
            <a:pPr eaLnBrk="0" hangingPunct="0">
              <a:lnSpc>
                <a:spcPct val="120000"/>
              </a:lnSpc>
              <a:spcBef>
                <a:spcPct val="0"/>
              </a:spcBef>
              <a:buClr>
                <a:srgbClr val="3A699B"/>
              </a:buClr>
              <a:buSzPct val="145000"/>
            </a:pPr>
            <a:r>
              <a:rPr lang="en-US" altLang="zh-CN" sz="2700" b="1" dirty="0"/>
              <a:t>#</a:t>
            </a:r>
            <a:r>
              <a:rPr lang="en-US" altLang="zh-CN" sz="2700" b="1" dirty="0" err="1"/>
              <a:t>kubectl</a:t>
            </a:r>
            <a:r>
              <a:rPr lang="en-US" altLang="zh-CN" sz="2700" b="1" dirty="0"/>
              <a:t> get services -</a:t>
            </a:r>
            <a:r>
              <a:rPr lang="en-US" altLang="zh-CN" sz="2700" b="1" dirty="0" err="1"/>
              <a:t>ntimatrix</a:t>
            </a:r>
            <a:r>
              <a:rPr lang="en-US" altLang="zh-CN" sz="2700" b="1" dirty="0"/>
              <a:t>-test  monitor-http-</a:t>
            </a:r>
            <a:r>
              <a:rPr lang="en-US" altLang="zh-CN" sz="2700" b="1" dirty="0" err="1"/>
              <a:t>api</a:t>
            </a:r>
            <a:r>
              <a:rPr lang="en-US" altLang="zh-CN" sz="2700" b="1" dirty="0"/>
              <a:t> -o </a:t>
            </a:r>
            <a:r>
              <a:rPr lang="en-US" altLang="zh-CN" sz="2700" b="1" dirty="0" err="1"/>
              <a:t>yaml</a:t>
            </a:r>
            <a:r>
              <a:rPr lang="en-US" altLang="zh-CN" sz="2700" b="1" dirty="0"/>
              <a:t> &gt; monitor-http-</a:t>
            </a:r>
            <a:r>
              <a:rPr lang="en-US" altLang="zh-CN" sz="2700" b="1" dirty="0" err="1"/>
              <a:t>api</a:t>
            </a:r>
            <a:r>
              <a:rPr lang="en-US" altLang="zh-CN" sz="2700" b="1" dirty="0"/>
              <a:t>-</a:t>
            </a:r>
            <a:r>
              <a:rPr lang="en-US" altLang="zh-CN" sz="2700" b="1" dirty="0" err="1"/>
              <a:t>service.yaml</a:t>
            </a:r>
            <a:endParaRPr lang="en-US" altLang="zh-CN" sz="2700" b="1" dirty="0"/>
          </a:p>
          <a:p>
            <a:pPr eaLnBrk="0" hangingPunct="0">
              <a:lnSpc>
                <a:spcPct val="120000"/>
              </a:lnSpc>
              <a:spcBef>
                <a:spcPct val="0"/>
              </a:spcBef>
              <a:buClr>
                <a:srgbClr val="3A699B"/>
              </a:buClr>
              <a:buSzPct val="145000"/>
            </a:pPr>
            <a:endParaRPr lang="en-US" altLang="zh-CN" sz="2700" b="1" dirty="0"/>
          </a:p>
          <a:p>
            <a:pPr eaLnBrk="0" hangingPunct="0">
              <a:lnSpc>
                <a:spcPct val="120000"/>
              </a:lnSpc>
              <a:spcBef>
                <a:spcPct val="0"/>
              </a:spcBef>
              <a:buClr>
                <a:srgbClr val="3A699B"/>
              </a:buClr>
              <a:buSzPct val="145000"/>
            </a:pPr>
            <a:r>
              <a:rPr lang="en-US" altLang="zh-CN" sz="2700" dirty="0">
                <a:latin typeface="+mn-ea"/>
              </a:rPr>
              <a:t>1.1.6 </a:t>
            </a:r>
            <a:r>
              <a:rPr lang="zh-CN" altLang="zh-CN" sz="2700" dirty="0">
                <a:latin typeface="+mn-ea"/>
              </a:rPr>
              <a:t>查询节点状态</a:t>
            </a:r>
            <a:endParaRPr lang="en-US" altLang="zh-CN" sz="2700" dirty="0">
              <a:latin typeface="+mn-ea"/>
            </a:endParaRPr>
          </a:p>
          <a:p>
            <a:pPr eaLnBrk="0" hangingPunct="0">
              <a:lnSpc>
                <a:spcPct val="120000"/>
              </a:lnSpc>
              <a:spcBef>
                <a:spcPct val="0"/>
              </a:spcBef>
              <a:buClr>
                <a:srgbClr val="3A699B"/>
              </a:buClr>
              <a:buSzPct val="145000"/>
            </a:pPr>
            <a:r>
              <a:rPr lang="en-US" altLang="zh-CN" sz="2400" b="1" dirty="0">
                <a:latin typeface="+mn-ea"/>
              </a:rPr>
              <a:t>#</a:t>
            </a:r>
            <a:r>
              <a:rPr lang="en-US" altLang="zh-CN" sz="2400" b="1" dirty="0" err="1">
                <a:latin typeface="+mn-ea"/>
              </a:rPr>
              <a:t>kubectl</a:t>
            </a:r>
            <a:r>
              <a:rPr lang="en-US" altLang="zh-CN" sz="2400" b="1" dirty="0">
                <a:latin typeface="+mn-ea"/>
              </a:rPr>
              <a:t> get nodes</a:t>
            </a:r>
          </a:p>
          <a:p>
            <a:pPr eaLnBrk="0" hangingPunct="0">
              <a:lnSpc>
                <a:spcPct val="120000"/>
              </a:lnSpc>
              <a:spcBef>
                <a:spcPct val="0"/>
              </a:spcBef>
              <a:buClr>
                <a:srgbClr val="3A699B"/>
              </a:buClr>
              <a:buSzPct val="145000"/>
            </a:pPr>
            <a:endParaRPr lang="en-US" altLang="zh-CN" sz="2400" b="1" dirty="0">
              <a:latin typeface="+mn-ea"/>
            </a:endParaRPr>
          </a:p>
          <a:p>
            <a:pPr eaLnBrk="0" hangingPunct="0">
              <a:lnSpc>
                <a:spcPct val="120000"/>
              </a:lnSpc>
              <a:spcBef>
                <a:spcPct val="0"/>
              </a:spcBef>
              <a:buClr>
                <a:srgbClr val="3A699B"/>
              </a:buClr>
              <a:buSzPct val="145000"/>
            </a:pPr>
            <a:r>
              <a:rPr lang="en-US" altLang="zh-CN" sz="2700" dirty="0">
                <a:latin typeface="+mn-ea"/>
              </a:rPr>
              <a:t>1.1.7 </a:t>
            </a:r>
            <a:r>
              <a:rPr lang="zh-CN" altLang="zh-CN" sz="2700" dirty="0">
                <a:latin typeface="+mn-ea"/>
              </a:rPr>
              <a:t>查询日志</a:t>
            </a:r>
            <a:endParaRPr lang="en-US" altLang="zh-CN" sz="2700" dirty="0">
              <a:latin typeface="+mn-ea"/>
            </a:endParaRPr>
          </a:p>
          <a:p>
            <a:r>
              <a:rPr lang="en-US" altLang="zh-CN" sz="2400" b="1" dirty="0">
                <a:latin typeface="+mn-ea"/>
              </a:rPr>
              <a:t># </a:t>
            </a:r>
            <a:r>
              <a:rPr lang="en-US" altLang="zh-CN" sz="2400" b="1" dirty="0" err="1">
                <a:latin typeface="+mn-ea"/>
              </a:rPr>
              <a:t>kubectl</a:t>
            </a:r>
            <a:r>
              <a:rPr lang="en-US" altLang="zh-CN" sz="2400" b="1" dirty="0">
                <a:latin typeface="+mn-ea"/>
              </a:rPr>
              <a:t> logs $PODNAME -n $NAMESPACE --since=10m –f</a:t>
            </a:r>
            <a:endParaRPr lang="zh-CN" altLang="zh-CN" sz="2400" b="1" dirty="0">
              <a:latin typeface="+mn-ea"/>
            </a:endParaRPr>
          </a:p>
          <a:p>
            <a:r>
              <a:rPr lang="en-US" altLang="zh-CN" sz="2400" b="1" dirty="0">
                <a:latin typeface="+mn-ea"/>
              </a:rPr>
              <a:t># </a:t>
            </a:r>
            <a:r>
              <a:rPr lang="en-US" altLang="zh-CN" sz="2400" b="1" dirty="0" err="1">
                <a:latin typeface="+mn-ea"/>
              </a:rPr>
              <a:t>kubectl</a:t>
            </a:r>
            <a:r>
              <a:rPr lang="en-US" altLang="zh-CN" sz="2400" b="1" dirty="0">
                <a:latin typeface="+mn-ea"/>
              </a:rPr>
              <a:t> logs $PODNAME -n $NAMESPACE --tail=100 –f</a:t>
            </a:r>
            <a:endParaRPr lang="zh-CN" altLang="zh-CN" sz="2400" b="1" dirty="0">
              <a:latin typeface="+mn-ea"/>
            </a:endParaRPr>
          </a:p>
          <a:p>
            <a:r>
              <a:rPr lang="en-US" altLang="zh-CN" sz="2400" b="1" dirty="0">
                <a:latin typeface="+mn-ea"/>
              </a:rPr>
              <a:t># </a:t>
            </a:r>
            <a:r>
              <a:rPr lang="en-US" altLang="zh-CN" sz="2400" b="1" dirty="0" err="1">
                <a:latin typeface="+mn-ea"/>
              </a:rPr>
              <a:t>kubectl</a:t>
            </a:r>
            <a:r>
              <a:rPr lang="en-US" altLang="zh-CN" sz="2400" b="1" dirty="0">
                <a:latin typeface="+mn-ea"/>
              </a:rPr>
              <a:t> logs $PODNAME -n $NAMESPACE –p</a:t>
            </a:r>
            <a:endParaRPr lang="zh-CN" altLang="zh-CN" sz="2400" b="1" dirty="0">
              <a:latin typeface="+mn-ea"/>
            </a:endParaRPr>
          </a:p>
          <a:p>
            <a:pPr eaLnBrk="0" hangingPunct="0">
              <a:lnSpc>
                <a:spcPct val="120000"/>
              </a:lnSpc>
              <a:spcBef>
                <a:spcPct val="0"/>
              </a:spcBef>
              <a:buClr>
                <a:srgbClr val="3A699B"/>
              </a:buClr>
              <a:buSzPct val="145000"/>
            </a:pPr>
            <a:endParaRPr lang="zh-CN" altLang="zh-CN" sz="2400" b="1" dirty="0">
              <a:latin typeface="+mn-ea"/>
            </a:endParaRPr>
          </a:p>
          <a:p>
            <a:pPr eaLnBrk="0" hangingPunct="0">
              <a:lnSpc>
                <a:spcPct val="120000"/>
              </a:lnSpc>
              <a:spcBef>
                <a:spcPct val="0"/>
              </a:spcBef>
              <a:buClr>
                <a:srgbClr val="3A699B"/>
              </a:buClr>
              <a:buSzPct val="145000"/>
            </a:pPr>
            <a:endParaRPr lang="zh-CN" altLang="zh-CN" sz="2700" b="1" dirty="0"/>
          </a:p>
          <a:p>
            <a:pPr eaLnBrk="0" hangingPunct="0">
              <a:lnSpc>
                <a:spcPct val="120000"/>
              </a:lnSpc>
              <a:spcBef>
                <a:spcPct val="0"/>
              </a:spcBef>
              <a:buClr>
                <a:srgbClr val="3A699B"/>
              </a:buClr>
              <a:buSzPct val="145000"/>
            </a:pPr>
            <a:endParaRPr lang="zh-CN" altLang="zh-CN" sz="2700" b="1" dirty="0">
              <a:latin typeface="+mn-ea"/>
            </a:endParaRPr>
          </a:p>
        </p:txBody>
      </p:sp>
      <p:pic>
        <p:nvPicPr>
          <p:cNvPr id="4" name="图片 3">
            <a:extLst>
              <a:ext uri="{FF2B5EF4-FFF2-40B4-BE49-F238E27FC236}">
                <a16:creationId xmlns:a16="http://schemas.microsoft.com/office/drawing/2014/main" id="{5F20A50E-89FC-4A7B-ADB1-CD6ACEEC1D2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5" name="图片 4">
            <a:extLst>
              <a:ext uri="{FF2B5EF4-FFF2-40B4-BE49-F238E27FC236}">
                <a16:creationId xmlns:a16="http://schemas.microsoft.com/office/drawing/2014/main" id="{C40FE606-D594-4E5F-A250-BDB10B7F4F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6" name="文本框 5">
            <a:extLst>
              <a:ext uri="{FF2B5EF4-FFF2-40B4-BE49-F238E27FC236}">
                <a16:creationId xmlns:a16="http://schemas.microsoft.com/office/drawing/2014/main" id="{A718904F-7C26-4A55-9005-0C0D882E91D6}"/>
              </a:ext>
            </a:extLst>
          </p:cNvPr>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云智天枢平台运维</a:t>
            </a:r>
            <a:endParaRPr lang="en-US" altLang="zh-CN" sz="3200" b="1" dirty="0">
              <a:latin typeface="Microsoft YaHei Light" charset="-122"/>
              <a:ea typeface="Microsoft YaHei Light" charset="-122"/>
              <a:cs typeface="Microsoft YaHei Light" charset="-122"/>
              <a:sym typeface="+mn-lt"/>
            </a:endParaRPr>
          </a:p>
        </p:txBody>
      </p:sp>
      <p:sp>
        <p:nvSpPr>
          <p:cNvPr id="7" name="文本框 6">
            <a:extLst>
              <a:ext uri="{FF2B5EF4-FFF2-40B4-BE49-F238E27FC236}">
                <a16:creationId xmlns:a16="http://schemas.microsoft.com/office/drawing/2014/main" id="{8F026DA8-FA27-4839-A8A1-94BA122C0CD8}"/>
              </a:ext>
            </a:extLst>
          </p:cNvPr>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3">
            <a:extLst>
              <a:ext uri="{FF2B5EF4-FFF2-40B4-BE49-F238E27FC236}">
                <a16:creationId xmlns:a16="http://schemas.microsoft.com/office/drawing/2014/main" id="{056748FD-FF04-496B-AD01-B93725A7B1E8}"/>
              </a:ext>
            </a:extLst>
          </p:cNvPr>
          <p:cNvSpPr>
            <a:spLocks noGrp="1" noChangeArrowheads="1"/>
          </p:cNvSpPr>
          <p:nvPr>
            <p:ph idx="1"/>
          </p:nvPr>
        </p:nvSpPr>
        <p:spPr>
          <a:xfrm>
            <a:off x="939556" y="1709737"/>
            <a:ext cx="15987713" cy="7560468"/>
          </a:xfrm>
        </p:spPr>
        <p:txBody>
          <a:bodyPr/>
          <a:lstStyle/>
          <a:p>
            <a:pPr eaLnBrk="0" hangingPunct="0">
              <a:lnSpc>
                <a:spcPct val="120000"/>
              </a:lnSpc>
              <a:spcBef>
                <a:spcPct val="0"/>
              </a:spcBef>
              <a:buClr>
                <a:srgbClr val="3A699B"/>
              </a:buClr>
              <a:buSzPct val="145000"/>
            </a:pPr>
            <a:r>
              <a:rPr lang="en-US" altLang="zh-CN" sz="2700" dirty="0">
                <a:latin typeface="+mn-ea"/>
              </a:rPr>
              <a:t>1.2  </a:t>
            </a:r>
            <a:r>
              <a:rPr lang="zh-CN" altLang="zh-CN" sz="2700" b="1" dirty="0">
                <a:latin typeface="+mn-ea"/>
              </a:rPr>
              <a:t>日常</a:t>
            </a:r>
            <a:r>
              <a:rPr lang="en-US" altLang="zh-CN" sz="2700" b="1" dirty="0">
                <a:latin typeface="+mn-ea"/>
              </a:rPr>
              <a:t>docker</a:t>
            </a:r>
            <a:r>
              <a:rPr lang="zh-CN" altLang="zh-CN" sz="2700" b="1" dirty="0">
                <a:latin typeface="+mn-ea"/>
              </a:rPr>
              <a:t>操作类</a:t>
            </a:r>
            <a:endParaRPr lang="en-US" altLang="zh-CN" sz="2700" b="1" dirty="0">
              <a:latin typeface="+mn-ea"/>
            </a:endParaRPr>
          </a:p>
          <a:p>
            <a:pPr eaLnBrk="0" hangingPunct="0">
              <a:lnSpc>
                <a:spcPct val="120000"/>
              </a:lnSpc>
              <a:spcBef>
                <a:spcPct val="0"/>
              </a:spcBef>
              <a:buClr>
                <a:srgbClr val="3A699B"/>
              </a:buClr>
              <a:buSzPct val="145000"/>
            </a:pPr>
            <a:r>
              <a:rPr lang="en-US" altLang="zh-CN" sz="2700" b="1" dirty="0">
                <a:latin typeface="+mn-ea"/>
              </a:rPr>
              <a:t>1.2.1 </a:t>
            </a:r>
            <a:r>
              <a:rPr lang="zh-CN" altLang="zh-CN" sz="2700" dirty="0">
                <a:latin typeface="+mn-ea"/>
              </a:rPr>
              <a:t>查询容器信息</a:t>
            </a:r>
            <a:endParaRPr lang="en-US" altLang="zh-CN" sz="2700" dirty="0">
              <a:latin typeface="+mn-ea"/>
            </a:endParaRPr>
          </a:p>
          <a:p>
            <a:pPr eaLnBrk="0" hangingPunct="0">
              <a:lnSpc>
                <a:spcPct val="120000"/>
              </a:lnSpc>
              <a:spcBef>
                <a:spcPct val="0"/>
              </a:spcBef>
              <a:buClr>
                <a:srgbClr val="3A699B"/>
              </a:buClr>
              <a:buSzPct val="145000"/>
            </a:pPr>
            <a:r>
              <a:rPr lang="en-US" altLang="zh-CN" sz="2400" b="1" dirty="0">
                <a:latin typeface="+mn-ea"/>
              </a:rPr>
              <a:t># docker </a:t>
            </a:r>
            <a:r>
              <a:rPr lang="en-US" altLang="zh-CN" sz="2400" b="1" dirty="0" err="1">
                <a:latin typeface="+mn-ea"/>
              </a:rPr>
              <a:t>ps</a:t>
            </a:r>
            <a:r>
              <a:rPr lang="en-US" altLang="zh-CN" sz="2400" b="1" dirty="0">
                <a:latin typeface="+mn-ea"/>
              </a:rPr>
              <a:t> |grep task-agent</a:t>
            </a:r>
          </a:p>
          <a:p>
            <a:pPr eaLnBrk="0" hangingPunct="0">
              <a:lnSpc>
                <a:spcPct val="120000"/>
              </a:lnSpc>
              <a:spcBef>
                <a:spcPct val="0"/>
              </a:spcBef>
              <a:buClr>
                <a:srgbClr val="3A699B"/>
              </a:buClr>
              <a:buSzPct val="145000"/>
            </a:pPr>
            <a:endParaRPr lang="en-US" altLang="zh-CN" sz="2400" b="1" dirty="0">
              <a:latin typeface="+mn-ea"/>
            </a:endParaRPr>
          </a:p>
          <a:p>
            <a:pPr eaLnBrk="0" hangingPunct="0">
              <a:lnSpc>
                <a:spcPct val="120000"/>
              </a:lnSpc>
              <a:spcBef>
                <a:spcPct val="0"/>
              </a:spcBef>
              <a:buClr>
                <a:srgbClr val="3A699B"/>
              </a:buClr>
              <a:buSzPct val="145000"/>
            </a:pPr>
            <a:r>
              <a:rPr lang="en-US" altLang="zh-CN" sz="2700" b="1" dirty="0">
                <a:latin typeface="+mn-ea"/>
              </a:rPr>
              <a:t>1.2.2 </a:t>
            </a:r>
            <a:r>
              <a:rPr lang="zh-CN" altLang="zh-CN" sz="2700" dirty="0">
                <a:latin typeface="+mn-ea"/>
              </a:rPr>
              <a:t>登录容器</a:t>
            </a:r>
            <a:endParaRPr lang="en-US" altLang="zh-CN" sz="2700" dirty="0">
              <a:latin typeface="+mn-ea"/>
            </a:endParaRPr>
          </a:p>
          <a:p>
            <a:pPr eaLnBrk="0" hangingPunct="0">
              <a:lnSpc>
                <a:spcPct val="120000"/>
              </a:lnSpc>
              <a:spcBef>
                <a:spcPct val="0"/>
              </a:spcBef>
              <a:buClr>
                <a:srgbClr val="3A699B"/>
              </a:buClr>
              <a:buSzPct val="145000"/>
            </a:pPr>
            <a:r>
              <a:rPr lang="en-US" altLang="zh-CN" sz="2700" b="1" dirty="0">
                <a:latin typeface="+mn-ea"/>
              </a:rPr>
              <a:t>#docker exec -</a:t>
            </a:r>
            <a:r>
              <a:rPr lang="en-US" altLang="zh-CN" sz="2700" b="1" dirty="0" err="1">
                <a:latin typeface="+mn-ea"/>
              </a:rPr>
              <a:t>ti</a:t>
            </a:r>
            <a:r>
              <a:rPr lang="en-US" altLang="zh-CN" sz="2700" b="1" dirty="0">
                <a:latin typeface="+mn-ea"/>
              </a:rPr>
              <a:t> 198bc4ba7b5a bash</a:t>
            </a:r>
          </a:p>
          <a:p>
            <a:pPr eaLnBrk="0" hangingPunct="0">
              <a:lnSpc>
                <a:spcPct val="120000"/>
              </a:lnSpc>
              <a:spcBef>
                <a:spcPct val="0"/>
              </a:spcBef>
              <a:buClr>
                <a:srgbClr val="3A699B"/>
              </a:buClr>
              <a:buSzPct val="145000"/>
            </a:pPr>
            <a:endParaRPr lang="en-US" altLang="zh-CN" sz="2700" b="1" dirty="0">
              <a:latin typeface="+mn-ea"/>
            </a:endParaRPr>
          </a:p>
          <a:p>
            <a:pPr eaLnBrk="0" hangingPunct="0">
              <a:lnSpc>
                <a:spcPct val="120000"/>
              </a:lnSpc>
              <a:spcBef>
                <a:spcPct val="0"/>
              </a:spcBef>
              <a:buClr>
                <a:srgbClr val="3A699B"/>
              </a:buClr>
              <a:buSzPct val="145000"/>
            </a:pPr>
            <a:r>
              <a:rPr lang="en-US" altLang="zh-CN" sz="2700" b="1" dirty="0">
                <a:latin typeface="+mn-ea"/>
              </a:rPr>
              <a:t>1.2.3 </a:t>
            </a:r>
            <a:r>
              <a:rPr lang="zh-CN" altLang="zh-CN" sz="2700" dirty="0">
                <a:latin typeface="+mn-ea"/>
              </a:rPr>
              <a:t>基于已知容器镜像打新镜像</a:t>
            </a:r>
            <a:r>
              <a:rPr lang="zh-CN" altLang="en-US" sz="2700" dirty="0">
                <a:latin typeface="+mn-ea"/>
              </a:rPr>
              <a:t>（</a:t>
            </a:r>
            <a:r>
              <a:rPr lang="en-US" altLang="zh-CN" sz="2700" dirty="0">
                <a:latin typeface="+mn-ea"/>
              </a:rPr>
              <a:t>198bc4ba7b5a :</a:t>
            </a:r>
            <a:r>
              <a:rPr lang="zh-CN" altLang="zh-CN" sz="2700" dirty="0">
                <a:latin typeface="+mn-ea"/>
              </a:rPr>
              <a:t>当前容器的名字</a:t>
            </a:r>
            <a:r>
              <a:rPr lang="zh-CN" altLang="en-US" sz="2700" dirty="0">
                <a:latin typeface="+mn-ea"/>
              </a:rPr>
              <a:t>）</a:t>
            </a:r>
            <a:endParaRPr lang="en-US" altLang="zh-CN" sz="2700" dirty="0">
              <a:latin typeface="+mn-ea"/>
            </a:endParaRPr>
          </a:p>
          <a:p>
            <a:pPr eaLnBrk="0" hangingPunct="0">
              <a:lnSpc>
                <a:spcPct val="120000"/>
              </a:lnSpc>
              <a:spcBef>
                <a:spcPct val="0"/>
              </a:spcBef>
              <a:buClr>
                <a:srgbClr val="3A699B"/>
              </a:buClr>
              <a:buSzPct val="145000"/>
            </a:pPr>
            <a:r>
              <a:rPr lang="en-US" altLang="zh-CN" sz="2700" b="1" dirty="0">
                <a:latin typeface="+mn-ea"/>
              </a:rPr>
              <a:t>#docker commit --pause=false 198bc4ba7b5a ccr.ccs.tencentyun.com/</a:t>
            </a:r>
            <a:r>
              <a:rPr lang="en-US" altLang="zh-CN" sz="2700" b="1" dirty="0" err="1">
                <a:latin typeface="+mn-ea"/>
              </a:rPr>
              <a:t>timatrix</a:t>
            </a:r>
            <a:r>
              <a:rPr lang="en-US" altLang="zh-CN" sz="2700" b="1" dirty="0">
                <a:latin typeface="+mn-ea"/>
              </a:rPr>
              <a:t>-test/task_agent:1.0.0.72_release_5d8e823_201907301424</a:t>
            </a:r>
          </a:p>
          <a:p>
            <a:pPr eaLnBrk="0" hangingPunct="0">
              <a:lnSpc>
                <a:spcPct val="120000"/>
              </a:lnSpc>
              <a:spcBef>
                <a:spcPct val="0"/>
              </a:spcBef>
              <a:buClr>
                <a:srgbClr val="3A699B"/>
              </a:buClr>
              <a:buSzPct val="145000"/>
            </a:pPr>
            <a:endParaRPr lang="en-US" altLang="zh-CN" sz="2700" b="1" dirty="0">
              <a:latin typeface="+mn-ea"/>
            </a:endParaRPr>
          </a:p>
          <a:p>
            <a:pPr eaLnBrk="0" hangingPunct="0">
              <a:lnSpc>
                <a:spcPct val="120000"/>
              </a:lnSpc>
              <a:spcBef>
                <a:spcPct val="0"/>
              </a:spcBef>
              <a:buClr>
                <a:srgbClr val="3A699B"/>
              </a:buClr>
              <a:buSzPct val="145000"/>
            </a:pPr>
            <a:r>
              <a:rPr lang="en-US" altLang="zh-CN" sz="2700" b="1" dirty="0">
                <a:latin typeface="+mn-ea"/>
              </a:rPr>
              <a:t>1.2.4  </a:t>
            </a:r>
            <a:r>
              <a:rPr lang="zh-CN" altLang="zh-CN" sz="2700" dirty="0">
                <a:latin typeface="+mn-ea"/>
              </a:rPr>
              <a:t>把镜像</a:t>
            </a:r>
            <a:r>
              <a:rPr lang="en-US" altLang="zh-CN" sz="2700" dirty="0">
                <a:latin typeface="+mn-ea"/>
              </a:rPr>
              <a:t>push</a:t>
            </a:r>
            <a:r>
              <a:rPr lang="zh-CN" altLang="zh-CN" sz="2700" dirty="0">
                <a:latin typeface="+mn-ea"/>
              </a:rPr>
              <a:t>到远程仓库</a:t>
            </a:r>
            <a:endParaRPr lang="en-US" altLang="zh-CN" sz="2700" dirty="0">
              <a:latin typeface="+mn-ea"/>
            </a:endParaRPr>
          </a:p>
          <a:p>
            <a:pPr eaLnBrk="0" hangingPunct="0">
              <a:lnSpc>
                <a:spcPct val="120000"/>
              </a:lnSpc>
              <a:spcBef>
                <a:spcPct val="0"/>
              </a:spcBef>
              <a:buClr>
                <a:srgbClr val="3A699B"/>
              </a:buClr>
              <a:buSzPct val="145000"/>
            </a:pPr>
            <a:r>
              <a:rPr lang="en-US" altLang="zh-CN" sz="2700" b="1" dirty="0">
                <a:latin typeface="+mn-ea"/>
              </a:rPr>
              <a:t>#docker push ccr.ccs.tencentyun.com/</a:t>
            </a:r>
            <a:r>
              <a:rPr lang="en-US" altLang="zh-CN" sz="2700" b="1" dirty="0" err="1">
                <a:latin typeface="+mn-ea"/>
              </a:rPr>
              <a:t>timatrix</a:t>
            </a:r>
            <a:r>
              <a:rPr lang="en-US" altLang="zh-CN" sz="2700" b="1" dirty="0">
                <a:latin typeface="+mn-ea"/>
              </a:rPr>
              <a:t>-test/task_agent:1.0.0.72_release_5d8e823_201907301424</a:t>
            </a:r>
          </a:p>
          <a:p>
            <a:pPr eaLnBrk="0" hangingPunct="0">
              <a:lnSpc>
                <a:spcPct val="120000"/>
              </a:lnSpc>
              <a:spcBef>
                <a:spcPct val="0"/>
              </a:spcBef>
              <a:buClr>
                <a:srgbClr val="3A699B"/>
              </a:buClr>
              <a:buSzPct val="145000"/>
            </a:pPr>
            <a:endParaRPr lang="zh-CN" altLang="zh-CN" sz="2700" b="1" dirty="0">
              <a:latin typeface="+mn-ea"/>
            </a:endParaRPr>
          </a:p>
          <a:p>
            <a:pPr eaLnBrk="0" hangingPunct="0">
              <a:lnSpc>
                <a:spcPct val="120000"/>
              </a:lnSpc>
              <a:spcBef>
                <a:spcPct val="0"/>
              </a:spcBef>
              <a:buClr>
                <a:srgbClr val="3A699B"/>
              </a:buClr>
              <a:buSzPct val="145000"/>
            </a:pPr>
            <a:endParaRPr lang="zh-CN" altLang="zh-CN" sz="2400" b="1" dirty="0">
              <a:latin typeface="+mn-ea"/>
            </a:endParaRPr>
          </a:p>
          <a:p>
            <a:pPr eaLnBrk="0" hangingPunct="0">
              <a:lnSpc>
                <a:spcPct val="120000"/>
              </a:lnSpc>
              <a:spcBef>
                <a:spcPct val="0"/>
              </a:spcBef>
              <a:buClr>
                <a:srgbClr val="3A699B"/>
              </a:buClr>
              <a:buSzPct val="145000"/>
            </a:pPr>
            <a:endParaRPr lang="zh-CN" altLang="zh-CN" sz="2400" b="1" dirty="0">
              <a:latin typeface="+mn-ea"/>
            </a:endParaRPr>
          </a:p>
          <a:p>
            <a:pPr eaLnBrk="0" hangingPunct="0">
              <a:lnSpc>
                <a:spcPct val="120000"/>
              </a:lnSpc>
              <a:spcBef>
                <a:spcPct val="0"/>
              </a:spcBef>
              <a:buClr>
                <a:srgbClr val="3A699B"/>
              </a:buClr>
              <a:buSzPct val="145000"/>
            </a:pPr>
            <a:endParaRPr lang="zh-CN" altLang="zh-CN" sz="2700" b="1" dirty="0"/>
          </a:p>
          <a:p>
            <a:pPr eaLnBrk="0" hangingPunct="0">
              <a:lnSpc>
                <a:spcPct val="120000"/>
              </a:lnSpc>
              <a:spcBef>
                <a:spcPct val="0"/>
              </a:spcBef>
              <a:buClr>
                <a:srgbClr val="3A699B"/>
              </a:buClr>
              <a:buSzPct val="145000"/>
            </a:pPr>
            <a:endParaRPr lang="zh-CN" altLang="zh-CN" sz="2700" b="1" dirty="0">
              <a:latin typeface="+mn-ea"/>
            </a:endParaRPr>
          </a:p>
        </p:txBody>
      </p:sp>
      <p:pic>
        <p:nvPicPr>
          <p:cNvPr id="4" name="图片 3">
            <a:extLst>
              <a:ext uri="{FF2B5EF4-FFF2-40B4-BE49-F238E27FC236}">
                <a16:creationId xmlns:a16="http://schemas.microsoft.com/office/drawing/2014/main" id="{1CAA7021-F704-4767-B747-7276B1C3A07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6" name="图片 5">
            <a:extLst>
              <a:ext uri="{FF2B5EF4-FFF2-40B4-BE49-F238E27FC236}">
                <a16:creationId xmlns:a16="http://schemas.microsoft.com/office/drawing/2014/main" id="{77D5B01B-3741-4900-9D95-CD894812C5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7" name="文本框 6">
            <a:extLst>
              <a:ext uri="{FF2B5EF4-FFF2-40B4-BE49-F238E27FC236}">
                <a16:creationId xmlns:a16="http://schemas.microsoft.com/office/drawing/2014/main" id="{7A2DF0C4-8B34-42EE-B68A-B025EA63A64F}"/>
              </a:ext>
            </a:extLst>
          </p:cNvPr>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云智天枢平台运维</a:t>
            </a:r>
            <a:endParaRPr lang="en-US" altLang="zh-CN" sz="3200" b="1" dirty="0">
              <a:latin typeface="Microsoft YaHei Light" charset="-122"/>
              <a:ea typeface="Microsoft YaHei Light" charset="-122"/>
              <a:cs typeface="Microsoft YaHei Light" charset="-122"/>
              <a:sym typeface="+mn-lt"/>
            </a:endParaRPr>
          </a:p>
        </p:txBody>
      </p:sp>
      <p:sp>
        <p:nvSpPr>
          <p:cNvPr id="8" name="文本框 7">
            <a:extLst>
              <a:ext uri="{FF2B5EF4-FFF2-40B4-BE49-F238E27FC236}">
                <a16:creationId xmlns:a16="http://schemas.microsoft.com/office/drawing/2014/main" id="{F777935B-6296-42ED-8AE2-BE0800D6068C}"/>
              </a:ext>
            </a:extLst>
          </p:cNvPr>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内容占位符 3">
            <a:extLst>
              <a:ext uri="{FF2B5EF4-FFF2-40B4-BE49-F238E27FC236}">
                <a16:creationId xmlns:a16="http://schemas.microsoft.com/office/drawing/2014/main" id="{DFC7871B-5ACF-4B1D-ADFF-DB6C920764D2}"/>
              </a:ext>
            </a:extLst>
          </p:cNvPr>
          <p:cNvSpPr>
            <a:spLocks noGrp="1" noChangeArrowheads="1"/>
          </p:cNvSpPr>
          <p:nvPr>
            <p:ph idx="1"/>
          </p:nvPr>
        </p:nvSpPr>
        <p:spPr>
          <a:xfrm>
            <a:off x="1257301" y="1556415"/>
            <a:ext cx="15987713" cy="7560468"/>
          </a:xfrm>
        </p:spPr>
        <p:txBody>
          <a:bodyPr>
            <a:normAutofit lnSpcReduction="10000"/>
          </a:bodyPr>
          <a:lstStyle/>
          <a:p>
            <a:pPr eaLnBrk="0" hangingPunct="0">
              <a:lnSpc>
                <a:spcPct val="120000"/>
              </a:lnSpc>
              <a:spcBef>
                <a:spcPct val="0"/>
              </a:spcBef>
              <a:buClr>
                <a:srgbClr val="3A699B"/>
              </a:buClr>
              <a:buSzPct val="145000"/>
            </a:pPr>
            <a:r>
              <a:rPr lang="en-US" altLang="zh-CN" sz="2700" b="1" dirty="0">
                <a:latin typeface="+mn-ea"/>
                <a:sym typeface="Arial" panose="020B0604020202020204" pitchFamily="34" charset="0"/>
              </a:rPr>
              <a:t>1.3  </a:t>
            </a:r>
            <a:r>
              <a:rPr lang="zh-CN" altLang="zh-CN" sz="2700" dirty="0">
                <a:latin typeface="+mn-ea"/>
              </a:rPr>
              <a:t>日常网络检测操作类</a:t>
            </a:r>
            <a:endParaRPr lang="en-US" altLang="zh-CN" sz="2700" dirty="0">
              <a:latin typeface="+mn-ea"/>
            </a:endParaRPr>
          </a:p>
          <a:p>
            <a:pPr eaLnBrk="0" hangingPunct="0">
              <a:lnSpc>
                <a:spcPct val="120000"/>
              </a:lnSpc>
              <a:spcBef>
                <a:spcPct val="0"/>
              </a:spcBef>
              <a:buClr>
                <a:srgbClr val="3A699B"/>
              </a:buClr>
              <a:buSzPct val="145000"/>
            </a:pPr>
            <a:r>
              <a:rPr lang="en-US" altLang="zh-CN" sz="2700" b="1" dirty="0">
                <a:latin typeface="+mn-ea"/>
              </a:rPr>
              <a:t>1.3.1  </a:t>
            </a:r>
            <a:r>
              <a:rPr lang="en-US" altLang="zh-CN" sz="2700" dirty="0" err="1">
                <a:latin typeface="+mn-ea"/>
              </a:rPr>
              <a:t>ifconfig</a:t>
            </a:r>
            <a:r>
              <a:rPr lang="zh-CN" altLang="zh-CN" sz="2700" dirty="0">
                <a:latin typeface="+mn-ea"/>
              </a:rPr>
              <a:t>查看网卡信息</a:t>
            </a:r>
            <a:endParaRPr lang="en-US" altLang="zh-CN" sz="2700" dirty="0">
              <a:latin typeface="+mn-ea"/>
            </a:endParaRPr>
          </a:p>
          <a:p>
            <a:pPr eaLnBrk="0" hangingPunct="0">
              <a:lnSpc>
                <a:spcPct val="120000"/>
              </a:lnSpc>
              <a:spcBef>
                <a:spcPct val="0"/>
              </a:spcBef>
              <a:buClr>
                <a:srgbClr val="3A699B"/>
              </a:buClr>
              <a:buSzPct val="145000"/>
            </a:pPr>
            <a:r>
              <a:rPr lang="en-US" altLang="zh-CN" sz="2700" b="1" dirty="0">
                <a:latin typeface="+mn-ea"/>
              </a:rPr>
              <a:t># </a:t>
            </a:r>
            <a:r>
              <a:rPr lang="en-US" altLang="zh-CN" sz="2700" b="1" dirty="0" err="1">
                <a:latin typeface="+mn-ea"/>
              </a:rPr>
              <a:t>ifconfig</a:t>
            </a:r>
            <a:r>
              <a:rPr lang="en-US" altLang="zh-CN" sz="2700" b="1" dirty="0">
                <a:latin typeface="+mn-ea"/>
              </a:rPr>
              <a:t> eth0</a:t>
            </a:r>
          </a:p>
          <a:p>
            <a:pPr eaLnBrk="0" hangingPunct="0">
              <a:lnSpc>
                <a:spcPct val="120000"/>
              </a:lnSpc>
              <a:spcBef>
                <a:spcPct val="0"/>
              </a:spcBef>
              <a:buClr>
                <a:srgbClr val="3A699B"/>
              </a:buClr>
              <a:buSzPct val="145000"/>
            </a:pPr>
            <a:endParaRPr lang="en-US" altLang="zh-CN" sz="2700" b="1" dirty="0">
              <a:latin typeface="+mn-ea"/>
            </a:endParaRPr>
          </a:p>
          <a:p>
            <a:pPr eaLnBrk="0" hangingPunct="0">
              <a:lnSpc>
                <a:spcPct val="120000"/>
              </a:lnSpc>
              <a:spcBef>
                <a:spcPct val="0"/>
              </a:spcBef>
              <a:buClr>
                <a:srgbClr val="3A699B"/>
              </a:buClr>
              <a:buSzPct val="145000"/>
            </a:pPr>
            <a:r>
              <a:rPr lang="en-US" altLang="zh-CN" sz="2700" b="1" dirty="0">
                <a:latin typeface="+mn-ea"/>
              </a:rPr>
              <a:t>1.3.2 </a:t>
            </a:r>
            <a:r>
              <a:rPr lang="en-US" altLang="zh-CN" sz="2700" dirty="0">
                <a:latin typeface="+mn-ea"/>
              </a:rPr>
              <a:t>route</a:t>
            </a:r>
            <a:r>
              <a:rPr lang="zh-CN" altLang="zh-CN" sz="2700" dirty="0">
                <a:latin typeface="+mn-ea"/>
              </a:rPr>
              <a:t>查询路由</a:t>
            </a:r>
          </a:p>
          <a:p>
            <a:pPr eaLnBrk="0" hangingPunct="0">
              <a:lnSpc>
                <a:spcPct val="120000"/>
              </a:lnSpc>
              <a:spcBef>
                <a:spcPct val="0"/>
              </a:spcBef>
              <a:buClr>
                <a:srgbClr val="3A699B"/>
              </a:buClr>
              <a:buSzPct val="145000"/>
            </a:pPr>
            <a:r>
              <a:rPr lang="en-US" altLang="zh-CN" sz="2700" b="1" dirty="0">
                <a:latin typeface="+mn-ea"/>
              </a:rPr>
              <a:t># route –n</a:t>
            </a:r>
          </a:p>
          <a:p>
            <a:pPr eaLnBrk="0" hangingPunct="0">
              <a:lnSpc>
                <a:spcPct val="120000"/>
              </a:lnSpc>
              <a:spcBef>
                <a:spcPct val="0"/>
              </a:spcBef>
              <a:buClr>
                <a:srgbClr val="3A699B"/>
              </a:buClr>
              <a:buSzPct val="145000"/>
            </a:pPr>
            <a:endParaRPr lang="en-US" altLang="zh-CN" sz="2700" b="1" dirty="0">
              <a:latin typeface="+mn-ea"/>
            </a:endParaRPr>
          </a:p>
          <a:p>
            <a:pPr eaLnBrk="0" hangingPunct="0">
              <a:lnSpc>
                <a:spcPct val="120000"/>
              </a:lnSpc>
              <a:spcBef>
                <a:spcPct val="0"/>
              </a:spcBef>
              <a:buClr>
                <a:srgbClr val="3A699B"/>
              </a:buClr>
              <a:buSzPct val="145000"/>
            </a:pPr>
            <a:r>
              <a:rPr lang="en-US" altLang="zh-CN" sz="2700" b="1" dirty="0">
                <a:latin typeface="+mn-ea"/>
              </a:rPr>
              <a:t>1.3.3 </a:t>
            </a:r>
            <a:r>
              <a:rPr lang="en-US" altLang="zh-CN" sz="2700" dirty="0">
                <a:latin typeface="+mn-ea"/>
              </a:rPr>
              <a:t>iptables</a:t>
            </a:r>
            <a:r>
              <a:rPr lang="zh-CN" altLang="zh-CN" sz="2700" dirty="0">
                <a:latin typeface="+mn-ea"/>
              </a:rPr>
              <a:t>查询防火墙详情</a:t>
            </a:r>
          </a:p>
          <a:p>
            <a:pPr eaLnBrk="0" hangingPunct="0">
              <a:lnSpc>
                <a:spcPct val="120000"/>
              </a:lnSpc>
              <a:spcBef>
                <a:spcPct val="0"/>
              </a:spcBef>
              <a:buClr>
                <a:srgbClr val="3A699B"/>
              </a:buClr>
              <a:buSzPct val="145000"/>
            </a:pPr>
            <a:r>
              <a:rPr lang="en-US" altLang="zh-CN" sz="2700" b="1" dirty="0">
                <a:latin typeface="+mn-ea"/>
              </a:rPr>
              <a:t># iptables-save |grep 10.0.0.0</a:t>
            </a:r>
            <a:endParaRPr lang="en-US" altLang="zh-CN" sz="2700" dirty="0">
              <a:latin typeface="+mn-ea"/>
            </a:endParaRPr>
          </a:p>
          <a:p>
            <a:r>
              <a:rPr lang="zh-CN" altLang="zh-CN" sz="2700" dirty="0">
                <a:latin typeface="+mn-ea"/>
              </a:rPr>
              <a:t>以上只是云智天枢平台在运维过程中常会用到的一些有关容器平台的命令，更具体的操</a:t>
            </a:r>
          </a:p>
          <a:p>
            <a:r>
              <a:rPr lang="zh-CN" altLang="zh-CN" sz="2700" dirty="0">
                <a:latin typeface="+mn-ea"/>
              </a:rPr>
              <a:t>作手册，可参考：</a:t>
            </a:r>
          </a:p>
          <a:p>
            <a:r>
              <a:rPr lang="en-US" altLang="zh-CN" sz="2700" b="1" dirty="0">
                <a:latin typeface="+mn-ea"/>
              </a:rPr>
              <a:t>k8s</a:t>
            </a:r>
            <a:r>
              <a:rPr lang="zh-CN" altLang="zh-CN" sz="2700" b="1" dirty="0">
                <a:latin typeface="+mn-ea"/>
              </a:rPr>
              <a:t>官网</a:t>
            </a:r>
            <a:r>
              <a:rPr lang="en-US" altLang="zh-CN" sz="2700" b="1" dirty="0">
                <a:latin typeface="+mn-ea"/>
              </a:rPr>
              <a:t>:</a:t>
            </a:r>
            <a:endParaRPr lang="zh-CN" altLang="zh-CN" sz="2700" b="1" dirty="0">
              <a:latin typeface="+mn-ea"/>
            </a:endParaRPr>
          </a:p>
          <a:p>
            <a:r>
              <a:rPr lang="en-US" altLang="zh-CN" sz="2700" u="sng" dirty="0">
                <a:latin typeface="+mn-ea"/>
                <a:hlinkClick r:id="rId2"/>
              </a:rPr>
              <a:t>https://kubernetes.io/zh/docs/concepts/overview/what-is-kubernetes/</a:t>
            </a:r>
            <a:endParaRPr lang="zh-CN" altLang="zh-CN" sz="2700" dirty="0">
              <a:latin typeface="+mn-ea"/>
            </a:endParaRPr>
          </a:p>
          <a:p>
            <a:r>
              <a:rPr lang="en-US" altLang="zh-CN" sz="2700" b="1" dirty="0">
                <a:latin typeface="+mn-ea"/>
              </a:rPr>
              <a:t>docker</a:t>
            </a:r>
            <a:r>
              <a:rPr lang="zh-CN" altLang="zh-CN" sz="2700" b="1" dirty="0">
                <a:latin typeface="+mn-ea"/>
              </a:rPr>
              <a:t>官网</a:t>
            </a:r>
            <a:r>
              <a:rPr lang="en-US" altLang="zh-CN" sz="2700" b="1" dirty="0">
                <a:latin typeface="+mn-ea"/>
              </a:rPr>
              <a:t>:</a:t>
            </a:r>
            <a:endParaRPr lang="zh-CN" altLang="zh-CN" sz="2700" b="1" dirty="0">
              <a:latin typeface="+mn-ea"/>
            </a:endParaRPr>
          </a:p>
          <a:p>
            <a:r>
              <a:rPr lang="en-US" altLang="zh-CN" sz="2700" u="sng" dirty="0">
                <a:latin typeface="+mn-ea"/>
                <a:hlinkClick r:id="rId3"/>
              </a:rPr>
              <a:t>https://www.docker.com/get-started</a:t>
            </a:r>
            <a:endParaRPr lang="zh-CN" altLang="zh-CN" sz="2700" dirty="0">
              <a:latin typeface="+mn-ea"/>
            </a:endParaRPr>
          </a:p>
          <a:p>
            <a:pPr>
              <a:spcBef>
                <a:spcPct val="0"/>
              </a:spcBef>
            </a:pPr>
            <a:endParaRPr lang="en-US" altLang="zh-CN" sz="2700" dirty="0">
              <a:latin typeface="+mn-ea"/>
            </a:endParaRPr>
          </a:p>
          <a:p>
            <a:pPr>
              <a:spcBef>
                <a:spcPct val="0"/>
              </a:spcBef>
            </a:pPr>
            <a:endParaRPr lang="en-US" altLang="zh-CN" sz="2700" dirty="0">
              <a:latin typeface="+mn-ea"/>
            </a:endParaRPr>
          </a:p>
        </p:txBody>
      </p:sp>
      <p:pic>
        <p:nvPicPr>
          <p:cNvPr id="4" name="图片 3">
            <a:extLst>
              <a:ext uri="{FF2B5EF4-FFF2-40B4-BE49-F238E27FC236}">
                <a16:creationId xmlns:a16="http://schemas.microsoft.com/office/drawing/2014/main" id="{79D65245-2A26-4054-A1A7-3ABD5F540F6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5" name="图片 4">
            <a:extLst>
              <a:ext uri="{FF2B5EF4-FFF2-40B4-BE49-F238E27FC236}">
                <a16:creationId xmlns:a16="http://schemas.microsoft.com/office/drawing/2014/main" id="{F6FF9262-AD28-4D25-9B02-F8F9A40E115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6" name="文本框 5">
            <a:extLst>
              <a:ext uri="{FF2B5EF4-FFF2-40B4-BE49-F238E27FC236}">
                <a16:creationId xmlns:a16="http://schemas.microsoft.com/office/drawing/2014/main" id="{CC996783-101C-406D-B52A-46935F0F55DA}"/>
              </a:ext>
            </a:extLst>
          </p:cNvPr>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云智天枢平台运维</a:t>
            </a:r>
            <a:endParaRPr lang="en-US" altLang="zh-CN" sz="3200" b="1" dirty="0">
              <a:latin typeface="Microsoft YaHei Light" charset="-122"/>
              <a:ea typeface="Microsoft YaHei Light" charset="-122"/>
              <a:cs typeface="Microsoft YaHei Light" charset="-122"/>
              <a:sym typeface="+mn-lt"/>
            </a:endParaRPr>
          </a:p>
        </p:txBody>
      </p:sp>
      <p:sp>
        <p:nvSpPr>
          <p:cNvPr id="7" name="文本框 6">
            <a:extLst>
              <a:ext uri="{FF2B5EF4-FFF2-40B4-BE49-F238E27FC236}">
                <a16:creationId xmlns:a16="http://schemas.microsoft.com/office/drawing/2014/main" id="{5AE97599-ADCD-4983-A748-DDC074016BF3}"/>
              </a:ext>
            </a:extLst>
          </p:cNvPr>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Tree>
    <p:extLst>
      <p:ext uri="{BB962C8B-B14F-4D97-AF65-F5344CB8AC3E}">
        <p14:creationId xmlns:p14="http://schemas.microsoft.com/office/powerpoint/2010/main" val="2654304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内容占位符 3">
            <a:extLst>
              <a:ext uri="{FF2B5EF4-FFF2-40B4-BE49-F238E27FC236}">
                <a16:creationId xmlns:a16="http://schemas.microsoft.com/office/drawing/2014/main" id="{DFC7871B-5ACF-4B1D-ADFF-DB6C920764D2}"/>
              </a:ext>
            </a:extLst>
          </p:cNvPr>
          <p:cNvSpPr>
            <a:spLocks noGrp="1" noChangeArrowheads="1"/>
          </p:cNvSpPr>
          <p:nvPr>
            <p:ph idx="1"/>
          </p:nvPr>
        </p:nvSpPr>
        <p:spPr>
          <a:xfrm>
            <a:off x="1257301" y="1907382"/>
            <a:ext cx="15987713" cy="7560468"/>
          </a:xfrm>
        </p:spPr>
        <p:txBody>
          <a:bodyPr/>
          <a:lstStyle/>
          <a:p>
            <a:r>
              <a:rPr lang="zh-CN" altLang="zh-CN" sz="2700" dirty="0"/>
              <a:t>云智天枢平台日常运维包括</a:t>
            </a:r>
            <a:r>
              <a:rPr lang="zh-CN" altLang="zh-CN" sz="2700" b="1" dirty="0"/>
              <a:t>组件运维</a:t>
            </a:r>
            <a:r>
              <a:rPr lang="zh-CN" altLang="zh-CN" sz="2700" dirty="0"/>
              <a:t>和</a:t>
            </a:r>
            <a:r>
              <a:rPr lang="zh-CN" altLang="zh-CN" sz="2700" b="1" dirty="0"/>
              <a:t>平台运维</a:t>
            </a:r>
            <a:r>
              <a:rPr lang="zh-CN" altLang="zh-CN" sz="2700" dirty="0"/>
              <a:t>两个方面，</a:t>
            </a:r>
            <a:endParaRPr lang="en-US" altLang="zh-CN" sz="2700" dirty="0"/>
          </a:p>
          <a:p>
            <a:r>
              <a:rPr lang="zh-CN" altLang="zh-CN" sz="2700" dirty="0"/>
              <a:t>组件主要包括</a:t>
            </a:r>
            <a:r>
              <a:rPr lang="en-US" altLang="zh-CN" sz="2700" dirty="0" err="1"/>
              <a:t>Mysql</a:t>
            </a:r>
            <a:r>
              <a:rPr lang="zh-CN" altLang="zh-CN" sz="2700" dirty="0"/>
              <a:t>集群、</a:t>
            </a:r>
            <a:r>
              <a:rPr lang="en-US" altLang="zh-CN" sz="2700" dirty="0"/>
              <a:t>Consul</a:t>
            </a:r>
            <a:r>
              <a:rPr lang="zh-CN" altLang="zh-CN" sz="2700" dirty="0"/>
              <a:t>集群、</a:t>
            </a:r>
            <a:r>
              <a:rPr lang="en-US" altLang="zh-CN" sz="2700" dirty="0"/>
              <a:t>Kafka</a:t>
            </a:r>
            <a:r>
              <a:rPr lang="zh-CN" altLang="zh-CN" sz="2700" dirty="0"/>
              <a:t>集群、</a:t>
            </a:r>
            <a:r>
              <a:rPr lang="en-US" altLang="zh-CN" sz="2700" dirty="0"/>
              <a:t>ZK</a:t>
            </a:r>
            <a:r>
              <a:rPr lang="zh-CN" altLang="zh-CN" sz="2700" dirty="0"/>
              <a:t>集群以及</a:t>
            </a:r>
            <a:r>
              <a:rPr lang="en-US" altLang="zh-CN" sz="2700" dirty="0"/>
              <a:t>Kafka</a:t>
            </a:r>
            <a:r>
              <a:rPr lang="zh-CN" altLang="zh-CN" sz="2700" dirty="0"/>
              <a:t>集群运维</a:t>
            </a:r>
            <a:r>
              <a:rPr lang="en-US" altLang="zh-CN" sz="2700" dirty="0"/>
              <a:t>;</a:t>
            </a:r>
          </a:p>
          <a:p>
            <a:r>
              <a:rPr lang="zh-CN" altLang="zh-CN" sz="2700" dirty="0"/>
              <a:t>平台运维主要包括平台登录、</a:t>
            </a:r>
            <a:r>
              <a:rPr lang="en-US" altLang="zh-CN" sz="2700" dirty="0"/>
              <a:t>AI</a:t>
            </a:r>
            <a:r>
              <a:rPr lang="zh-CN" altLang="zh-CN" sz="2700" dirty="0"/>
              <a:t>任务管理以及视频结构化数据分库保存、日志清理等日常操作。</a:t>
            </a:r>
          </a:p>
          <a:p>
            <a:r>
              <a:rPr lang="zh-CN" altLang="zh-CN" sz="2700" dirty="0"/>
              <a:t>假定部署组件的三台机器的</a:t>
            </a:r>
            <a:r>
              <a:rPr lang="en-US" altLang="zh-CN" sz="2700" dirty="0"/>
              <a:t>IP</a:t>
            </a:r>
            <a:r>
              <a:rPr lang="zh-CN" altLang="zh-CN" sz="2700" dirty="0"/>
              <a:t>分别为：</a:t>
            </a:r>
            <a:r>
              <a:rPr lang="en-US" altLang="zh-CN" sz="2700" dirty="0"/>
              <a:t>192.168.21.139/192.168.21.140/192.168.21.141</a:t>
            </a:r>
          </a:p>
          <a:p>
            <a:endParaRPr lang="en-US" altLang="zh-CN" sz="2700" dirty="0"/>
          </a:p>
          <a:p>
            <a:pPr marL="514350" indent="-514350">
              <a:buAutoNum type="arabicPeriod"/>
            </a:pPr>
            <a:r>
              <a:rPr lang="zh-CN" altLang="zh-CN" sz="2700" dirty="0"/>
              <a:t>云智天枢平台依赖组件日常运维</a:t>
            </a:r>
            <a:endParaRPr lang="en-US" altLang="zh-CN" sz="2700" dirty="0"/>
          </a:p>
          <a:p>
            <a:r>
              <a:rPr lang="en-US" altLang="zh-CN" sz="2700" dirty="0"/>
              <a:t>1.1  </a:t>
            </a:r>
            <a:r>
              <a:rPr lang="en-US" altLang="zh-CN" sz="2700" dirty="0" err="1"/>
              <a:t>mysql</a:t>
            </a:r>
            <a:r>
              <a:rPr lang="zh-CN" altLang="zh-CN" sz="2700" dirty="0"/>
              <a:t>集群日常巡检</a:t>
            </a:r>
            <a:endParaRPr lang="en-US" altLang="zh-CN" sz="2700" dirty="0"/>
          </a:p>
          <a:p>
            <a:r>
              <a:rPr lang="zh-CN" altLang="zh-CN" sz="2700" dirty="0"/>
              <a:t>云智天枢平台</a:t>
            </a:r>
            <a:r>
              <a:rPr lang="en-US" altLang="zh-CN" sz="2700" dirty="0" err="1"/>
              <a:t>Mysql</a:t>
            </a:r>
            <a:r>
              <a:rPr lang="zh-CN" altLang="zh-CN" sz="2700" dirty="0"/>
              <a:t>集群采用的是主从模式部署，主备分别部署在</a:t>
            </a:r>
            <a:r>
              <a:rPr lang="en-US" altLang="zh-CN" sz="2700" dirty="0"/>
              <a:t>192.168.21.139</a:t>
            </a:r>
            <a:r>
              <a:rPr lang="zh-CN" altLang="zh-CN" sz="2700" dirty="0"/>
              <a:t>和</a:t>
            </a:r>
          </a:p>
          <a:p>
            <a:r>
              <a:rPr lang="en-US" altLang="zh-CN" sz="2700" dirty="0"/>
              <a:t>192.168.21.140</a:t>
            </a:r>
            <a:r>
              <a:rPr lang="zh-CN" altLang="zh-CN" sz="2700" dirty="0"/>
              <a:t>上面，查询</a:t>
            </a:r>
            <a:r>
              <a:rPr lang="en-US" altLang="zh-CN" sz="2700" dirty="0" err="1"/>
              <a:t>Mysql</a:t>
            </a:r>
            <a:r>
              <a:rPr lang="zh-CN" altLang="zh-CN" sz="2700" dirty="0"/>
              <a:t>集群看是否运行正常，操作如下：</a:t>
            </a:r>
            <a:endParaRPr lang="en-US" altLang="zh-CN" sz="2700" dirty="0"/>
          </a:p>
          <a:p>
            <a:r>
              <a:rPr lang="en-US" altLang="zh-CN" sz="2700" b="1" dirty="0"/>
              <a:t>#dig </a:t>
            </a:r>
            <a:r>
              <a:rPr lang="en-US" altLang="zh-CN" sz="2700" b="1" dirty="0" err="1"/>
              <a:t>mysql.service.consul</a:t>
            </a:r>
            <a:endParaRPr lang="zh-CN" altLang="zh-CN" sz="2700" b="1" dirty="0"/>
          </a:p>
          <a:p>
            <a:endParaRPr lang="zh-CN" altLang="zh-CN" sz="2700" dirty="0"/>
          </a:p>
          <a:p>
            <a:endParaRPr lang="zh-CN" altLang="zh-CN" sz="2700" dirty="0"/>
          </a:p>
          <a:p>
            <a:pPr>
              <a:spcBef>
                <a:spcPct val="0"/>
              </a:spcBef>
            </a:pPr>
            <a:endParaRPr lang="en-US" altLang="zh-CN" sz="2100" dirty="0">
              <a:latin typeface="+mj-ea"/>
              <a:ea typeface="+mj-ea"/>
            </a:endParaRPr>
          </a:p>
        </p:txBody>
      </p:sp>
      <p:pic>
        <p:nvPicPr>
          <p:cNvPr id="4" name="图片 3">
            <a:extLst>
              <a:ext uri="{FF2B5EF4-FFF2-40B4-BE49-F238E27FC236}">
                <a16:creationId xmlns:a16="http://schemas.microsoft.com/office/drawing/2014/main" id="{9796D204-D407-49CB-8526-B5DED136B72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5" name="图片 4">
            <a:extLst>
              <a:ext uri="{FF2B5EF4-FFF2-40B4-BE49-F238E27FC236}">
                <a16:creationId xmlns:a16="http://schemas.microsoft.com/office/drawing/2014/main" id="{DFAA5561-BD00-463D-A4CE-8A9E79CCC35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6" name="文本框 5">
            <a:extLst>
              <a:ext uri="{FF2B5EF4-FFF2-40B4-BE49-F238E27FC236}">
                <a16:creationId xmlns:a16="http://schemas.microsoft.com/office/drawing/2014/main" id="{80E3689A-FB8E-45B4-8F44-3F5C727AB17F}"/>
              </a:ext>
            </a:extLst>
          </p:cNvPr>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云智天枢平台运维</a:t>
            </a:r>
            <a:endParaRPr lang="en-US" altLang="zh-CN" sz="3200" b="1" dirty="0">
              <a:latin typeface="Microsoft YaHei Light" charset="-122"/>
              <a:ea typeface="Microsoft YaHei Light" charset="-122"/>
              <a:cs typeface="Microsoft YaHei Light" charset="-122"/>
              <a:sym typeface="+mn-lt"/>
            </a:endParaRPr>
          </a:p>
        </p:txBody>
      </p:sp>
      <p:sp>
        <p:nvSpPr>
          <p:cNvPr id="7" name="文本框 6">
            <a:extLst>
              <a:ext uri="{FF2B5EF4-FFF2-40B4-BE49-F238E27FC236}">
                <a16:creationId xmlns:a16="http://schemas.microsoft.com/office/drawing/2014/main" id="{A9A161B7-2409-49DE-B566-9B47BE58F5CE}"/>
              </a:ext>
            </a:extLst>
          </p:cNvPr>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内容占位符 3">
            <a:extLst>
              <a:ext uri="{FF2B5EF4-FFF2-40B4-BE49-F238E27FC236}">
                <a16:creationId xmlns:a16="http://schemas.microsoft.com/office/drawing/2014/main" id="{DFC7871B-5ACF-4B1D-ADFF-DB6C920764D2}"/>
              </a:ext>
            </a:extLst>
          </p:cNvPr>
          <p:cNvSpPr>
            <a:spLocks noGrp="1" noChangeArrowheads="1"/>
          </p:cNvSpPr>
          <p:nvPr>
            <p:ph idx="1"/>
          </p:nvPr>
        </p:nvSpPr>
        <p:spPr>
          <a:xfrm>
            <a:off x="1257301" y="1907382"/>
            <a:ext cx="15987713" cy="7560468"/>
          </a:xfrm>
        </p:spPr>
        <p:txBody>
          <a:bodyPr/>
          <a:lstStyle/>
          <a:p>
            <a:endParaRPr lang="en-US" sz="2100" dirty="0"/>
          </a:p>
          <a:p>
            <a:pPr>
              <a:spcBef>
                <a:spcPct val="0"/>
              </a:spcBef>
            </a:pPr>
            <a:endParaRPr lang="en-US" altLang="zh-CN" sz="2100" dirty="0">
              <a:latin typeface="+mj-ea"/>
              <a:ea typeface="+mj-ea"/>
            </a:endParaRPr>
          </a:p>
        </p:txBody>
      </p:sp>
      <p:pic>
        <p:nvPicPr>
          <p:cNvPr id="50178" name="图片 65" descr="图片包含 黑色&#10;&#10;描述已自动生成">
            <a:extLst>
              <a:ext uri="{FF2B5EF4-FFF2-40B4-BE49-F238E27FC236}">
                <a16:creationId xmlns:a16="http://schemas.microsoft.com/office/drawing/2014/main" id="{611E8170-A3F1-4B91-844A-B89764785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1" y="1709738"/>
            <a:ext cx="9228803" cy="30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DE5A1D28-33A1-481E-B710-FA4FC16A336C}"/>
              </a:ext>
            </a:extLst>
          </p:cNvPr>
          <p:cNvSpPr/>
          <p:nvPr/>
        </p:nvSpPr>
        <p:spPr>
          <a:xfrm>
            <a:off x="1010265" y="5134554"/>
            <a:ext cx="17277735" cy="5078313"/>
          </a:xfrm>
          <a:prstGeom prst="rect">
            <a:avLst/>
          </a:prstGeom>
        </p:spPr>
        <p:txBody>
          <a:bodyPr wrap="square">
            <a:spAutoFit/>
          </a:bodyPr>
          <a:lstStyle/>
          <a:p>
            <a:pPr indent="400050" algn="just"/>
            <a:r>
              <a:rPr lang="zh-CN" altLang="zh-CN" sz="2400" kern="100" dirty="0">
                <a:latin typeface="+mn-ea"/>
                <a:cs typeface="黑体" panose="02010609060101010101" pitchFamily="49" charset="-122"/>
              </a:rPr>
              <a:t>若异常，则分别在</a:t>
            </a:r>
            <a:r>
              <a:rPr lang="en-US" altLang="zh-CN" sz="2400" kern="100" dirty="0">
                <a:latin typeface="+mn-ea"/>
                <a:cs typeface="黑体" panose="02010609060101010101" pitchFamily="49" charset="-122"/>
              </a:rPr>
              <a:t>2</a:t>
            </a:r>
            <a:r>
              <a:rPr lang="zh-CN" altLang="zh-CN" sz="2400" kern="100" dirty="0">
                <a:latin typeface="+mn-ea"/>
                <a:cs typeface="黑体" panose="02010609060101010101" pitchFamily="49" charset="-122"/>
              </a:rPr>
              <a:t>台机器上面重启</a:t>
            </a:r>
            <a:r>
              <a:rPr lang="en-US" altLang="zh-CN" sz="2400" kern="100" dirty="0" err="1">
                <a:latin typeface="+mn-ea"/>
                <a:cs typeface="黑体" panose="02010609060101010101" pitchFamily="49" charset="-122"/>
              </a:rPr>
              <a:t>mysql</a:t>
            </a:r>
            <a:r>
              <a:rPr lang="zh-CN" altLang="zh-CN" sz="2400" kern="100" dirty="0">
                <a:latin typeface="+mn-ea"/>
                <a:cs typeface="黑体" panose="02010609060101010101" pitchFamily="49" charset="-122"/>
              </a:rPr>
              <a:t>服务，并按照如</a:t>
            </a:r>
            <a:endParaRPr lang="en-US" altLang="zh-CN" sz="2400" kern="100" dirty="0">
              <a:latin typeface="+mn-ea"/>
              <a:cs typeface="黑体" panose="02010609060101010101" pitchFamily="49" charset="-122"/>
            </a:endParaRPr>
          </a:p>
          <a:p>
            <a:pPr indent="400050" algn="just"/>
            <a:r>
              <a:rPr lang="zh-CN" altLang="zh-CN" sz="2400" kern="100" dirty="0">
                <a:latin typeface="+mn-ea"/>
                <a:cs typeface="黑体" panose="02010609060101010101" pitchFamily="49" charset="-122"/>
              </a:rPr>
              <a:t>下说明恢复主从集群。</a:t>
            </a:r>
          </a:p>
          <a:p>
            <a:pPr algn="just"/>
            <a:r>
              <a:rPr lang="en-US" altLang="zh-CN" sz="2400" u="sng" kern="100" dirty="0">
                <a:solidFill>
                  <a:srgbClr val="0000FF"/>
                </a:solidFill>
                <a:latin typeface="+mn-ea"/>
                <a:cs typeface="黑体" panose="02010609060101010101" pitchFamily="49" charset="-122"/>
                <a:hlinkClick r:id="rId4"/>
              </a:rPr>
              <a:t>https://dev.mysql.com/doc/</a:t>
            </a:r>
            <a:r>
              <a:rPr lang="zh-CN" altLang="zh-CN" sz="2400" kern="100" dirty="0">
                <a:latin typeface="+mn-ea"/>
                <a:cs typeface="黑体" panose="02010609060101010101" pitchFamily="49" charset="-122"/>
              </a:rPr>
              <a:t>同时，可以登录监控平台</a:t>
            </a:r>
            <a:endParaRPr lang="en-US" altLang="zh-CN" sz="2400" kern="100" dirty="0">
              <a:latin typeface="+mn-ea"/>
              <a:cs typeface="黑体" panose="02010609060101010101" pitchFamily="49" charset="-122"/>
            </a:endParaRPr>
          </a:p>
          <a:p>
            <a:pPr algn="just"/>
            <a:r>
              <a:rPr lang="en-US" altLang="zh-CN" sz="2400" kern="100" dirty="0">
                <a:latin typeface="+mn-ea"/>
                <a:cs typeface="黑体" panose="02010609060101010101" pitchFamily="49" charset="-122"/>
              </a:rPr>
              <a:t>http:// 192.168.21.139:3000</a:t>
            </a:r>
            <a:r>
              <a:rPr lang="zh-CN" altLang="zh-CN" sz="2400" kern="100" dirty="0">
                <a:latin typeface="+mn-ea"/>
                <a:cs typeface="黑体" panose="02010609060101010101" pitchFamily="49" charset="-122"/>
              </a:rPr>
              <a:t>查看</a:t>
            </a:r>
            <a:r>
              <a:rPr lang="en-US" altLang="zh-CN" sz="2400" kern="100" dirty="0" err="1">
                <a:latin typeface="+mn-ea"/>
                <a:cs typeface="黑体" panose="02010609060101010101" pitchFamily="49" charset="-122"/>
              </a:rPr>
              <a:t>Mysql</a:t>
            </a:r>
            <a:r>
              <a:rPr lang="zh-CN" altLang="zh-CN" sz="2400" kern="100" dirty="0">
                <a:latin typeface="+mn-ea"/>
                <a:cs typeface="黑体" panose="02010609060101010101" pitchFamily="49" charset="-122"/>
              </a:rPr>
              <a:t>集群资源消耗详情，</a:t>
            </a:r>
            <a:endParaRPr lang="en-US" altLang="zh-CN" sz="2400" kern="100" dirty="0">
              <a:latin typeface="+mn-ea"/>
              <a:cs typeface="黑体" panose="02010609060101010101" pitchFamily="49" charset="-122"/>
            </a:endParaRPr>
          </a:p>
          <a:p>
            <a:pPr algn="just"/>
            <a:r>
              <a:rPr lang="zh-CN" altLang="zh-CN" sz="2400" kern="100" dirty="0">
                <a:latin typeface="+mn-ea"/>
                <a:cs typeface="黑体" panose="02010609060101010101" pitchFamily="49" charset="-122"/>
              </a:rPr>
              <a:t>如下所示：</a:t>
            </a:r>
          </a:p>
          <a:p>
            <a:pPr algn="just"/>
            <a:r>
              <a:rPr lang="en-US" altLang="zh-CN" sz="2400" kern="100" dirty="0">
                <a:latin typeface="+mn-ea"/>
                <a:cs typeface="黑体" panose="02010609060101010101" pitchFamily="49" charset="-122"/>
              </a:rPr>
              <a:t>192.168.21.139</a:t>
            </a:r>
            <a:r>
              <a:rPr lang="zh-CN" altLang="zh-CN" sz="2400" kern="100" dirty="0">
                <a:latin typeface="+mn-ea"/>
                <a:cs typeface="黑体" panose="02010609060101010101" pitchFamily="49" charset="-122"/>
              </a:rPr>
              <a:t>是部署监控平台的</a:t>
            </a:r>
            <a:r>
              <a:rPr lang="en-US" altLang="zh-CN" sz="2400" kern="100" dirty="0">
                <a:latin typeface="+mn-ea"/>
                <a:cs typeface="黑体" panose="02010609060101010101" pitchFamily="49" charset="-122"/>
              </a:rPr>
              <a:t>IP</a:t>
            </a:r>
            <a:r>
              <a:rPr lang="zh-CN" altLang="zh-CN" sz="2400" kern="100" dirty="0">
                <a:latin typeface="+mn-ea"/>
                <a:cs typeface="黑体" panose="02010609060101010101" pitchFamily="49" charset="-122"/>
              </a:rPr>
              <a:t>，即</a:t>
            </a:r>
            <a:r>
              <a:rPr lang="en-US" altLang="zh-CN" sz="2400" kern="100" dirty="0" err="1">
                <a:latin typeface="+mn-ea"/>
                <a:cs typeface="黑体" panose="02010609060101010101" pitchFamily="49" charset="-122"/>
              </a:rPr>
              <a:t>grafana+influxdb</a:t>
            </a:r>
            <a:endParaRPr lang="en-US" altLang="zh-CN" sz="2400" kern="100" dirty="0">
              <a:latin typeface="+mn-ea"/>
              <a:cs typeface="黑体" panose="02010609060101010101" pitchFamily="49" charset="-122"/>
            </a:endParaRPr>
          </a:p>
          <a:p>
            <a:pPr algn="just"/>
            <a:r>
              <a:rPr lang="zh-CN" altLang="zh-CN" sz="2400" kern="100" dirty="0">
                <a:latin typeface="+mn-ea"/>
                <a:cs typeface="黑体" panose="02010609060101010101" pitchFamily="49" charset="-122"/>
              </a:rPr>
              <a:t>服务部署所在机器</a:t>
            </a:r>
            <a:endParaRPr lang="en-US" altLang="zh-CN" sz="2400" kern="100" dirty="0">
              <a:latin typeface="+mn-ea"/>
              <a:cs typeface="黑体" panose="02010609060101010101" pitchFamily="49" charset="-122"/>
            </a:endParaRPr>
          </a:p>
          <a:p>
            <a:pPr algn="just"/>
            <a:endParaRPr lang="en-US" altLang="zh-CN" sz="2400" kern="100" dirty="0">
              <a:latin typeface="+mn-ea"/>
              <a:cs typeface="黑体" panose="02010609060101010101" pitchFamily="49" charset="-122"/>
            </a:endParaRPr>
          </a:p>
          <a:p>
            <a:pPr algn="just"/>
            <a:r>
              <a:rPr lang="en-US" altLang="zh-CN" sz="2400" dirty="0" err="1">
                <a:latin typeface="+mn-ea"/>
              </a:rPr>
              <a:t>Mysql</a:t>
            </a:r>
            <a:r>
              <a:rPr lang="zh-CN" altLang="zh-CN" sz="2400" dirty="0">
                <a:latin typeface="+mn-ea"/>
              </a:rPr>
              <a:t>机器主要关注主从同步状态以及增删改查的</a:t>
            </a:r>
            <a:r>
              <a:rPr lang="en-US" altLang="zh-CN" sz="2400" dirty="0">
                <a:latin typeface="+mn-ea"/>
              </a:rPr>
              <a:t>ops</a:t>
            </a:r>
            <a:r>
              <a:rPr lang="zh-CN" altLang="zh-CN" sz="2400" dirty="0">
                <a:latin typeface="+mn-ea"/>
              </a:rPr>
              <a:t>指标。</a:t>
            </a:r>
          </a:p>
          <a:p>
            <a:pPr algn="just"/>
            <a:endParaRPr lang="en-US" altLang="zh-CN" sz="5400" kern="100" dirty="0">
              <a:latin typeface="+mn-ea"/>
              <a:cs typeface="黑体" panose="02010609060101010101" pitchFamily="49" charset="-122"/>
            </a:endParaRPr>
          </a:p>
          <a:p>
            <a:pPr algn="just"/>
            <a:endParaRPr lang="zh-CN" altLang="zh-CN" sz="5400" kern="100" dirty="0">
              <a:latin typeface="+mn-ea"/>
              <a:cs typeface="黑体" panose="02010609060101010101" pitchFamily="49" charset="-122"/>
            </a:endParaRPr>
          </a:p>
        </p:txBody>
      </p:sp>
      <p:pic>
        <p:nvPicPr>
          <p:cNvPr id="50179" name="图片 66" descr="图片包含 监视器, 室内, 墙壁&#10;&#10;描述已自动生成">
            <a:extLst>
              <a:ext uri="{FF2B5EF4-FFF2-40B4-BE49-F238E27FC236}">
                <a16:creationId xmlns:a16="http://schemas.microsoft.com/office/drawing/2014/main" id="{C893D019-3340-43B8-851D-E993D98E37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7013" y="5076663"/>
            <a:ext cx="7900988"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8ED606A2-642A-4AAB-AC73-5501E9667151}"/>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8" name="图片 7">
            <a:extLst>
              <a:ext uri="{FF2B5EF4-FFF2-40B4-BE49-F238E27FC236}">
                <a16:creationId xmlns:a16="http://schemas.microsoft.com/office/drawing/2014/main" id="{0E29690A-F774-4D14-8E58-2B4BB3D17E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9" name="文本框 8">
            <a:extLst>
              <a:ext uri="{FF2B5EF4-FFF2-40B4-BE49-F238E27FC236}">
                <a16:creationId xmlns:a16="http://schemas.microsoft.com/office/drawing/2014/main" id="{00BC6E11-0641-4B55-8615-2B15B1698C9C}"/>
              </a:ext>
            </a:extLst>
          </p:cNvPr>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云智天枢平台运维</a:t>
            </a:r>
            <a:endParaRPr lang="en-US" altLang="zh-CN" sz="3200" b="1" dirty="0">
              <a:latin typeface="Microsoft YaHei Light" charset="-122"/>
              <a:ea typeface="Microsoft YaHei Light" charset="-122"/>
              <a:cs typeface="Microsoft YaHei Light" charset="-122"/>
              <a:sym typeface="+mn-lt"/>
            </a:endParaRPr>
          </a:p>
        </p:txBody>
      </p:sp>
      <p:sp>
        <p:nvSpPr>
          <p:cNvPr id="10" name="文本框 9">
            <a:extLst>
              <a:ext uri="{FF2B5EF4-FFF2-40B4-BE49-F238E27FC236}">
                <a16:creationId xmlns:a16="http://schemas.microsoft.com/office/drawing/2014/main" id="{7D113188-4C8E-4CC5-89A5-35698305497C}"/>
              </a:ext>
            </a:extLst>
          </p:cNvPr>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Tree>
    <p:extLst>
      <p:ext uri="{BB962C8B-B14F-4D97-AF65-F5344CB8AC3E}">
        <p14:creationId xmlns:p14="http://schemas.microsoft.com/office/powerpoint/2010/main" val="1493076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内容占位符 3">
            <a:extLst>
              <a:ext uri="{FF2B5EF4-FFF2-40B4-BE49-F238E27FC236}">
                <a16:creationId xmlns:a16="http://schemas.microsoft.com/office/drawing/2014/main" id="{DFC7871B-5ACF-4B1D-ADFF-DB6C920764D2}"/>
              </a:ext>
            </a:extLst>
          </p:cNvPr>
          <p:cNvSpPr>
            <a:spLocks noGrp="1" noChangeArrowheads="1"/>
          </p:cNvSpPr>
          <p:nvPr>
            <p:ph idx="1"/>
          </p:nvPr>
        </p:nvSpPr>
        <p:spPr>
          <a:xfrm>
            <a:off x="2547323" y="5380626"/>
            <a:ext cx="15987713" cy="7560468"/>
          </a:xfrm>
        </p:spPr>
        <p:txBody>
          <a:bodyPr/>
          <a:lstStyle/>
          <a:p>
            <a:endParaRPr lang="en-US" sz="2100" dirty="0"/>
          </a:p>
          <a:p>
            <a:pPr>
              <a:spcBef>
                <a:spcPct val="0"/>
              </a:spcBef>
            </a:pPr>
            <a:endParaRPr lang="en-US" altLang="zh-CN" sz="2100" dirty="0">
              <a:latin typeface="+mj-ea"/>
              <a:ea typeface="+mj-ea"/>
            </a:endParaRPr>
          </a:p>
        </p:txBody>
      </p:sp>
      <p:sp>
        <p:nvSpPr>
          <p:cNvPr id="2" name="矩形 1">
            <a:extLst>
              <a:ext uri="{FF2B5EF4-FFF2-40B4-BE49-F238E27FC236}">
                <a16:creationId xmlns:a16="http://schemas.microsoft.com/office/drawing/2014/main" id="{DE5A1D28-33A1-481E-B710-FA4FC16A336C}"/>
              </a:ext>
            </a:extLst>
          </p:cNvPr>
          <p:cNvSpPr/>
          <p:nvPr/>
        </p:nvSpPr>
        <p:spPr>
          <a:xfrm>
            <a:off x="1257300" y="1630383"/>
            <a:ext cx="17277735" cy="2646878"/>
          </a:xfrm>
          <a:prstGeom prst="rect">
            <a:avLst/>
          </a:prstGeom>
        </p:spPr>
        <p:txBody>
          <a:bodyPr wrap="square">
            <a:spAutoFit/>
          </a:bodyPr>
          <a:lstStyle/>
          <a:p>
            <a:pPr algn="just"/>
            <a:r>
              <a:rPr lang="en-US" altLang="zh-CN" sz="2800" kern="100" dirty="0">
                <a:latin typeface="+mn-ea"/>
                <a:cs typeface="黑体" panose="02010609060101010101" pitchFamily="49" charset="-122"/>
              </a:rPr>
              <a:t>1.2  </a:t>
            </a:r>
            <a:r>
              <a:rPr lang="en-US" altLang="zh-CN" sz="2800" dirty="0">
                <a:latin typeface="+mn-ea"/>
              </a:rPr>
              <a:t>consul</a:t>
            </a:r>
            <a:r>
              <a:rPr lang="zh-CN" altLang="zh-CN" sz="2800" dirty="0">
                <a:latin typeface="+mn-ea"/>
              </a:rPr>
              <a:t>集群日常巡检</a:t>
            </a:r>
            <a:endParaRPr lang="en-US" altLang="zh-CN" sz="2800" dirty="0">
              <a:latin typeface="+mn-ea"/>
            </a:endParaRPr>
          </a:p>
          <a:p>
            <a:r>
              <a:rPr lang="zh-CN" altLang="zh-CN" sz="2800" dirty="0">
                <a:latin typeface="+mn-ea"/>
              </a:rPr>
              <a:t>云智天枢平台</a:t>
            </a:r>
            <a:r>
              <a:rPr lang="en-US" altLang="zh-CN" sz="2800" dirty="0">
                <a:latin typeface="+mn-ea"/>
              </a:rPr>
              <a:t>Consul</a:t>
            </a:r>
            <a:r>
              <a:rPr lang="zh-CN" altLang="zh-CN" sz="2800" dirty="0">
                <a:latin typeface="+mn-ea"/>
              </a:rPr>
              <a:t>集群主要用于域名解析和服务发现等功能，主要部署在</a:t>
            </a:r>
          </a:p>
          <a:p>
            <a:r>
              <a:rPr lang="en-US" altLang="zh-CN" sz="2800" dirty="0">
                <a:latin typeface="+mn-ea"/>
              </a:rPr>
              <a:t>192.168.21.139/192.168.21.140/192.168.21.141</a:t>
            </a:r>
            <a:r>
              <a:rPr lang="zh-CN" altLang="zh-CN" sz="2800" dirty="0">
                <a:latin typeface="+mn-ea"/>
              </a:rPr>
              <a:t>这三台机器，可通过以下指令查看机器健康状态：</a:t>
            </a:r>
          </a:p>
          <a:p>
            <a:pPr algn="just"/>
            <a:r>
              <a:rPr lang="en-US" altLang="zh-CN" sz="2800" b="1" dirty="0">
                <a:latin typeface="+mn-ea"/>
              </a:rPr>
              <a:t>#consul members</a:t>
            </a:r>
          </a:p>
          <a:p>
            <a:pPr algn="just"/>
            <a:endParaRPr lang="en-US" altLang="zh-CN" sz="5400" b="1" kern="100" dirty="0">
              <a:latin typeface="+mn-ea"/>
              <a:cs typeface="黑体" panose="02010609060101010101" pitchFamily="49" charset="-122"/>
            </a:endParaRPr>
          </a:p>
        </p:txBody>
      </p:sp>
      <p:pic>
        <p:nvPicPr>
          <p:cNvPr id="3" name="图片 67" descr="图片包含 屏幕截图&#10;&#10;描述已自动生成">
            <a:extLst>
              <a:ext uri="{FF2B5EF4-FFF2-40B4-BE49-F238E27FC236}">
                <a16:creationId xmlns:a16="http://schemas.microsoft.com/office/drawing/2014/main" id="{AF2E7269-06A6-462A-BB9F-FD9F2DD87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167" y="3485151"/>
            <a:ext cx="7915275"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5B695F59-96A8-41E9-BE41-C7A90426FCE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7" name="图片 6">
            <a:extLst>
              <a:ext uri="{FF2B5EF4-FFF2-40B4-BE49-F238E27FC236}">
                <a16:creationId xmlns:a16="http://schemas.microsoft.com/office/drawing/2014/main" id="{45A76C33-E3A1-48A0-B0DA-CB05E5F2231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8" name="文本框 7">
            <a:extLst>
              <a:ext uri="{FF2B5EF4-FFF2-40B4-BE49-F238E27FC236}">
                <a16:creationId xmlns:a16="http://schemas.microsoft.com/office/drawing/2014/main" id="{A350F1DB-7FEC-4CBA-90D1-3DF6AD35BBB9}"/>
              </a:ext>
            </a:extLst>
          </p:cNvPr>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云智天枢平台运维</a:t>
            </a:r>
            <a:endParaRPr lang="en-US" altLang="zh-CN" sz="3200" b="1" dirty="0">
              <a:latin typeface="Microsoft YaHei Light" charset="-122"/>
              <a:ea typeface="Microsoft YaHei Light" charset="-122"/>
              <a:cs typeface="Microsoft YaHei Light" charset="-122"/>
              <a:sym typeface="+mn-lt"/>
            </a:endParaRPr>
          </a:p>
        </p:txBody>
      </p:sp>
      <p:sp>
        <p:nvSpPr>
          <p:cNvPr id="9" name="文本框 8">
            <a:extLst>
              <a:ext uri="{FF2B5EF4-FFF2-40B4-BE49-F238E27FC236}">
                <a16:creationId xmlns:a16="http://schemas.microsoft.com/office/drawing/2014/main" id="{638FA197-C67C-4AE5-B0C6-6B81DDE8B541}"/>
              </a:ext>
            </a:extLst>
          </p:cNvPr>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Tree>
    <p:extLst>
      <p:ext uri="{BB962C8B-B14F-4D97-AF65-F5344CB8AC3E}">
        <p14:creationId xmlns:p14="http://schemas.microsoft.com/office/powerpoint/2010/main" val="21246474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内容占位符 3">
            <a:extLst>
              <a:ext uri="{FF2B5EF4-FFF2-40B4-BE49-F238E27FC236}">
                <a16:creationId xmlns:a16="http://schemas.microsoft.com/office/drawing/2014/main" id="{DFC7871B-5ACF-4B1D-ADFF-DB6C920764D2}"/>
              </a:ext>
            </a:extLst>
          </p:cNvPr>
          <p:cNvSpPr>
            <a:spLocks noGrp="1" noChangeArrowheads="1"/>
          </p:cNvSpPr>
          <p:nvPr>
            <p:ph idx="1"/>
          </p:nvPr>
        </p:nvSpPr>
        <p:spPr>
          <a:xfrm>
            <a:off x="1257301" y="6681537"/>
            <a:ext cx="15987713" cy="7560468"/>
          </a:xfrm>
        </p:spPr>
        <p:txBody>
          <a:bodyPr/>
          <a:lstStyle/>
          <a:p>
            <a:endParaRPr lang="en-US" sz="2100" dirty="0"/>
          </a:p>
          <a:p>
            <a:pPr>
              <a:spcBef>
                <a:spcPct val="0"/>
              </a:spcBef>
            </a:pPr>
            <a:r>
              <a:rPr lang="en-US" altLang="zh-CN" sz="2700" dirty="0">
                <a:latin typeface="Times New Roman" panose="02020603050405020304" pitchFamily="18" charset="0"/>
                <a:cs typeface="Times New Roman" panose="02020603050405020304" pitchFamily="18" charset="0"/>
              </a:rPr>
              <a:t>1.3 </a:t>
            </a:r>
            <a:r>
              <a:rPr lang="en-US" altLang="zh-CN" sz="2700" dirty="0" err="1">
                <a:latin typeface="Times New Roman" panose="02020603050405020304" pitchFamily="18" charset="0"/>
                <a:cs typeface="Times New Roman" panose="02020603050405020304" pitchFamily="18" charset="0"/>
              </a:rPr>
              <a:t>kafka</a:t>
            </a:r>
            <a:r>
              <a:rPr lang="zh-CN" altLang="zh-CN" sz="2700" dirty="0">
                <a:latin typeface="Times New Roman" panose="02020603050405020304" pitchFamily="18" charset="0"/>
                <a:cs typeface="Times New Roman" panose="02020603050405020304" pitchFamily="18" charset="0"/>
              </a:rPr>
              <a:t>集群日常巡检</a:t>
            </a:r>
            <a:endParaRPr lang="en-US" altLang="zh-CN" sz="2700" dirty="0">
              <a:latin typeface="Times New Roman" panose="02020603050405020304" pitchFamily="18" charset="0"/>
              <a:cs typeface="Times New Roman" panose="02020603050405020304" pitchFamily="18" charset="0"/>
            </a:endParaRPr>
          </a:p>
          <a:p>
            <a:pPr>
              <a:spcBef>
                <a:spcPct val="0"/>
              </a:spcBef>
            </a:pPr>
            <a:r>
              <a:rPr lang="zh-CN" altLang="zh-CN" sz="2700" dirty="0">
                <a:latin typeface="Times New Roman" panose="02020603050405020304" pitchFamily="18" charset="0"/>
                <a:cs typeface="Times New Roman" panose="02020603050405020304" pitchFamily="18" charset="0"/>
              </a:rPr>
              <a:t>云智天枢平台</a:t>
            </a:r>
            <a:r>
              <a:rPr lang="en-US" altLang="zh-CN" sz="2700" dirty="0" err="1">
                <a:latin typeface="Times New Roman" panose="02020603050405020304" pitchFamily="18" charset="0"/>
                <a:cs typeface="Times New Roman" panose="02020603050405020304" pitchFamily="18" charset="0"/>
              </a:rPr>
              <a:t>kafka</a:t>
            </a:r>
            <a:r>
              <a:rPr lang="zh-CN" altLang="zh-CN" sz="2700" dirty="0">
                <a:latin typeface="Times New Roman" panose="02020603050405020304" pitchFamily="18" charset="0"/>
                <a:cs typeface="Times New Roman" panose="02020603050405020304" pitchFamily="18" charset="0"/>
              </a:rPr>
              <a:t>集群主要为业务提供异步消息处理机制，解耦各业务模块，可通过如下命令查看</a:t>
            </a:r>
            <a:r>
              <a:rPr lang="en-US" altLang="zh-CN" sz="2700" dirty="0" err="1">
                <a:latin typeface="Times New Roman" panose="02020603050405020304" pitchFamily="18" charset="0"/>
                <a:cs typeface="Times New Roman" panose="02020603050405020304" pitchFamily="18" charset="0"/>
              </a:rPr>
              <a:t>kafka</a:t>
            </a:r>
            <a:r>
              <a:rPr lang="zh-CN" altLang="zh-CN" sz="2700" dirty="0">
                <a:latin typeface="Times New Roman" panose="02020603050405020304" pitchFamily="18" charset="0"/>
                <a:cs typeface="Times New Roman" panose="02020603050405020304" pitchFamily="18" charset="0"/>
              </a:rPr>
              <a:t>集群的健康状况，如下所示：</a:t>
            </a:r>
          </a:p>
          <a:p>
            <a:pPr>
              <a:spcBef>
                <a:spcPct val="0"/>
              </a:spcBef>
            </a:pPr>
            <a:r>
              <a:rPr lang="en-US" altLang="zh-CN" sz="2700" b="1" dirty="0">
                <a:latin typeface="Times New Roman" panose="02020603050405020304" pitchFamily="18" charset="0"/>
                <a:cs typeface="Times New Roman" panose="02020603050405020304" pitchFamily="18" charset="0"/>
              </a:rPr>
              <a:t>#dig </a:t>
            </a:r>
            <a:r>
              <a:rPr lang="en-US" altLang="zh-CN" sz="2700" b="1" dirty="0" err="1">
                <a:latin typeface="Times New Roman" panose="02020603050405020304" pitchFamily="18" charset="0"/>
                <a:cs typeface="Times New Roman" panose="02020603050405020304" pitchFamily="18" charset="0"/>
              </a:rPr>
              <a:t>kafka.service.consul</a:t>
            </a:r>
            <a:endParaRPr lang="zh-CN" altLang="zh-CN" sz="2700" b="1" dirty="0">
              <a:latin typeface="Times New Roman" panose="02020603050405020304" pitchFamily="18" charset="0"/>
              <a:cs typeface="Times New Roman" panose="02020603050405020304" pitchFamily="18" charset="0"/>
            </a:endParaRPr>
          </a:p>
          <a:p>
            <a:pPr>
              <a:spcBef>
                <a:spcPct val="0"/>
              </a:spcBef>
            </a:pPr>
            <a:endParaRPr lang="en-US" altLang="zh-CN" sz="2100" dirty="0">
              <a:latin typeface="+mj-ea"/>
              <a:ea typeface="+mj-ea"/>
            </a:endParaRPr>
          </a:p>
        </p:txBody>
      </p:sp>
      <p:sp>
        <p:nvSpPr>
          <p:cNvPr id="2" name="矩形 1">
            <a:extLst>
              <a:ext uri="{FF2B5EF4-FFF2-40B4-BE49-F238E27FC236}">
                <a16:creationId xmlns:a16="http://schemas.microsoft.com/office/drawing/2014/main" id="{DE5A1D28-33A1-481E-B710-FA4FC16A336C}"/>
              </a:ext>
            </a:extLst>
          </p:cNvPr>
          <p:cNvSpPr/>
          <p:nvPr/>
        </p:nvSpPr>
        <p:spPr>
          <a:xfrm>
            <a:off x="1257300" y="1630383"/>
            <a:ext cx="17277735" cy="1292662"/>
          </a:xfrm>
          <a:prstGeom prst="rect">
            <a:avLst/>
          </a:prstGeom>
        </p:spPr>
        <p:txBody>
          <a:bodyPr wrap="square">
            <a:spAutoFit/>
          </a:bodyPr>
          <a:lstStyle/>
          <a:p>
            <a:pPr algn="just"/>
            <a:r>
              <a:rPr lang="zh-CN" altLang="zh-CN" sz="2400" dirty="0">
                <a:latin typeface="+mn-ea"/>
              </a:rPr>
              <a:t>同时，可以在监控平台上面查看</a:t>
            </a:r>
            <a:r>
              <a:rPr lang="en-US" altLang="zh-CN" sz="2400" dirty="0">
                <a:latin typeface="+mn-ea"/>
              </a:rPr>
              <a:t>consul</a:t>
            </a:r>
            <a:r>
              <a:rPr lang="zh-CN" altLang="zh-CN" sz="2400" dirty="0">
                <a:latin typeface="+mn-ea"/>
              </a:rPr>
              <a:t>集群上其他组件的健康状态，如下所示：</a:t>
            </a:r>
          </a:p>
          <a:p>
            <a:pPr algn="just"/>
            <a:endParaRPr lang="en-US" altLang="zh-CN" sz="5400" b="1" kern="100" dirty="0">
              <a:latin typeface="+mn-ea"/>
              <a:cs typeface="黑体" panose="02010609060101010101" pitchFamily="49" charset="-122"/>
            </a:endParaRPr>
          </a:p>
        </p:txBody>
      </p:sp>
      <p:pic>
        <p:nvPicPr>
          <p:cNvPr id="52226" name="图片 68" descr="图片包含 室内, 监视器, 墙壁&#10;&#10;描述已自动生成">
            <a:extLst>
              <a:ext uri="{FF2B5EF4-FFF2-40B4-BE49-F238E27FC236}">
                <a16:creationId xmlns:a16="http://schemas.microsoft.com/office/drawing/2014/main" id="{A3C6E039-1EBC-44D7-A535-431D16699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112" y="2230364"/>
            <a:ext cx="8487927" cy="4451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7D296854-6F2E-41B6-986F-042366F2B94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7" name="图片 6">
            <a:extLst>
              <a:ext uri="{FF2B5EF4-FFF2-40B4-BE49-F238E27FC236}">
                <a16:creationId xmlns:a16="http://schemas.microsoft.com/office/drawing/2014/main" id="{74CB0FA6-CA44-43FB-B50A-52B4FC0F5D0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8" name="文本框 7">
            <a:extLst>
              <a:ext uri="{FF2B5EF4-FFF2-40B4-BE49-F238E27FC236}">
                <a16:creationId xmlns:a16="http://schemas.microsoft.com/office/drawing/2014/main" id="{BB588A91-AAE9-4F63-A0DD-D8548320CF00}"/>
              </a:ext>
            </a:extLst>
          </p:cNvPr>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云智天枢平台运维</a:t>
            </a:r>
            <a:endParaRPr lang="en-US" altLang="zh-CN" sz="3200" b="1" dirty="0">
              <a:latin typeface="Microsoft YaHei Light" charset="-122"/>
              <a:ea typeface="Microsoft YaHei Light" charset="-122"/>
              <a:cs typeface="Microsoft YaHei Light" charset="-122"/>
              <a:sym typeface="+mn-lt"/>
            </a:endParaRPr>
          </a:p>
        </p:txBody>
      </p:sp>
      <p:sp>
        <p:nvSpPr>
          <p:cNvPr id="9" name="文本框 8">
            <a:extLst>
              <a:ext uri="{FF2B5EF4-FFF2-40B4-BE49-F238E27FC236}">
                <a16:creationId xmlns:a16="http://schemas.microsoft.com/office/drawing/2014/main" id="{D6D56FC6-03D0-4DF8-9A32-13F431A6A781}"/>
              </a:ext>
            </a:extLst>
          </p:cNvPr>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Tree>
    <p:extLst>
      <p:ext uri="{BB962C8B-B14F-4D97-AF65-F5344CB8AC3E}">
        <p14:creationId xmlns:p14="http://schemas.microsoft.com/office/powerpoint/2010/main" val="3792152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E5A1D28-33A1-481E-B710-FA4FC16A336C}"/>
              </a:ext>
            </a:extLst>
          </p:cNvPr>
          <p:cNvSpPr/>
          <p:nvPr/>
        </p:nvSpPr>
        <p:spPr>
          <a:xfrm>
            <a:off x="1257300" y="4888044"/>
            <a:ext cx="17277735" cy="1661993"/>
          </a:xfrm>
          <a:prstGeom prst="rect">
            <a:avLst/>
          </a:prstGeom>
        </p:spPr>
        <p:txBody>
          <a:bodyPr wrap="square">
            <a:spAutoFit/>
          </a:bodyPr>
          <a:lstStyle/>
          <a:p>
            <a:r>
              <a:rPr lang="en-US" altLang="zh-CN" sz="2400" dirty="0">
                <a:latin typeface="+mn-ea"/>
              </a:rPr>
              <a:t>QUESTION SECTION</a:t>
            </a:r>
            <a:r>
              <a:rPr lang="zh-CN" altLang="zh-CN" sz="2400" dirty="0">
                <a:latin typeface="+mn-ea"/>
              </a:rPr>
              <a:t>显示的是在线的</a:t>
            </a:r>
            <a:r>
              <a:rPr lang="en-US" altLang="zh-CN" sz="2400" dirty="0" err="1">
                <a:latin typeface="+mn-ea"/>
              </a:rPr>
              <a:t>kafka</a:t>
            </a:r>
            <a:r>
              <a:rPr lang="zh-CN" altLang="zh-CN" sz="2400" dirty="0">
                <a:latin typeface="+mn-ea"/>
              </a:rPr>
              <a:t>节点数，同时可以在监控平台上查</a:t>
            </a:r>
          </a:p>
          <a:p>
            <a:r>
              <a:rPr lang="zh-CN" altLang="zh-CN" sz="2400" dirty="0">
                <a:latin typeface="+mn-ea"/>
              </a:rPr>
              <a:t>看</a:t>
            </a:r>
            <a:r>
              <a:rPr lang="en-US" altLang="zh-CN" sz="2400" dirty="0" err="1">
                <a:latin typeface="+mn-ea"/>
              </a:rPr>
              <a:t>kafka</a:t>
            </a:r>
            <a:r>
              <a:rPr lang="zh-CN" altLang="zh-CN" sz="2400" dirty="0">
                <a:latin typeface="+mn-ea"/>
              </a:rPr>
              <a:t>集群的健康状态如下所示：</a:t>
            </a:r>
          </a:p>
          <a:p>
            <a:pPr algn="just"/>
            <a:endParaRPr lang="en-US" altLang="zh-CN" sz="5400" b="1" kern="100" dirty="0">
              <a:latin typeface="+mn-ea"/>
              <a:cs typeface="黑体" panose="02010609060101010101" pitchFamily="49" charset="-122"/>
            </a:endParaRPr>
          </a:p>
        </p:txBody>
      </p:sp>
      <p:pic>
        <p:nvPicPr>
          <p:cNvPr id="53250" name="图片 69" descr="图片包含 黑色&#10;&#10;描述已自动生成">
            <a:extLst>
              <a:ext uri="{FF2B5EF4-FFF2-40B4-BE49-F238E27FC236}">
                <a16:creationId xmlns:a16="http://schemas.microsoft.com/office/drawing/2014/main" id="{43B85BB5-5A8F-4E84-9D3D-B87B378E3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357" y="1518022"/>
            <a:ext cx="8847017" cy="306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图片 70" descr="图片包含 监视器, 屏幕截图, 室内, 就坐&#10;&#10;描述已自动生成">
            <a:extLst>
              <a:ext uri="{FF2B5EF4-FFF2-40B4-BE49-F238E27FC236}">
                <a16:creationId xmlns:a16="http://schemas.microsoft.com/office/drawing/2014/main" id="{7A3F5969-7D23-48AD-B464-070556978B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368" y="5940757"/>
            <a:ext cx="9120822" cy="375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6EC15D10-67F4-4CFC-B2C7-607F73DBC39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7" name="图片 6">
            <a:extLst>
              <a:ext uri="{FF2B5EF4-FFF2-40B4-BE49-F238E27FC236}">
                <a16:creationId xmlns:a16="http://schemas.microsoft.com/office/drawing/2014/main" id="{03493B29-DC7A-437A-AB62-70507258897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8" name="文本框 7">
            <a:extLst>
              <a:ext uri="{FF2B5EF4-FFF2-40B4-BE49-F238E27FC236}">
                <a16:creationId xmlns:a16="http://schemas.microsoft.com/office/drawing/2014/main" id="{2A349154-53B0-4027-A1B7-4E6324ECA299}"/>
              </a:ext>
            </a:extLst>
          </p:cNvPr>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云智天枢平台运维</a:t>
            </a:r>
            <a:endParaRPr lang="en-US" altLang="zh-CN" sz="3200" b="1" dirty="0">
              <a:latin typeface="Microsoft YaHei Light" charset="-122"/>
              <a:ea typeface="Microsoft YaHei Light" charset="-122"/>
              <a:cs typeface="Microsoft YaHei Light" charset="-122"/>
              <a:sym typeface="+mn-lt"/>
            </a:endParaRPr>
          </a:p>
        </p:txBody>
      </p:sp>
      <p:sp>
        <p:nvSpPr>
          <p:cNvPr id="9" name="文本框 8">
            <a:extLst>
              <a:ext uri="{FF2B5EF4-FFF2-40B4-BE49-F238E27FC236}">
                <a16:creationId xmlns:a16="http://schemas.microsoft.com/office/drawing/2014/main" id="{CC70B7B9-F5E3-4A75-A0E4-317EDC850C92}"/>
              </a:ext>
            </a:extLst>
          </p:cNvPr>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Tree>
    <p:extLst>
      <p:ext uri="{BB962C8B-B14F-4D97-AF65-F5344CB8AC3E}">
        <p14:creationId xmlns:p14="http://schemas.microsoft.com/office/powerpoint/2010/main" val="4053597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E5A1D28-33A1-481E-B710-FA4FC16A336C}"/>
              </a:ext>
            </a:extLst>
          </p:cNvPr>
          <p:cNvSpPr/>
          <p:nvPr/>
        </p:nvSpPr>
        <p:spPr>
          <a:xfrm>
            <a:off x="1257300" y="1747755"/>
            <a:ext cx="17277735" cy="3416320"/>
          </a:xfrm>
          <a:prstGeom prst="rect">
            <a:avLst/>
          </a:prstGeom>
        </p:spPr>
        <p:txBody>
          <a:bodyPr wrap="square">
            <a:spAutoFit/>
          </a:bodyPr>
          <a:lstStyle/>
          <a:p>
            <a:r>
              <a:rPr lang="en-US" altLang="zh-CN" sz="2400" dirty="0">
                <a:latin typeface="+mn-ea"/>
              </a:rPr>
              <a:t>1.4 ES</a:t>
            </a:r>
            <a:r>
              <a:rPr lang="zh-CN" altLang="zh-CN" sz="2400" dirty="0">
                <a:latin typeface="+mn-ea"/>
              </a:rPr>
              <a:t>集群日常巡检</a:t>
            </a:r>
          </a:p>
          <a:p>
            <a:r>
              <a:rPr lang="zh-CN" altLang="zh-CN" sz="2400" dirty="0">
                <a:latin typeface="+mn-ea"/>
              </a:rPr>
              <a:t>云智天枢平台</a:t>
            </a:r>
            <a:r>
              <a:rPr lang="en-US" altLang="zh-CN" sz="2400" dirty="0">
                <a:latin typeface="+mn-ea"/>
              </a:rPr>
              <a:t>ES</a:t>
            </a:r>
            <a:r>
              <a:rPr lang="zh-CN" altLang="zh-CN" sz="2400" dirty="0">
                <a:latin typeface="+mn-ea"/>
              </a:rPr>
              <a:t>集群主要用于收集各业务产生的业务日志，并展示，方便业务运</a:t>
            </a:r>
          </a:p>
          <a:p>
            <a:r>
              <a:rPr lang="zh-CN" altLang="zh-CN" sz="2400" dirty="0">
                <a:latin typeface="+mn-ea"/>
              </a:rPr>
              <a:t>维与检索，主要部署在</a:t>
            </a:r>
            <a:r>
              <a:rPr lang="en-US" altLang="zh-CN" sz="2400" dirty="0">
                <a:latin typeface="+mn-ea"/>
              </a:rPr>
              <a:t>192.168.21.139/192.168.21.140/192.168.21.141</a:t>
            </a:r>
            <a:r>
              <a:rPr lang="zh-CN" altLang="zh-CN" sz="2400" dirty="0">
                <a:latin typeface="+mn-ea"/>
              </a:rPr>
              <a:t>这三台机器，可通过如下指令查看</a:t>
            </a:r>
            <a:r>
              <a:rPr lang="en-US" altLang="zh-CN" sz="2400" dirty="0">
                <a:latin typeface="+mn-ea"/>
              </a:rPr>
              <a:t>ES</a:t>
            </a:r>
            <a:r>
              <a:rPr lang="zh-CN" altLang="zh-CN" sz="2400" dirty="0">
                <a:latin typeface="+mn-ea"/>
              </a:rPr>
              <a:t>集群监控状态，如下所示：</a:t>
            </a:r>
            <a:endParaRPr lang="en-US" altLang="zh-CN" sz="2400" dirty="0">
              <a:latin typeface="+mn-ea"/>
            </a:endParaRPr>
          </a:p>
          <a:p>
            <a:r>
              <a:rPr lang="en-US" altLang="zh-CN" sz="2400" b="1" dirty="0">
                <a:latin typeface="+mn-ea"/>
              </a:rPr>
              <a:t>#dig </a:t>
            </a:r>
            <a:r>
              <a:rPr lang="en-US" altLang="zh-CN" sz="2400" b="1" dirty="0" err="1">
                <a:latin typeface="+mn-ea"/>
              </a:rPr>
              <a:t>elasticsearch.service.consul</a:t>
            </a:r>
            <a:endParaRPr lang="en-US" altLang="zh-CN" sz="2400" b="1" dirty="0">
              <a:latin typeface="+mn-ea"/>
            </a:endParaRPr>
          </a:p>
          <a:p>
            <a:endParaRPr lang="en-US" altLang="zh-CN" sz="2400" b="1" dirty="0">
              <a:latin typeface="+mn-ea"/>
            </a:endParaRPr>
          </a:p>
          <a:p>
            <a:endParaRPr lang="zh-CN" altLang="zh-CN" sz="2400" b="1" dirty="0">
              <a:latin typeface="+mn-ea"/>
            </a:endParaRPr>
          </a:p>
          <a:p>
            <a:endParaRPr lang="zh-CN" altLang="zh-CN" sz="2400" dirty="0">
              <a:latin typeface="+mn-ea"/>
            </a:endParaRPr>
          </a:p>
          <a:p>
            <a:pPr algn="just"/>
            <a:endParaRPr lang="en-US" altLang="zh-CN" sz="2400" b="1" kern="100" dirty="0">
              <a:latin typeface="+mn-ea"/>
              <a:cs typeface="黑体" panose="02010609060101010101" pitchFamily="49" charset="-122"/>
            </a:endParaRPr>
          </a:p>
        </p:txBody>
      </p:sp>
      <p:pic>
        <p:nvPicPr>
          <p:cNvPr id="54274" name="图片 71" descr="图片包含 屏幕截图&#10;&#10;描述已自动生成">
            <a:extLst>
              <a:ext uri="{FF2B5EF4-FFF2-40B4-BE49-F238E27FC236}">
                <a16:creationId xmlns:a16="http://schemas.microsoft.com/office/drawing/2014/main" id="{44BD5ABF-DF2E-45DD-9B51-66168A05C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4016094"/>
            <a:ext cx="7915275"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8EC98D6D-9F28-4909-9529-92F4ECFB3B88}"/>
              </a:ext>
            </a:extLst>
          </p:cNvPr>
          <p:cNvSpPr/>
          <p:nvPr/>
        </p:nvSpPr>
        <p:spPr>
          <a:xfrm>
            <a:off x="1257300" y="8269494"/>
            <a:ext cx="9144000" cy="461665"/>
          </a:xfrm>
          <a:prstGeom prst="rect">
            <a:avLst/>
          </a:prstGeom>
        </p:spPr>
        <p:txBody>
          <a:bodyPr>
            <a:spAutoFit/>
          </a:bodyPr>
          <a:lstStyle/>
          <a:p>
            <a:r>
              <a:rPr lang="zh-CN" altLang="zh-CN" sz="2400" kern="100" dirty="0">
                <a:latin typeface="+mn-ea"/>
                <a:cs typeface="黑体" panose="02010609060101010101" pitchFamily="49" charset="-122"/>
              </a:rPr>
              <a:t>同时，可以在监控平台上查看</a:t>
            </a:r>
            <a:r>
              <a:rPr lang="en-US" altLang="zh-CN" sz="2400" kern="100" dirty="0">
                <a:latin typeface="+mn-ea"/>
                <a:cs typeface="黑体" panose="02010609060101010101" pitchFamily="49" charset="-122"/>
              </a:rPr>
              <a:t>ES</a:t>
            </a:r>
            <a:r>
              <a:rPr lang="zh-CN" altLang="zh-CN" sz="2400" kern="100" dirty="0">
                <a:latin typeface="+mn-ea"/>
                <a:cs typeface="黑体" panose="02010609060101010101" pitchFamily="49" charset="-122"/>
              </a:rPr>
              <a:t>集群的各项业务指标如</a:t>
            </a:r>
            <a:r>
              <a:rPr lang="zh-CN" altLang="en-US" sz="2400" kern="100" dirty="0">
                <a:latin typeface="+mn-ea"/>
                <a:cs typeface="黑体" panose="02010609060101010101" pitchFamily="49" charset="-122"/>
              </a:rPr>
              <a:t>右图所示</a:t>
            </a:r>
            <a:r>
              <a:rPr lang="zh-CN" altLang="zh-CN" sz="2400" kern="100" dirty="0">
                <a:latin typeface="+mn-ea"/>
                <a:cs typeface="黑体" panose="02010609060101010101" pitchFamily="49" charset="-122"/>
              </a:rPr>
              <a:t>：</a:t>
            </a:r>
            <a:endParaRPr lang="zh-CN" altLang="en-US" sz="2400" dirty="0">
              <a:latin typeface="+mn-ea"/>
            </a:endParaRPr>
          </a:p>
        </p:txBody>
      </p:sp>
      <p:pic>
        <p:nvPicPr>
          <p:cNvPr id="54275" name="图片 72" descr="图片包含 记分牌, 室内, 监视器, 墙壁&#10;&#10;描述已自动生成">
            <a:extLst>
              <a:ext uri="{FF2B5EF4-FFF2-40B4-BE49-F238E27FC236}">
                <a16:creationId xmlns:a16="http://schemas.microsoft.com/office/drawing/2014/main" id="{2CA09D77-99AF-4743-88DA-121068E53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2589" y="3980375"/>
            <a:ext cx="7900988"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F62EA15C-7F68-4308-8796-13C8C5EB185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8" name="图片 7">
            <a:extLst>
              <a:ext uri="{FF2B5EF4-FFF2-40B4-BE49-F238E27FC236}">
                <a16:creationId xmlns:a16="http://schemas.microsoft.com/office/drawing/2014/main" id="{1BB97D19-0302-4160-B8D6-16EE9EA3AD6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9" name="文本框 8">
            <a:extLst>
              <a:ext uri="{FF2B5EF4-FFF2-40B4-BE49-F238E27FC236}">
                <a16:creationId xmlns:a16="http://schemas.microsoft.com/office/drawing/2014/main" id="{41CA62E1-6B9C-427A-8DBB-E25C42D73645}"/>
              </a:ext>
            </a:extLst>
          </p:cNvPr>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云智天枢平台运维</a:t>
            </a:r>
            <a:endParaRPr lang="en-US" altLang="zh-CN" sz="3200" b="1" dirty="0">
              <a:latin typeface="Microsoft YaHei Light" charset="-122"/>
              <a:ea typeface="Microsoft YaHei Light" charset="-122"/>
              <a:cs typeface="Microsoft YaHei Light" charset="-122"/>
              <a:sym typeface="+mn-lt"/>
            </a:endParaRPr>
          </a:p>
        </p:txBody>
      </p:sp>
      <p:sp>
        <p:nvSpPr>
          <p:cNvPr id="10" name="文本框 9">
            <a:extLst>
              <a:ext uri="{FF2B5EF4-FFF2-40B4-BE49-F238E27FC236}">
                <a16:creationId xmlns:a16="http://schemas.microsoft.com/office/drawing/2014/main" id="{6BE02E85-51A4-4648-ABF4-58D17ED6959D}"/>
              </a:ext>
            </a:extLst>
          </p:cNvPr>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Tree>
    <p:extLst>
      <p:ext uri="{BB962C8B-B14F-4D97-AF65-F5344CB8AC3E}">
        <p14:creationId xmlns:p14="http://schemas.microsoft.com/office/powerpoint/2010/main" val="2168284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E5A1D28-33A1-481E-B710-FA4FC16A336C}"/>
              </a:ext>
            </a:extLst>
          </p:cNvPr>
          <p:cNvSpPr/>
          <p:nvPr/>
        </p:nvSpPr>
        <p:spPr>
          <a:xfrm>
            <a:off x="1257300" y="1747755"/>
            <a:ext cx="17277735" cy="2554545"/>
          </a:xfrm>
          <a:prstGeom prst="rect">
            <a:avLst/>
          </a:prstGeom>
        </p:spPr>
        <p:txBody>
          <a:bodyPr wrap="square">
            <a:spAutoFit/>
          </a:bodyPr>
          <a:lstStyle/>
          <a:p>
            <a:r>
              <a:rPr lang="en-US" altLang="zh-CN" sz="2000" dirty="0">
                <a:latin typeface="+mn-ea"/>
              </a:rPr>
              <a:t>1.4 ZK</a:t>
            </a:r>
            <a:r>
              <a:rPr lang="zh-CN" altLang="zh-CN" sz="2000" dirty="0">
                <a:latin typeface="+mn-ea"/>
              </a:rPr>
              <a:t>集群日常巡检</a:t>
            </a:r>
            <a:endParaRPr lang="zh-CN" altLang="zh-CN" sz="2000" b="1" dirty="0">
              <a:latin typeface="+mn-ea"/>
            </a:endParaRPr>
          </a:p>
          <a:p>
            <a:r>
              <a:rPr lang="zh-CN" altLang="zh-CN" sz="2000" dirty="0">
                <a:latin typeface="+mn-ea"/>
              </a:rPr>
              <a:t>云智天枢平台</a:t>
            </a:r>
            <a:r>
              <a:rPr lang="en-US" altLang="zh-CN" sz="2000" dirty="0" err="1">
                <a:latin typeface="+mn-ea"/>
              </a:rPr>
              <a:t>zk</a:t>
            </a:r>
            <a:r>
              <a:rPr lang="zh-CN" altLang="zh-CN" sz="2000" dirty="0">
                <a:latin typeface="+mn-ea"/>
              </a:rPr>
              <a:t>集群主要用于业务内部的服务发现与注册，主要部署在</a:t>
            </a:r>
          </a:p>
          <a:p>
            <a:r>
              <a:rPr lang="en-US" altLang="zh-CN" sz="2000" dirty="0">
                <a:latin typeface="+mn-ea"/>
              </a:rPr>
              <a:t>192.168.21.139/192.168.21.140/192.168.21.141</a:t>
            </a:r>
            <a:r>
              <a:rPr lang="zh-CN" altLang="zh-CN" sz="2000" dirty="0">
                <a:latin typeface="+mn-ea"/>
              </a:rPr>
              <a:t>这三台机器，可通过如下命令查询</a:t>
            </a:r>
            <a:r>
              <a:rPr lang="en-US" altLang="zh-CN" sz="2000" dirty="0" err="1">
                <a:latin typeface="+mn-ea"/>
              </a:rPr>
              <a:t>zk</a:t>
            </a:r>
            <a:r>
              <a:rPr lang="zh-CN" altLang="zh-CN" sz="2000" dirty="0">
                <a:latin typeface="+mn-ea"/>
              </a:rPr>
              <a:t>集群监控状态，</a:t>
            </a:r>
            <a:endParaRPr lang="en-US" altLang="zh-CN" sz="2000" dirty="0">
              <a:latin typeface="+mn-ea"/>
            </a:endParaRPr>
          </a:p>
          <a:p>
            <a:r>
              <a:rPr lang="zh-CN" altLang="zh-CN" sz="2000" dirty="0">
                <a:latin typeface="+mn-ea"/>
              </a:rPr>
              <a:t>如下所示：</a:t>
            </a:r>
          </a:p>
          <a:p>
            <a:r>
              <a:rPr lang="en-US" altLang="zh-CN" sz="2000" b="1" dirty="0">
                <a:latin typeface="+mn-ea"/>
              </a:rPr>
              <a:t>#dig </a:t>
            </a:r>
            <a:r>
              <a:rPr lang="en-US" altLang="zh-CN" sz="2000" b="1" dirty="0" err="1">
                <a:latin typeface="+mn-ea"/>
              </a:rPr>
              <a:t>zookeeper.service.consul</a:t>
            </a:r>
            <a:endParaRPr lang="en-US" altLang="zh-CN" sz="2000" b="1" dirty="0">
              <a:latin typeface="+mn-ea"/>
            </a:endParaRPr>
          </a:p>
          <a:p>
            <a:endParaRPr lang="zh-CN" altLang="zh-CN" sz="2000" b="1" dirty="0">
              <a:latin typeface="+mn-ea"/>
            </a:endParaRPr>
          </a:p>
          <a:p>
            <a:endParaRPr lang="zh-CN" altLang="zh-CN" sz="2000" dirty="0">
              <a:latin typeface="+mn-ea"/>
            </a:endParaRPr>
          </a:p>
          <a:p>
            <a:pPr algn="just"/>
            <a:endParaRPr lang="en-US" altLang="zh-CN" sz="2000" b="1" kern="100" dirty="0">
              <a:latin typeface="+mn-ea"/>
              <a:cs typeface="黑体" panose="02010609060101010101" pitchFamily="49" charset="-122"/>
            </a:endParaRPr>
          </a:p>
        </p:txBody>
      </p:sp>
      <p:pic>
        <p:nvPicPr>
          <p:cNvPr id="55298" name="图片 73" descr="图片包含 屏幕截图&#10;&#10;描述已自动生成">
            <a:extLst>
              <a:ext uri="{FF2B5EF4-FFF2-40B4-BE49-F238E27FC236}">
                <a16:creationId xmlns:a16="http://schemas.microsoft.com/office/drawing/2014/main" id="{D5958277-2139-4C04-9BBB-B1EF9DC95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725" y="3337023"/>
            <a:ext cx="791527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1C2DC684-0E72-464B-9F34-F1892265E062}"/>
              </a:ext>
            </a:extLst>
          </p:cNvPr>
          <p:cNvSpPr/>
          <p:nvPr/>
        </p:nvSpPr>
        <p:spPr>
          <a:xfrm>
            <a:off x="752167" y="6171527"/>
            <a:ext cx="9144000" cy="707886"/>
          </a:xfrm>
          <a:prstGeom prst="rect">
            <a:avLst/>
          </a:prstGeom>
        </p:spPr>
        <p:txBody>
          <a:bodyPr>
            <a:spAutoFit/>
          </a:bodyPr>
          <a:lstStyle/>
          <a:p>
            <a:pPr indent="400050" algn="just"/>
            <a:r>
              <a:rPr lang="zh-CN" altLang="zh-CN" sz="2000" kern="100" dirty="0">
                <a:cs typeface="黑体" panose="02010609060101010101" pitchFamily="49" charset="-122"/>
              </a:rPr>
              <a:t>同样可以在监控平台上面查看各</a:t>
            </a:r>
            <a:r>
              <a:rPr lang="en-US" altLang="zh-CN" sz="2000" kern="100" dirty="0" err="1">
                <a:cs typeface="黑体" panose="02010609060101010101" pitchFamily="49" charset="-122"/>
              </a:rPr>
              <a:t>zk</a:t>
            </a:r>
            <a:r>
              <a:rPr lang="zh-CN" altLang="zh-CN" sz="2000" kern="100" dirty="0">
                <a:cs typeface="黑体" panose="02010609060101010101" pitchFamily="49" charset="-122"/>
              </a:rPr>
              <a:t>节点上业务指标详情</a:t>
            </a:r>
            <a:endParaRPr lang="en-US" altLang="zh-CN" sz="2000" kern="100" dirty="0">
              <a:cs typeface="黑体" panose="02010609060101010101" pitchFamily="49" charset="-122"/>
            </a:endParaRPr>
          </a:p>
          <a:p>
            <a:pPr indent="400050" algn="just"/>
            <a:r>
              <a:rPr lang="zh-CN" altLang="zh-CN" sz="2000" kern="100" dirty="0">
                <a:cs typeface="黑体" panose="02010609060101010101" pitchFamily="49" charset="-122"/>
              </a:rPr>
              <a:t>如</a:t>
            </a:r>
            <a:r>
              <a:rPr lang="zh-CN" altLang="en-US" sz="2000" kern="100" dirty="0">
                <a:cs typeface="黑体" panose="02010609060101010101" pitchFamily="49" charset="-122"/>
              </a:rPr>
              <a:t>右图</a:t>
            </a:r>
            <a:r>
              <a:rPr lang="zh-CN" altLang="zh-CN" sz="2000" kern="100" dirty="0">
                <a:cs typeface="黑体" panose="02010609060101010101" pitchFamily="49" charset="-122"/>
              </a:rPr>
              <a:t>所示：</a:t>
            </a:r>
            <a:endParaRPr lang="zh-CN" altLang="zh-CN" sz="2000" kern="100" dirty="0">
              <a:ea typeface="微软雅黑" panose="020B0503020204020204" pitchFamily="34" charset="-122"/>
              <a:cs typeface="黑体" panose="02010609060101010101" pitchFamily="49" charset="-122"/>
            </a:endParaRPr>
          </a:p>
        </p:txBody>
      </p:sp>
      <p:pic>
        <p:nvPicPr>
          <p:cNvPr id="55299" name="图片 74" descr="图片包含 室内, 墙壁, 天花板&#10;&#10;描述已自动生成">
            <a:extLst>
              <a:ext uri="{FF2B5EF4-FFF2-40B4-BE49-F238E27FC236}">
                <a16:creationId xmlns:a16="http://schemas.microsoft.com/office/drawing/2014/main" id="{7B32E417-7F2F-4EAE-96E3-506462DF621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27787" y="6327819"/>
            <a:ext cx="7900988" cy="304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4848488E-AE1B-4718-BE88-AF63D6DADF8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8" name="图片 7">
            <a:extLst>
              <a:ext uri="{FF2B5EF4-FFF2-40B4-BE49-F238E27FC236}">
                <a16:creationId xmlns:a16="http://schemas.microsoft.com/office/drawing/2014/main" id="{DC18D19E-FE14-4B34-AB6B-22B9BECA51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9" name="文本框 8">
            <a:extLst>
              <a:ext uri="{FF2B5EF4-FFF2-40B4-BE49-F238E27FC236}">
                <a16:creationId xmlns:a16="http://schemas.microsoft.com/office/drawing/2014/main" id="{9E1D73F6-6FDE-43F8-ADBA-EBEA5A826E92}"/>
              </a:ext>
            </a:extLst>
          </p:cNvPr>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云智天枢平台运维</a:t>
            </a:r>
            <a:endParaRPr lang="en-US" altLang="zh-CN" sz="3200" b="1" dirty="0">
              <a:latin typeface="Microsoft YaHei Light" charset="-122"/>
              <a:ea typeface="Microsoft YaHei Light" charset="-122"/>
              <a:cs typeface="Microsoft YaHei Light" charset="-122"/>
              <a:sym typeface="+mn-lt"/>
            </a:endParaRPr>
          </a:p>
        </p:txBody>
      </p:sp>
      <p:sp>
        <p:nvSpPr>
          <p:cNvPr id="10" name="文本框 9">
            <a:extLst>
              <a:ext uri="{FF2B5EF4-FFF2-40B4-BE49-F238E27FC236}">
                <a16:creationId xmlns:a16="http://schemas.microsoft.com/office/drawing/2014/main" id="{50BD6F73-23FE-426F-9169-35E48188C032}"/>
              </a:ext>
            </a:extLst>
          </p:cNvPr>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Tree>
    <p:extLst>
      <p:ext uri="{BB962C8B-B14F-4D97-AF65-F5344CB8AC3E}">
        <p14:creationId xmlns:p14="http://schemas.microsoft.com/office/powerpoint/2010/main" val="1879854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10" name="图片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12" name="文本框 11"/>
          <p:cNvSpPr txBox="1"/>
          <p:nvPr/>
        </p:nvSpPr>
        <p:spPr>
          <a:xfrm>
            <a:off x="1521740" y="624418"/>
            <a:ext cx="4160920"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交付</a:t>
            </a:r>
            <a:r>
              <a:rPr lang="en-US" altLang="zh-CN" sz="3200" b="1" dirty="0">
                <a:latin typeface="Microsoft YaHei Light" charset="-122"/>
                <a:ea typeface="Microsoft YaHei Light" charset="-122"/>
                <a:cs typeface="Microsoft YaHei Light" charset="-122"/>
                <a:sym typeface="+mn-lt"/>
              </a:rPr>
              <a:t>SOW</a:t>
            </a:r>
          </a:p>
        </p:txBody>
      </p:sp>
      <p:sp>
        <p:nvSpPr>
          <p:cNvPr id="3" name="矩形 2">
            <a:extLst>
              <a:ext uri="{FF2B5EF4-FFF2-40B4-BE49-F238E27FC236}">
                <a16:creationId xmlns:a16="http://schemas.microsoft.com/office/drawing/2014/main" id="{E3B9715E-B1F1-4C33-8B4F-8BA98893868A}"/>
              </a:ext>
            </a:extLst>
          </p:cNvPr>
          <p:cNvSpPr/>
          <p:nvPr/>
        </p:nvSpPr>
        <p:spPr>
          <a:xfrm>
            <a:off x="563487" y="1946893"/>
            <a:ext cx="2436387"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部署与实施</a:t>
            </a:r>
          </a:p>
        </p:txBody>
      </p:sp>
      <p:sp>
        <p:nvSpPr>
          <p:cNvPr id="4" name="文本框 3">
            <a:extLst>
              <a:ext uri="{FF2B5EF4-FFF2-40B4-BE49-F238E27FC236}">
                <a16:creationId xmlns:a16="http://schemas.microsoft.com/office/drawing/2014/main" id="{3F6461B2-2323-49E1-9B16-336CB492E0CF}"/>
              </a:ext>
            </a:extLst>
          </p:cNvPr>
          <p:cNvSpPr txBox="1"/>
          <p:nvPr/>
        </p:nvSpPr>
        <p:spPr>
          <a:xfrm>
            <a:off x="563487" y="2856319"/>
            <a:ext cx="17144984" cy="6815788"/>
          </a:xfrm>
          <a:prstGeom prst="rect">
            <a:avLst/>
          </a:prstGeom>
          <a:noFill/>
          <a:ln>
            <a:solidFill>
              <a:schemeClr val="bg1">
                <a:lumMod val="85000"/>
              </a:schemeClr>
            </a:solidFill>
          </a:ln>
        </p:spPr>
        <p:txBody>
          <a:bodyPr wrap="square" rtlCol="0">
            <a:noAutofit/>
          </a:bodyPr>
          <a:lstStyle/>
          <a:p>
            <a:pPr marL="342900" indent="-342900">
              <a:lnSpc>
                <a:spcPts val="3000"/>
              </a:lnSpc>
              <a:buFont typeface="Wingdings" panose="05000000000000000000" pitchFamily="2" charset="2"/>
              <a:buChar char="Ø"/>
            </a:pPr>
            <a:r>
              <a:rPr lang="zh-CN" altLang="en-US" sz="2000" dirty="0"/>
              <a:t>系统环境检查与初始化：包括确认环境中的服务器、容器平台等符合实施要求，并进行数据盘和分布式存储的挂载配置；</a:t>
            </a:r>
            <a:endParaRPr lang="en-US" altLang="zh-CN" sz="2000" dirty="0"/>
          </a:p>
          <a:p>
            <a:pPr marL="342900" indent="-342900">
              <a:lnSpc>
                <a:spcPts val="3000"/>
              </a:lnSpc>
              <a:buFont typeface="Wingdings" panose="05000000000000000000" pitchFamily="2" charset="2"/>
              <a:buChar char="Ø"/>
            </a:pPr>
            <a:r>
              <a:rPr lang="zh-CN" altLang="en-US" sz="2000" dirty="0"/>
              <a:t>软件安装：包括安装产品所依赖的组件、服务、平台监控系统等；</a:t>
            </a:r>
            <a:endParaRPr lang="en-US" altLang="zh-CN" sz="2000" dirty="0"/>
          </a:p>
          <a:p>
            <a:pPr marL="342900" indent="-342900">
              <a:lnSpc>
                <a:spcPts val="3000"/>
              </a:lnSpc>
              <a:buFont typeface="Wingdings" panose="05000000000000000000" pitchFamily="2" charset="2"/>
              <a:buChar char="Ø"/>
            </a:pPr>
            <a:r>
              <a:rPr lang="zh-CN" altLang="en-US" sz="2000" dirty="0"/>
              <a:t>软件授权：获取算法服务的授权，授权的算法厂商包括但不仅限于优图、极视角等；</a:t>
            </a:r>
            <a:endParaRPr lang="en-US" altLang="zh-CN" sz="2000" dirty="0"/>
          </a:p>
          <a:p>
            <a:pPr marL="342900" indent="-342900">
              <a:lnSpc>
                <a:spcPts val="3000"/>
              </a:lnSpc>
              <a:buFont typeface="Wingdings" panose="05000000000000000000" pitchFamily="2" charset="2"/>
              <a:buChar char="Ø"/>
            </a:pPr>
            <a:r>
              <a:rPr lang="zh-CN" altLang="en-US" sz="2000" dirty="0"/>
              <a:t>软件验证：根据指引验证平台功能的可用性，确认已正确部署产品。</a:t>
            </a:r>
          </a:p>
          <a:p>
            <a:pPr>
              <a:lnSpc>
                <a:spcPts val="3000"/>
              </a:lnSpc>
            </a:pPr>
            <a:r>
              <a:rPr lang="zh-CN" altLang="en-US" sz="2000" dirty="0"/>
              <a:t>注意：部署指的是软件级别的云智天枢产品本身的部署，不包含</a:t>
            </a:r>
            <a:r>
              <a:rPr lang="en-US" altLang="zh-CN" sz="2000" dirty="0"/>
              <a:t>IASS</a:t>
            </a:r>
            <a:r>
              <a:rPr lang="zh-CN" altLang="en-US" sz="2000" dirty="0"/>
              <a:t>层的服务（包括服务器上架、操作系统安装、显卡驱动安装、网络配置与调试等），也不包含容器平台的服务（包括容器平台的部署、配置、扩缩容调整等）。</a:t>
            </a:r>
          </a:p>
        </p:txBody>
      </p:sp>
    </p:spTree>
    <p:extLst>
      <p:ext uri="{BB962C8B-B14F-4D97-AF65-F5344CB8AC3E}">
        <p14:creationId xmlns:p14="http://schemas.microsoft.com/office/powerpoint/2010/main" val="2822611489"/>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E5A1D28-33A1-481E-B710-FA4FC16A336C}"/>
              </a:ext>
            </a:extLst>
          </p:cNvPr>
          <p:cNvSpPr/>
          <p:nvPr/>
        </p:nvSpPr>
        <p:spPr>
          <a:xfrm>
            <a:off x="1257300" y="1747755"/>
            <a:ext cx="17277735" cy="6740307"/>
          </a:xfrm>
          <a:prstGeom prst="rect">
            <a:avLst/>
          </a:prstGeom>
        </p:spPr>
        <p:txBody>
          <a:bodyPr wrap="square">
            <a:spAutoFit/>
          </a:bodyPr>
          <a:lstStyle/>
          <a:p>
            <a:pPr marL="514350" indent="-514350" algn="just">
              <a:buAutoNum type="arabicPeriod" startAt="2"/>
            </a:pPr>
            <a:r>
              <a:rPr lang="zh-CN" altLang="zh-CN" sz="2400" dirty="0">
                <a:latin typeface="Times New Roman" panose="02020603050405020304" pitchFamily="18" charset="0"/>
                <a:cs typeface="Times New Roman" panose="02020603050405020304" pitchFamily="18" charset="0"/>
              </a:rPr>
              <a:t>云智天枢平台日常运维</a:t>
            </a:r>
            <a:endParaRPr lang="en-US" altLang="zh-CN" sz="2400" b="1" kern="100" dirty="0">
              <a:latin typeface="Times New Roman" panose="02020603050405020304" pitchFamily="18" charset="0"/>
              <a:cs typeface="Times New Roman" panose="02020603050405020304" pitchFamily="18" charset="0"/>
            </a:endParaRPr>
          </a:p>
          <a:p>
            <a:r>
              <a:rPr lang="zh-CN" altLang="zh-CN" sz="2400" dirty="0">
                <a:latin typeface="Times New Roman" panose="02020603050405020304" pitchFamily="18" charset="0"/>
                <a:cs typeface="Times New Roman" panose="02020603050405020304" pitchFamily="18" charset="0"/>
              </a:rPr>
              <a:t>云智天枢平台日常运维主要包括以下几个方面：平台日志清理、优图</a:t>
            </a:r>
            <a:r>
              <a:rPr lang="en-US" altLang="zh-CN" sz="2400" dirty="0">
                <a:latin typeface="Times New Roman" panose="02020603050405020304" pitchFamily="18" charset="0"/>
                <a:cs typeface="Times New Roman" panose="02020603050405020304" pitchFamily="18" charset="0"/>
              </a:rPr>
              <a:t>License</a:t>
            </a:r>
            <a:r>
              <a:rPr lang="zh-CN" altLang="zh-CN" sz="2400" dirty="0">
                <a:latin typeface="Times New Roman" panose="02020603050405020304" pitchFamily="18" charset="0"/>
                <a:cs typeface="Times New Roman" panose="02020603050405020304" pitchFamily="18" charset="0"/>
              </a:rPr>
              <a:t>更新、人</a:t>
            </a:r>
          </a:p>
          <a:p>
            <a:r>
              <a:rPr lang="zh-CN" altLang="zh-CN" sz="2400" dirty="0">
                <a:latin typeface="Times New Roman" panose="02020603050405020304" pitchFamily="18" charset="0"/>
                <a:cs typeface="Times New Roman" panose="02020603050405020304" pitchFamily="18" charset="0"/>
              </a:rPr>
              <a:t>脸结构化数据保存以及业务服务监控。</a:t>
            </a:r>
            <a:endParaRPr lang="en-US" altLang="zh-CN" sz="2400" dirty="0">
              <a:latin typeface="Times New Roman" panose="02020603050405020304" pitchFamily="18" charset="0"/>
              <a:cs typeface="Times New Roman" panose="02020603050405020304" pitchFamily="18" charset="0"/>
            </a:endParaRPr>
          </a:p>
          <a:p>
            <a:endParaRPr lang="en-US" altLang="zh-CN" sz="2400" b="1" kern="100" dirty="0">
              <a:latin typeface="Times New Roman" panose="02020603050405020304" pitchFamily="18" charset="0"/>
              <a:cs typeface="Times New Roman" panose="02020603050405020304" pitchFamily="18" charset="0"/>
            </a:endParaRPr>
          </a:p>
          <a:p>
            <a:r>
              <a:rPr lang="en-US" altLang="zh-CN" sz="2400" kern="100" dirty="0">
                <a:latin typeface="Times New Roman" panose="02020603050405020304" pitchFamily="18" charset="0"/>
                <a:cs typeface="Times New Roman" panose="02020603050405020304" pitchFamily="18" charset="0"/>
              </a:rPr>
              <a:t>2.1 </a:t>
            </a:r>
            <a:r>
              <a:rPr lang="zh-CN" altLang="zh-CN" sz="2400" dirty="0">
                <a:latin typeface="Times New Roman" panose="02020603050405020304" pitchFamily="18" charset="0"/>
                <a:cs typeface="Times New Roman" panose="02020603050405020304" pitchFamily="18" charset="0"/>
              </a:rPr>
              <a:t>平台日志清理</a:t>
            </a:r>
          </a:p>
          <a:p>
            <a:r>
              <a:rPr lang="zh-CN" altLang="zh-CN" sz="2400" dirty="0">
                <a:latin typeface="Times New Roman" panose="02020603050405020304" pitchFamily="18" charset="0"/>
                <a:cs typeface="Times New Roman" panose="02020603050405020304" pitchFamily="18" charset="0"/>
              </a:rPr>
              <a:t>日志目录结构为：</a:t>
            </a:r>
            <a:r>
              <a:rPr lang="en-US" altLang="zh-CN" sz="2400" dirty="0">
                <a:latin typeface="Times New Roman" panose="02020603050405020304" pitchFamily="18" charset="0"/>
                <a:cs typeface="Times New Roman" panose="02020603050405020304" pitchFamily="18" charset="0"/>
              </a:rPr>
              <a:t>/data/</a:t>
            </a:r>
            <a:r>
              <a:rPr lang="en-US" altLang="zh-CN" sz="2400" dirty="0" err="1">
                <a:latin typeface="Times New Roman" panose="02020603050405020304" pitchFamily="18" charset="0"/>
                <a:cs typeface="Times New Roman" panose="02020603050405020304" pitchFamily="18" charset="0"/>
              </a:rPr>
              <a:t>timatrix</a:t>
            </a:r>
            <a:r>
              <a:rPr lang="en-US" altLang="zh-CN" sz="2400" dirty="0">
                <a:latin typeface="Times New Roman" panose="02020603050405020304" pitchFamily="18" charset="0"/>
                <a:cs typeface="Times New Roman" panose="02020603050405020304" pitchFamily="18" charset="0"/>
              </a:rPr>
              <a:t>/log</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---move_daily_log.sh </a:t>
            </a:r>
            <a:r>
              <a:rPr lang="zh-CN" altLang="zh-CN" sz="2400" dirty="0">
                <a:latin typeface="Times New Roman" panose="02020603050405020304" pitchFamily="18" charset="0"/>
                <a:cs typeface="Times New Roman" panose="02020603050405020304" pitchFamily="18" charset="0"/>
              </a:rPr>
              <a:t>：清除脚本，可以配置清除最低磁盘百分比。</a:t>
            </a:r>
          </a:p>
          <a:p>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log_path.conf</a:t>
            </a:r>
            <a:r>
              <a:rPr lang="zh-CN" altLang="zh-CN" sz="2400" dirty="0">
                <a:latin typeface="Times New Roman" panose="02020603050405020304" pitchFamily="18" charset="0"/>
                <a:cs typeface="Times New Roman" panose="02020603050405020304" pitchFamily="18" charset="0"/>
              </a:rPr>
              <a:t>：配置清理日志路径，指定绝对路径。</a:t>
            </a:r>
          </a:p>
          <a:p>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log_name.conf</a:t>
            </a:r>
            <a:r>
              <a:rPr lang="zh-CN" altLang="zh-CN" sz="2400" dirty="0">
                <a:latin typeface="Times New Roman" panose="02020603050405020304" pitchFamily="18" charset="0"/>
                <a:cs typeface="Times New Roman" panose="02020603050405020304" pitchFamily="18" charset="0"/>
              </a:rPr>
              <a:t>：配置日志类型</a:t>
            </a:r>
          </a:p>
          <a:p>
            <a:r>
              <a:rPr lang="zh-CN" altLang="zh-CN" sz="2400" dirty="0">
                <a:latin typeface="Times New Roman" panose="02020603050405020304" pitchFamily="18" charset="0"/>
                <a:cs typeface="Times New Roman" panose="02020603050405020304" pitchFamily="18" charset="0"/>
              </a:rPr>
              <a:t>执行清理脚本</a:t>
            </a:r>
            <a:r>
              <a:rPr lang="en-US" altLang="zh-CN" sz="2400" dirty="0">
                <a:latin typeface="Times New Roman" panose="02020603050405020304" pitchFamily="18" charset="0"/>
                <a:cs typeface="Times New Roman" panose="02020603050405020304" pitchFamily="18" charset="0"/>
              </a:rPr>
              <a:t>:</a:t>
            </a:r>
          </a:p>
          <a:p>
            <a:r>
              <a:rPr lang="en-US" altLang="zh-CN" sz="2400" b="1" dirty="0">
                <a:latin typeface="Times New Roman" panose="02020603050405020304" pitchFamily="18" charset="0"/>
                <a:cs typeface="Times New Roman" panose="02020603050405020304" pitchFamily="18" charset="0"/>
              </a:rPr>
              <a:t>#./data/timatrix/cleanlog/move_daily_log.sh</a:t>
            </a:r>
          </a:p>
          <a:p>
            <a:endParaRPr lang="en-US" altLang="zh-CN" sz="2400" b="1" kern="100" dirty="0">
              <a:latin typeface="Times New Roman" panose="02020603050405020304" pitchFamily="18" charset="0"/>
              <a:cs typeface="Times New Roman" panose="02020603050405020304" pitchFamily="18" charset="0"/>
            </a:endParaRPr>
          </a:p>
          <a:p>
            <a:r>
              <a:rPr lang="en-US" altLang="zh-CN" sz="2400" kern="100" dirty="0">
                <a:latin typeface="Times New Roman" panose="02020603050405020304" pitchFamily="18" charset="0"/>
                <a:cs typeface="Times New Roman" panose="02020603050405020304" pitchFamily="18" charset="0"/>
              </a:rPr>
              <a:t>2.2  </a:t>
            </a:r>
            <a:r>
              <a:rPr lang="zh-CN" altLang="zh-CN" sz="2400" dirty="0">
                <a:latin typeface="Times New Roman" panose="02020603050405020304" pitchFamily="18" charset="0"/>
                <a:cs typeface="Times New Roman" panose="02020603050405020304" pitchFamily="18" charset="0"/>
              </a:rPr>
              <a:t>优图</a:t>
            </a:r>
            <a:r>
              <a:rPr lang="en-US" altLang="zh-CN" sz="2400" dirty="0">
                <a:latin typeface="Times New Roman" panose="02020603050405020304" pitchFamily="18" charset="0"/>
                <a:cs typeface="Times New Roman" panose="02020603050405020304" pitchFamily="18" charset="0"/>
              </a:rPr>
              <a:t>License</a:t>
            </a:r>
            <a:r>
              <a:rPr lang="zh-CN" altLang="zh-CN" sz="2400" dirty="0">
                <a:latin typeface="Times New Roman" panose="02020603050405020304" pitchFamily="18" charset="0"/>
                <a:cs typeface="Times New Roman" panose="02020603050405020304" pitchFamily="18" charset="0"/>
              </a:rPr>
              <a:t>更新</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2.2.1 </a:t>
            </a:r>
            <a:r>
              <a:rPr lang="zh-CN" altLang="zh-CN" sz="2400" dirty="0">
                <a:latin typeface="Times New Roman" panose="02020603050405020304" pitchFamily="18" charset="0"/>
                <a:cs typeface="Times New Roman" panose="02020603050405020304" pitchFamily="18" charset="0"/>
              </a:rPr>
              <a:t>获取机器信息</a:t>
            </a:r>
          </a:p>
          <a:p>
            <a:r>
              <a:rPr lang="en-US" altLang="zh-CN" sz="2400" b="1" dirty="0">
                <a:latin typeface="Times New Roman" panose="02020603050405020304" pitchFamily="18" charset="0"/>
                <a:cs typeface="Times New Roman" panose="02020603050405020304" pitchFamily="18" charset="0"/>
              </a:rPr>
              <a:t>./</a:t>
            </a:r>
            <a:r>
              <a:rPr lang="en-US" altLang="zh-CN" sz="2400" b="1" dirty="0" err="1">
                <a:latin typeface="Times New Roman" panose="02020603050405020304" pitchFamily="18" charset="0"/>
                <a:cs typeface="Times New Roman" panose="02020603050405020304" pitchFamily="18" charset="0"/>
              </a:rPr>
              <a:t>youtu_license_tool</a:t>
            </a:r>
            <a:r>
              <a:rPr lang="en-US" altLang="zh-CN" sz="2400" b="1" dirty="0">
                <a:latin typeface="Times New Roman" panose="02020603050405020304" pitchFamily="18" charset="0"/>
                <a:cs typeface="Times New Roman" panose="02020603050405020304" pitchFamily="18" charset="0"/>
              </a:rPr>
              <a:t> serial</a:t>
            </a:r>
            <a:endParaRPr lang="zh-CN" altLang="zh-CN" sz="2400" b="1" dirty="0">
              <a:latin typeface="Times New Roman" panose="02020603050405020304" pitchFamily="18" charset="0"/>
              <a:cs typeface="Times New Roman" panose="02020603050405020304" pitchFamily="18" charset="0"/>
            </a:endParaRPr>
          </a:p>
          <a:p>
            <a:r>
              <a:rPr lang="zh-CN" altLang="zh-CN" sz="2400" dirty="0">
                <a:latin typeface="Times New Roman" panose="02020603050405020304" pitchFamily="18" charset="0"/>
                <a:cs typeface="Times New Roman" panose="02020603050405020304" pitchFamily="18" charset="0"/>
              </a:rPr>
              <a:t>蒋机器信息填写到优图开发平 </a:t>
            </a:r>
            <a:r>
              <a:rPr lang="en-US" altLang="zh-CN" sz="2400" u="sng" dirty="0">
                <a:latin typeface="Times New Roman" panose="02020603050405020304" pitchFamily="18" charset="0"/>
                <a:cs typeface="Times New Roman" panose="02020603050405020304" pitchFamily="18" charset="0"/>
                <a:hlinkClick r:id="rId3"/>
              </a:rPr>
              <a:t>https://open.youtu.qq.com/#/open/application/private-cloud</a:t>
            </a:r>
            <a:r>
              <a:rPr lang="en-US" altLang="zh-CN" sz="2400" dirty="0">
                <a:latin typeface="Times New Roman" panose="02020603050405020304" pitchFamily="18" charset="0"/>
                <a:cs typeface="Times New Roman" panose="02020603050405020304" pitchFamily="18" charset="0"/>
              </a:rPr>
              <a:t> </a:t>
            </a:r>
            <a:r>
              <a:rPr lang="zh-CN" altLang="zh-CN" sz="2400" dirty="0">
                <a:latin typeface="Times New Roman" panose="02020603050405020304" pitchFamily="18" charset="0"/>
                <a:cs typeface="Times New Roman" panose="02020603050405020304" pitchFamily="18" charset="0"/>
              </a:rPr>
              <a:t>（详细可以参考部署文档的</a:t>
            </a:r>
            <a:r>
              <a:rPr lang="en-US" altLang="zh-CN" sz="2400" dirty="0">
                <a:latin typeface="Times New Roman" panose="02020603050405020304" pitchFamily="18" charset="0"/>
                <a:cs typeface="Times New Roman" panose="02020603050405020304" pitchFamily="18" charset="0"/>
              </a:rPr>
              <a:t>license</a:t>
            </a:r>
            <a:r>
              <a:rPr lang="zh-CN" altLang="zh-CN" sz="2400" dirty="0">
                <a:latin typeface="Times New Roman" panose="02020603050405020304" pitchFamily="18" charset="0"/>
                <a:cs typeface="Times New Roman" panose="02020603050405020304" pitchFamily="18" charset="0"/>
              </a:rPr>
              <a:t>申请）</a:t>
            </a:r>
          </a:p>
          <a:p>
            <a:endParaRPr lang="zh-CN" altLang="zh-CN" sz="2400" dirty="0"/>
          </a:p>
          <a:p>
            <a:endParaRPr lang="en-US" altLang="zh-CN" sz="2400" b="1" kern="100" dirty="0">
              <a:latin typeface="+mn-ea"/>
              <a:cs typeface="黑体" panose="02010609060101010101" pitchFamily="49" charset="-122"/>
            </a:endParaRPr>
          </a:p>
        </p:txBody>
      </p:sp>
      <p:pic>
        <p:nvPicPr>
          <p:cNvPr id="4" name="图片 3">
            <a:extLst>
              <a:ext uri="{FF2B5EF4-FFF2-40B4-BE49-F238E27FC236}">
                <a16:creationId xmlns:a16="http://schemas.microsoft.com/office/drawing/2014/main" id="{A0883D69-EA97-43F8-80E7-31409642682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5" name="图片 4">
            <a:extLst>
              <a:ext uri="{FF2B5EF4-FFF2-40B4-BE49-F238E27FC236}">
                <a16:creationId xmlns:a16="http://schemas.microsoft.com/office/drawing/2014/main" id="{A8561833-8446-4046-A90F-42A1570588D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6" name="文本框 5">
            <a:extLst>
              <a:ext uri="{FF2B5EF4-FFF2-40B4-BE49-F238E27FC236}">
                <a16:creationId xmlns:a16="http://schemas.microsoft.com/office/drawing/2014/main" id="{AE748FFF-61D3-41A6-B156-016573417E5A}"/>
              </a:ext>
            </a:extLst>
          </p:cNvPr>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云智天枢平台运维</a:t>
            </a:r>
            <a:endParaRPr lang="en-US" altLang="zh-CN" sz="3200" b="1" dirty="0">
              <a:latin typeface="Microsoft YaHei Light" charset="-122"/>
              <a:ea typeface="Microsoft YaHei Light" charset="-122"/>
              <a:cs typeface="Microsoft YaHei Light" charset="-122"/>
              <a:sym typeface="+mn-lt"/>
            </a:endParaRPr>
          </a:p>
        </p:txBody>
      </p:sp>
      <p:sp>
        <p:nvSpPr>
          <p:cNvPr id="7" name="文本框 6">
            <a:extLst>
              <a:ext uri="{FF2B5EF4-FFF2-40B4-BE49-F238E27FC236}">
                <a16:creationId xmlns:a16="http://schemas.microsoft.com/office/drawing/2014/main" id="{FC6ECA66-409E-4CF5-9F0A-48D6606B8F0A}"/>
              </a:ext>
            </a:extLst>
          </p:cNvPr>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Tree>
    <p:extLst>
      <p:ext uri="{BB962C8B-B14F-4D97-AF65-F5344CB8AC3E}">
        <p14:creationId xmlns:p14="http://schemas.microsoft.com/office/powerpoint/2010/main" val="24545638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E5A1D28-33A1-481E-B710-FA4FC16A336C}"/>
              </a:ext>
            </a:extLst>
          </p:cNvPr>
          <p:cNvSpPr/>
          <p:nvPr/>
        </p:nvSpPr>
        <p:spPr>
          <a:xfrm>
            <a:off x="1257300" y="1747755"/>
            <a:ext cx="17277735" cy="5632311"/>
          </a:xfrm>
          <a:prstGeom prst="rect">
            <a:avLst/>
          </a:prstGeom>
        </p:spPr>
        <p:txBody>
          <a:bodyPr wrap="square">
            <a:spAutoFit/>
          </a:bodyPr>
          <a:lstStyle/>
          <a:p>
            <a:r>
              <a:rPr lang="en-US" altLang="zh-CN" sz="2400" b="1" kern="100" dirty="0">
                <a:latin typeface="+mn-ea"/>
                <a:cs typeface="黑体" panose="02010609060101010101" pitchFamily="49" charset="-122"/>
              </a:rPr>
              <a:t>2.2.2  </a:t>
            </a:r>
            <a:r>
              <a:rPr lang="zh-CN" altLang="zh-CN" sz="2400" dirty="0">
                <a:latin typeface="+mn-ea"/>
              </a:rPr>
              <a:t>获取授权机器的机器信息文件</a:t>
            </a:r>
            <a:endParaRPr lang="en-US" altLang="zh-CN" sz="2400" dirty="0">
              <a:latin typeface="+mn-ea"/>
            </a:endParaRPr>
          </a:p>
          <a:p>
            <a:r>
              <a:rPr lang="en-US" altLang="zh-CN" sz="2400" b="1" dirty="0">
                <a:latin typeface="+mn-ea"/>
              </a:rPr>
              <a:t>./</a:t>
            </a:r>
            <a:r>
              <a:rPr lang="en-US" altLang="zh-CN" sz="2400" b="1" dirty="0" err="1">
                <a:latin typeface="+mn-ea"/>
              </a:rPr>
              <a:t>youtu_license_tool</a:t>
            </a:r>
            <a:r>
              <a:rPr lang="en-US" altLang="zh-CN" sz="2400" b="1" dirty="0">
                <a:latin typeface="+mn-ea"/>
              </a:rPr>
              <a:t> info</a:t>
            </a:r>
          </a:p>
          <a:p>
            <a:endParaRPr lang="en-US" altLang="zh-CN" sz="2400" dirty="0">
              <a:latin typeface="+mn-ea"/>
            </a:endParaRPr>
          </a:p>
          <a:p>
            <a:r>
              <a:rPr lang="en-US" altLang="zh-CN" sz="2400" dirty="0">
                <a:latin typeface="+mn-ea"/>
              </a:rPr>
              <a:t>2.2.3 </a:t>
            </a:r>
            <a:r>
              <a:rPr lang="zh-CN" altLang="zh-CN" sz="2400" dirty="0">
                <a:latin typeface="+mn-ea"/>
              </a:rPr>
              <a:t>拉起新的授权文件（这一步是从网上拉取授权文件，需要机器能够上网）</a:t>
            </a:r>
            <a:endParaRPr lang="zh-CN" altLang="zh-CN" sz="2400" b="1" dirty="0">
              <a:latin typeface="+mn-ea"/>
            </a:endParaRPr>
          </a:p>
          <a:p>
            <a:r>
              <a:rPr lang="en-US" altLang="zh-CN" sz="2400" b="1" dirty="0">
                <a:latin typeface="+mn-ea"/>
              </a:rPr>
              <a:t>./</a:t>
            </a:r>
            <a:r>
              <a:rPr lang="en-US" altLang="zh-CN" sz="2400" b="1" dirty="0" err="1">
                <a:latin typeface="+mn-ea"/>
              </a:rPr>
              <a:t>youtu_license_tool</a:t>
            </a:r>
            <a:r>
              <a:rPr lang="en-US" altLang="zh-CN" sz="2400" b="1" dirty="0">
                <a:latin typeface="+mn-ea"/>
              </a:rPr>
              <a:t> </a:t>
            </a:r>
            <a:r>
              <a:rPr lang="en-US" altLang="zh-CN" sz="2400" b="1" dirty="0" err="1">
                <a:latin typeface="+mn-ea"/>
              </a:rPr>
              <a:t>fet</a:t>
            </a:r>
            <a:r>
              <a:rPr lang="en-US" altLang="zh-CN" sz="2400" b="1" dirty="0">
                <a:latin typeface="+mn-ea"/>
              </a:rPr>
              <a:t> APPID youtu_license_info_1.3.5.bin</a:t>
            </a:r>
            <a:endParaRPr lang="zh-CN" altLang="zh-CN" sz="2400" b="1" dirty="0">
              <a:latin typeface="+mn-ea"/>
            </a:endParaRPr>
          </a:p>
          <a:p>
            <a:endParaRPr lang="en-US" altLang="zh-CN" sz="2400" b="1" kern="100" dirty="0">
              <a:latin typeface="+mn-ea"/>
              <a:cs typeface="黑体" panose="02010609060101010101" pitchFamily="49" charset="-122"/>
            </a:endParaRPr>
          </a:p>
          <a:p>
            <a:r>
              <a:rPr lang="en-US" altLang="zh-CN" sz="2400" kern="100" dirty="0">
                <a:latin typeface="+mn-ea"/>
                <a:cs typeface="黑体" panose="02010609060101010101" pitchFamily="49" charset="-122"/>
              </a:rPr>
              <a:t>2.3  </a:t>
            </a:r>
            <a:r>
              <a:rPr lang="zh-CN" altLang="zh-CN" sz="2400" dirty="0">
                <a:latin typeface="+mn-ea"/>
              </a:rPr>
              <a:t>人脸结构化数据保存</a:t>
            </a:r>
            <a:endParaRPr lang="en-US" altLang="zh-CN" sz="2400" dirty="0">
              <a:latin typeface="+mn-ea"/>
            </a:endParaRPr>
          </a:p>
          <a:p>
            <a:r>
              <a:rPr lang="zh-CN" altLang="zh-CN" sz="2400" dirty="0">
                <a:latin typeface="+mn-ea"/>
              </a:rPr>
              <a:t>此处主要用了人脸识别模板</a:t>
            </a:r>
            <a:r>
              <a:rPr lang="en-US" altLang="zh-CN" sz="2400" dirty="0">
                <a:latin typeface="+mn-ea"/>
              </a:rPr>
              <a:t>(</a:t>
            </a:r>
            <a:r>
              <a:rPr lang="zh-CN" altLang="zh-CN" sz="2400" dirty="0">
                <a:latin typeface="+mn-ea"/>
              </a:rPr>
              <a:t>人脸识别</a:t>
            </a:r>
            <a:r>
              <a:rPr lang="en-US" altLang="zh-CN" sz="2400" dirty="0">
                <a:latin typeface="+mn-ea"/>
              </a:rPr>
              <a:t>-</a:t>
            </a:r>
            <a:r>
              <a:rPr lang="zh-CN" altLang="zh-CN" sz="2400" dirty="0">
                <a:latin typeface="+mn-ea"/>
              </a:rPr>
              <a:t>优图库</a:t>
            </a:r>
            <a:r>
              <a:rPr lang="en-US" altLang="zh-CN" sz="2400" dirty="0">
                <a:latin typeface="+mn-ea"/>
              </a:rPr>
              <a:t>)</a:t>
            </a:r>
            <a:r>
              <a:rPr lang="zh-CN" altLang="zh-CN" sz="2400" dirty="0">
                <a:latin typeface="+mn-ea"/>
              </a:rPr>
              <a:t>产生的</a:t>
            </a:r>
            <a:endParaRPr lang="en-US" altLang="zh-CN" sz="2400" dirty="0">
              <a:latin typeface="+mn-ea"/>
            </a:endParaRPr>
          </a:p>
          <a:p>
            <a:r>
              <a:rPr lang="zh-CN" altLang="zh-CN" sz="2400" dirty="0">
                <a:latin typeface="+mn-ea"/>
              </a:rPr>
              <a:t>结构化数据保存在数据库</a:t>
            </a:r>
            <a:r>
              <a:rPr lang="en-US" altLang="zh-CN" sz="2400" dirty="0" err="1">
                <a:latin typeface="+mn-ea"/>
              </a:rPr>
              <a:t>timatrix</a:t>
            </a:r>
            <a:r>
              <a:rPr lang="zh-CN" altLang="zh-CN" sz="2400" dirty="0">
                <a:latin typeface="+mn-ea"/>
              </a:rPr>
              <a:t>，</a:t>
            </a:r>
            <a:endParaRPr lang="en-US" altLang="zh-CN" sz="2400" dirty="0">
              <a:latin typeface="+mn-ea"/>
            </a:endParaRPr>
          </a:p>
          <a:p>
            <a:r>
              <a:rPr lang="zh-CN" altLang="zh-CN" sz="2400" dirty="0">
                <a:latin typeface="+mn-ea"/>
              </a:rPr>
              <a:t>表名</a:t>
            </a:r>
            <a:r>
              <a:rPr lang="en-US" altLang="zh-CN" sz="2400" dirty="0" err="1">
                <a:latin typeface="+mn-ea"/>
              </a:rPr>
              <a:t>db_face_retrieve</a:t>
            </a:r>
            <a:r>
              <a:rPr lang="zh-CN" altLang="zh-CN" sz="2400" dirty="0">
                <a:latin typeface="+mn-ea"/>
              </a:rPr>
              <a:t>中，</a:t>
            </a:r>
            <a:endParaRPr lang="en-US" altLang="zh-CN" sz="2400" dirty="0">
              <a:latin typeface="+mn-ea"/>
            </a:endParaRPr>
          </a:p>
          <a:p>
            <a:r>
              <a:rPr lang="zh-CN" altLang="zh-CN" sz="2400" dirty="0">
                <a:latin typeface="+mn-ea"/>
              </a:rPr>
              <a:t>如下所示：</a:t>
            </a:r>
            <a:endParaRPr lang="en-US" altLang="zh-CN" sz="2400" dirty="0">
              <a:latin typeface="+mn-ea"/>
            </a:endParaRPr>
          </a:p>
          <a:p>
            <a:endParaRPr lang="zh-CN" altLang="zh-CN" sz="2400" dirty="0">
              <a:latin typeface="+mn-ea"/>
            </a:endParaRPr>
          </a:p>
          <a:p>
            <a:endParaRPr lang="en-US" altLang="zh-CN" sz="2400" b="1" dirty="0">
              <a:latin typeface="+mn-ea"/>
            </a:endParaRPr>
          </a:p>
          <a:p>
            <a:endParaRPr lang="zh-CN" altLang="zh-CN" sz="2400" b="1" dirty="0">
              <a:latin typeface="+mn-ea"/>
            </a:endParaRPr>
          </a:p>
          <a:p>
            <a:endParaRPr lang="en-US" altLang="zh-CN" sz="2400" b="1" kern="100" dirty="0">
              <a:latin typeface="+mn-ea"/>
              <a:cs typeface="黑体" panose="02010609060101010101" pitchFamily="49" charset="-122"/>
            </a:endParaRPr>
          </a:p>
        </p:txBody>
      </p:sp>
      <p:pic>
        <p:nvPicPr>
          <p:cNvPr id="56322" name="图片 75" descr="图片包含 屏幕截图&#10;&#10;描述已自动生成">
            <a:extLst>
              <a:ext uri="{FF2B5EF4-FFF2-40B4-BE49-F238E27FC236}">
                <a16:creationId xmlns:a16="http://schemas.microsoft.com/office/drawing/2014/main" id="{CA82F53B-3C94-4A52-A43A-C56E99C93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5457" y="3754426"/>
            <a:ext cx="9053422" cy="609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BD0E6DF4-85C6-433C-ABF1-179C638753D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6" name="图片 5">
            <a:extLst>
              <a:ext uri="{FF2B5EF4-FFF2-40B4-BE49-F238E27FC236}">
                <a16:creationId xmlns:a16="http://schemas.microsoft.com/office/drawing/2014/main" id="{4803C229-8DEF-4F1D-81E7-67115A55270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7" name="文本框 6">
            <a:extLst>
              <a:ext uri="{FF2B5EF4-FFF2-40B4-BE49-F238E27FC236}">
                <a16:creationId xmlns:a16="http://schemas.microsoft.com/office/drawing/2014/main" id="{835130FB-8390-4E6C-A8E4-AEE866B76BA4}"/>
              </a:ext>
            </a:extLst>
          </p:cNvPr>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云智天枢平台运维</a:t>
            </a:r>
            <a:endParaRPr lang="en-US" altLang="zh-CN" sz="3200" b="1" dirty="0">
              <a:latin typeface="Microsoft YaHei Light" charset="-122"/>
              <a:ea typeface="Microsoft YaHei Light" charset="-122"/>
              <a:cs typeface="Microsoft YaHei Light" charset="-122"/>
              <a:sym typeface="+mn-lt"/>
            </a:endParaRPr>
          </a:p>
        </p:txBody>
      </p:sp>
      <p:sp>
        <p:nvSpPr>
          <p:cNvPr id="8" name="文本框 7">
            <a:extLst>
              <a:ext uri="{FF2B5EF4-FFF2-40B4-BE49-F238E27FC236}">
                <a16:creationId xmlns:a16="http://schemas.microsoft.com/office/drawing/2014/main" id="{7CB6634A-67B5-4CA4-84BD-ED32FFE974F2}"/>
              </a:ext>
            </a:extLst>
          </p:cNvPr>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Tree>
    <p:extLst>
      <p:ext uri="{BB962C8B-B14F-4D97-AF65-F5344CB8AC3E}">
        <p14:creationId xmlns:p14="http://schemas.microsoft.com/office/powerpoint/2010/main" val="42323619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E5A1D28-33A1-481E-B710-FA4FC16A336C}"/>
              </a:ext>
            </a:extLst>
          </p:cNvPr>
          <p:cNvSpPr/>
          <p:nvPr/>
        </p:nvSpPr>
        <p:spPr>
          <a:xfrm>
            <a:off x="1257300" y="1747755"/>
            <a:ext cx="17277735" cy="830997"/>
          </a:xfrm>
          <a:prstGeom prst="rect">
            <a:avLst/>
          </a:prstGeom>
        </p:spPr>
        <p:txBody>
          <a:bodyPr wrap="square">
            <a:spAutoFit/>
          </a:bodyPr>
          <a:lstStyle/>
          <a:p>
            <a:r>
              <a:rPr lang="zh-CN" altLang="zh-CN" sz="2400" dirty="0">
                <a:latin typeface="+mn-ea"/>
              </a:rPr>
              <a:t>当结构化数据越来越多时，这个表记录变大，需要对历史数据进行归档。主要依赖平台</a:t>
            </a:r>
            <a:r>
              <a:rPr lang="en-US" altLang="zh-CN" sz="2400" u="sng" dirty="0">
                <a:latin typeface="+mn-ea"/>
              </a:rPr>
              <a:t>clean-</a:t>
            </a:r>
            <a:r>
              <a:rPr lang="en-US" altLang="zh-CN" sz="2400" u="sng" dirty="0" err="1">
                <a:latin typeface="+mn-ea"/>
              </a:rPr>
              <a:t>mysql</a:t>
            </a:r>
            <a:r>
              <a:rPr lang="zh-CN" altLang="zh-CN" sz="2400" dirty="0">
                <a:latin typeface="+mn-ea"/>
              </a:rPr>
              <a:t>服务进行备份和删除：</a:t>
            </a:r>
          </a:p>
          <a:p>
            <a:r>
              <a:rPr lang="en-US" altLang="zh-CN" sz="2400" dirty="0">
                <a:latin typeface="+mn-ea"/>
              </a:rPr>
              <a:t>(</a:t>
            </a:r>
            <a:r>
              <a:rPr lang="zh-CN" altLang="zh-CN" sz="2400" dirty="0">
                <a:latin typeface="+mn-ea"/>
              </a:rPr>
              <a:t>以下为私有化</a:t>
            </a:r>
            <a:r>
              <a:rPr lang="en-US" altLang="zh-CN" sz="2400" dirty="0">
                <a:latin typeface="+mn-ea"/>
              </a:rPr>
              <a:t>TKE</a:t>
            </a:r>
            <a:r>
              <a:rPr lang="zh-CN" altLang="zh-CN" sz="2400" dirty="0">
                <a:latin typeface="+mn-ea"/>
              </a:rPr>
              <a:t>部署前端</a:t>
            </a:r>
            <a:r>
              <a:rPr lang="en-US" altLang="zh-CN" sz="2400" dirty="0">
                <a:latin typeface="+mn-ea"/>
              </a:rPr>
              <a:t>web)</a:t>
            </a:r>
            <a:endParaRPr lang="zh-CN" altLang="zh-CN" sz="2400" dirty="0">
              <a:latin typeface="+mn-ea"/>
            </a:endParaRPr>
          </a:p>
        </p:txBody>
      </p:sp>
      <p:pic>
        <p:nvPicPr>
          <p:cNvPr id="57346" name="图片 76" descr="图片包含 屏幕截图&#10;&#10;描述已自动生成">
            <a:extLst>
              <a:ext uri="{FF2B5EF4-FFF2-40B4-BE49-F238E27FC236}">
                <a16:creationId xmlns:a16="http://schemas.microsoft.com/office/drawing/2014/main" id="{9A06556A-E9BD-45D4-AF95-C84FE92BF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99" y="3170766"/>
            <a:ext cx="16395118" cy="4942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8E5DA015-3F25-47B2-896E-9D66B2AAF6B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6" name="图片 5">
            <a:extLst>
              <a:ext uri="{FF2B5EF4-FFF2-40B4-BE49-F238E27FC236}">
                <a16:creationId xmlns:a16="http://schemas.microsoft.com/office/drawing/2014/main" id="{705328BF-93C3-4969-89DC-4A820F63717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7" name="文本框 6">
            <a:extLst>
              <a:ext uri="{FF2B5EF4-FFF2-40B4-BE49-F238E27FC236}">
                <a16:creationId xmlns:a16="http://schemas.microsoft.com/office/drawing/2014/main" id="{B65AF6FF-00ED-4A69-9F55-20E6D1ED38BE}"/>
              </a:ext>
            </a:extLst>
          </p:cNvPr>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云智天枢平台运维</a:t>
            </a:r>
            <a:endParaRPr lang="en-US" altLang="zh-CN" sz="3200" b="1" dirty="0">
              <a:latin typeface="Microsoft YaHei Light" charset="-122"/>
              <a:ea typeface="Microsoft YaHei Light" charset="-122"/>
              <a:cs typeface="Microsoft YaHei Light" charset="-122"/>
              <a:sym typeface="+mn-lt"/>
            </a:endParaRPr>
          </a:p>
        </p:txBody>
      </p:sp>
      <p:sp>
        <p:nvSpPr>
          <p:cNvPr id="8" name="文本框 7">
            <a:extLst>
              <a:ext uri="{FF2B5EF4-FFF2-40B4-BE49-F238E27FC236}">
                <a16:creationId xmlns:a16="http://schemas.microsoft.com/office/drawing/2014/main" id="{44F18903-DE94-4536-8293-C1AECA66BDF8}"/>
              </a:ext>
            </a:extLst>
          </p:cNvPr>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Tree>
    <p:extLst>
      <p:ext uri="{BB962C8B-B14F-4D97-AF65-F5344CB8AC3E}">
        <p14:creationId xmlns:p14="http://schemas.microsoft.com/office/powerpoint/2010/main" val="1190948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E5A1D28-33A1-481E-B710-FA4FC16A336C}"/>
              </a:ext>
            </a:extLst>
          </p:cNvPr>
          <p:cNvSpPr/>
          <p:nvPr/>
        </p:nvSpPr>
        <p:spPr>
          <a:xfrm>
            <a:off x="1257300" y="1747755"/>
            <a:ext cx="17277735" cy="830997"/>
          </a:xfrm>
          <a:prstGeom prst="rect">
            <a:avLst/>
          </a:prstGeom>
        </p:spPr>
        <p:txBody>
          <a:bodyPr wrap="square">
            <a:spAutoFit/>
          </a:bodyPr>
          <a:lstStyle/>
          <a:p>
            <a:r>
              <a:rPr lang="en-US" altLang="zh-CN" sz="2400" dirty="0">
                <a:latin typeface="+mn-ea"/>
              </a:rPr>
              <a:t>clean-</a:t>
            </a:r>
            <a:r>
              <a:rPr lang="en-US" altLang="zh-CN" sz="2400" dirty="0" err="1">
                <a:latin typeface="+mn-ea"/>
              </a:rPr>
              <a:t>mysql</a:t>
            </a:r>
            <a:r>
              <a:rPr lang="zh-CN" altLang="zh-CN" sz="2400" dirty="0">
                <a:latin typeface="+mn-ea"/>
              </a:rPr>
              <a:t>服务</a:t>
            </a:r>
            <a:r>
              <a:rPr lang="en-US" altLang="zh-CN" sz="2400" dirty="0" err="1">
                <a:latin typeface="+mn-ea"/>
              </a:rPr>
              <a:t>yaml</a:t>
            </a:r>
            <a:r>
              <a:rPr lang="zh-CN" altLang="zh-CN" sz="2400" dirty="0">
                <a:latin typeface="+mn-ea"/>
              </a:rPr>
              <a:t>文件中记录了数据保存时间长短类型</a:t>
            </a:r>
            <a:r>
              <a:rPr lang="en-US" altLang="zh-CN" sz="2400" dirty="0">
                <a:latin typeface="+mn-ea"/>
              </a:rPr>
              <a:t>(</a:t>
            </a:r>
            <a:r>
              <a:rPr lang="zh-CN" altLang="zh-CN" sz="2400" dirty="0">
                <a:latin typeface="+mn-ea"/>
              </a:rPr>
              <a:t>一个月、三个月和六个月</a:t>
            </a:r>
            <a:r>
              <a:rPr lang="en-US" altLang="zh-CN" sz="2400" dirty="0">
                <a:latin typeface="+mn-ea"/>
              </a:rPr>
              <a:t>)</a:t>
            </a:r>
            <a:r>
              <a:rPr lang="zh-CN" altLang="zh-CN" sz="2400" dirty="0">
                <a:latin typeface="+mn-ea"/>
              </a:rPr>
              <a:t>，主需要在</a:t>
            </a:r>
            <a:r>
              <a:rPr lang="en-US" altLang="zh-CN" sz="2400" dirty="0">
                <a:latin typeface="+mn-ea"/>
              </a:rPr>
              <a:t>value</a:t>
            </a:r>
            <a:r>
              <a:rPr lang="zh-CN" altLang="zh-CN" sz="2400" dirty="0">
                <a:latin typeface="+mn-ea"/>
              </a:rPr>
              <a:t>变量中添加</a:t>
            </a:r>
            <a:r>
              <a:rPr lang="en-US" altLang="zh-CN" sz="2400" dirty="0" err="1">
                <a:latin typeface="+mn-ea"/>
              </a:rPr>
              <a:t>db_face_retrieve</a:t>
            </a:r>
            <a:r>
              <a:rPr lang="zh-CN" altLang="zh-CN" sz="2400" dirty="0">
                <a:latin typeface="+mn-ea"/>
              </a:rPr>
              <a:t>表即可进行备份、删除操作，如下所示：</a:t>
            </a:r>
          </a:p>
        </p:txBody>
      </p:sp>
      <p:pic>
        <p:nvPicPr>
          <p:cNvPr id="58370" name="图片 77" descr="图片包含 屏幕截图&#10;&#10;描述已自动生成">
            <a:extLst>
              <a:ext uri="{FF2B5EF4-FFF2-40B4-BE49-F238E27FC236}">
                <a16:creationId xmlns:a16="http://schemas.microsoft.com/office/drawing/2014/main" id="{286A2753-0607-4B86-92F1-D66EB7C13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1" y="3004680"/>
            <a:ext cx="8790467" cy="3221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7D4924CA-AE98-4CAE-82D0-975E992054EC}"/>
              </a:ext>
            </a:extLst>
          </p:cNvPr>
          <p:cNvSpPr/>
          <p:nvPr/>
        </p:nvSpPr>
        <p:spPr>
          <a:xfrm>
            <a:off x="1091150" y="6513165"/>
            <a:ext cx="9034541" cy="2862322"/>
          </a:xfrm>
          <a:prstGeom prst="rect">
            <a:avLst/>
          </a:prstGeom>
        </p:spPr>
        <p:txBody>
          <a:bodyPr wrap="square">
            <a:spAutoFit/>
          </a:bodyPr>
          <a:lstStyle/>
          <a:p>
            <a:pPr algn="just"/>
            <a:r>
              <a:rPr lang="zh-CN" altLang="zh-CN" sz="2000" kern="100" dirty="0">
                <a:latin typeface="+mn-ea"/>
                <a:cs typeface="黑体" panose="02010609060101010101" pitchFamily="49" charset="-122"/>
              </a:rPr>
              <a:t>可通过如下</a:t>
            </a:r>
            <a:r>
              <a:rPr lang="en-US" altLang="zh-CN" sz="2000" kern="100" dirty="0">
                <a:latin typeface="+mn-ea"/>
                <a:cs typeface="黑体" panose="02010609060101010101" pitchFamily="49" charset="-122"/>
              </a:rPr>
              <a:t>k8s</a:t>
            </a:r>
            <a:r>
              <a:rPr lang="zh-CN" altLang="zh-CN" sz="2000" kern="100" dirty="0">
                <a:latin typeface="+mn-ea"/>
                <a:cs typeface="黑体" panose="02010609060101010101" pitchFamily="49" charset="-122"/>
              </a:rPr>
              <a:t>命令进行操作</a:t>
            </a:r>
            <a:endParaRPr lang="en-US" altLang="zh-CN" sz="2000" kern="100" dirty="0">
              <a:latin typeface="+mn-ea"/>
              <a:cs typeface="黑体" panose="02010609060101010101" pitchFamily="49" charset="-122"/>
            </a:endParaRPr>
          </a:p>
          <a:p>
            <a:pPr algn="just"/>
            <a:r>
              <a:rPr lang="en-US" altLang="zh-CN" sz="2000" b="1" kern="100" dirty="0">
                <a:latin typeface="+mn-ea"/>
                <a:cs typeface="黑体" panose="02010609060101010101" pitchFamily="49" charset="-122"/>
              </a:rPr>
              <a:t># </a:t>
            </a:r>
            <a:r>
              <a:rPr lang="en-US" altLang="zh-CN" sz="2000" b="1" kern="100" dirty="0" err="1">
                <a:latin typeface="+mn-ea"/>
                <a:cs typeface="黑体" panose="02010609060101010101" pitchFamily="49" charset="-122"/>
              </a:rPr>
              <a:t>kubectl</a:t>
            </a:r>
            <a:r>
              <a:rPr lang="en-US" altLang="zh-CN" sz="2000" b="1" kern="100" dirty="0">
                <a:latin typeface="+mn-ea"/>
                <a:cs typeface="黑体" panose="02010609060101010101" pitchFamily="49" charset="-122"/>
              </a:rPr>
              <a:t> edit cronjob -</a:t>
            </a:r>
            <a:r>
              <a:rPr lang="en-US" altLang="zh-CN" sz="2000" b="1" kern="100" dirty="0" err="1">
                <a:latin typeface="+mn-ea"/>
                <a:cs typeface="黑体" panose="02010609060101010101" pitchFamily="49" charset="-122"/>
              </a:rPr>
              <a:t>ntimatrix</a:t>
            </a:r>
            <a:r>
              <a:rPr lang="en-US" altLang="zh-CN" sz="2000" b="1" kern="100" dirty="0">
                <a:latin typeface="+mn-ea"/>
                <a:cs typeface="黑体" panose="02010609060101010101" pitchFamily="49" charset="-122"/>
              </a:rPr>
              <a:t>-test clean-</a:t>
            </a:r>
            <a:r>
              <a:rPr lang="en-US" altLang="zh-CN" sz="2000" b="1" kern="100" dirty="0" err="1">
                <a:latin typeface="+mn-ea"/>
                <a:cs typeface="黑体" panose="02010609060101010101" pitchFamily="49" charset="-122"/>
              </a:rPr>
              <a:t>mysql</a:t>
            </a:r>
            <a:endParaRPr lang="en-US" altLang="zh-CN" sz="2000" b="1" kern="100" dirty="0">
              <a:latin typeface="+mn-ea"/>
              <a:cs typeface="黑体" panose="02010609060101010101" pitchFamily="49" charset="-122"/>
            </a:endParaRPr>
          </a:p>
          <a:p>
            <a:pPr algn="just"/>
            <a:endParaRPr lang="en-US" altLang="zh-CN" sz="2000" b="1" kern="100" dirty="0">
              <a:latin typeface="+mn-ea"/>
              <a:cs typeface="黑体" panose="02010609060101010101" pitchFamily="49" charset="-122"/>
            </a:endParaRPr>
          </a:p>
          <a:p>
            <a:pPr algn="just"/>
            <a:r>
              <a:rPr lang="zh-CN" altLang="zh-CN" sz="2000" dirty="0">
                <a:latin typeface="+mn-ea"/>
              </a:rPr>
              <a:t>在相应的保存周期下添加</a:t>
            </a:r>
            <a:r>
              <a:rPr lang="en-US" altLang="zh-CN" sz="2000" dirty="0" err="1">
                <a:latin typeface="+mn-ea"/>
              </a:rPr>
              <a:t>db_face_retrieve</a:t>
            </a:r>
            <a:r>
              <a:rPr lang="zh-CN" altLang="zh-CN" sz="2000" dirty="0">
                <a:latin typeface="+mn-ea"/>
              </a:rPr>
              <a:t>表即可，备份</a:t>
            </a:r>
            <a:endParaRPr lang="en-US" altLang="zh-CN" sz="2000" dirty="0">
              <a:latin typeface="+mn-ea"/>
            </a:endParaRPr>
          </a:p>
          <a:p>
            <a:pPr algn="just"/>
            <a:r>
              <a:rPr lang="zh-CN" altLang="zh-CN" sz="2000" dirty="0">
                <a:latin typeface="+mn-ea"/>
              </a:rPr>
              <a:t>的数据文件被保存在</a:t>
            </a:r>
            <a:r>
              <a:rPr lang="en-US" altLang="zh-CN" sz="2000" dirty="0">
                <a:latin typeface="+mn-ea"/>
              </a:rPr>
              <a:t>192.168.21.139/140/14</a:t>
            </a:r>
          </a:p>
          <a:p>
            <a:pPr algn="just"/>
            <a:r>
              <a:rPr lang="en-US" altLang="zh-CN" sz="2000" dirty="0">
                <a:latin typeface="+mn-ea"/>
              </a:rPr>
              <a:t>1</a:t>
            </a:r>
            <a:r>
              <a:rPr lang="zh-CN" altLang="zh-CN" sz="2000" dirty="0">
                <a:latin typeface="+mn-ea"/>
              </a:rPr>
              <a:t>三台机器的</a:t>
            </a:r>
            <a:r>
              <a:rPr lang="en-US" altLang="zh-CN" sz="2000" dirty="0">
                <a:latin typeface="+mn-ea"/>
              </a:rPr>
              <a:t>/data/</a:t>
            </a:r>
            <a:r>
              <a:rPr lang="en-US" altLang="zh-CN" sz="2000" dirty="0" err="1">
                <a:latin typeface="+mn-ea"/>
              </a:rPr>
              <a:t>timatrix</a:t>
            </a:r>
            <a:r>
              <a:rPr lang="en-US" altLang="zh-CN" sz="2000" dirty="0">
                <a:latin typeface="+mn-ea"/>
              </a:rPr>
              <a:t>/</a:t>
            </a:r>
            <a:r>
              <a:rPr lang="en-US" altLang="zh-CN" sz="2000" dirty="0" err="1">
                <a:latin typeface="+mn-ea"/>
              </a:rPr>
              <a:t>cleanmysql</a:t>
            </a:r>
            <a:r>
              <a:rPr lang="en-US" altLang="zh-CN" sz="2000" dirty="0">
                <a:latin typeface="+mn-ea"/>
              </a:rPr>
              <a:t>/</a:t>
            </a:r>
            <a:r>
              <a:rPr lang="en-US" altLang="zh-CN" sz="2000" dirty="0" err="1">
                <a:latin typeface="+mn-ea"/>
              </a:rPr>
              <a:t>mysqlbak</a:t>
            </a:r>
            <a:r>
              <a:rPr lang="zh-CN" altLang="zh-CN" sz="2000" dirty="0">
                <a:latin typeface="+mn-ea"/>
              </a:rPr>
              <a:t>目录</a:t>
            </a:r>
            <a:endParaRPr lang="en-US" altLang="zh-CN" sz="2000" dirty="0">
              <a:latin typeface="+mn-ea"/>
            </a:endParaRPr>
          </a:p>
          <a:p>
            <a:pPr algn="just"/>
            <a:r>
              <a:rPr lang="zh-CN" altLang="zh-CN" sz="2000" dirty="0">
                <a:latin typeface="+mn-ea"/>
              </a:rPr>
              <a:t>下面</a:t>
            </a:r>
            <a:endParaRPr lang="en-US" altLang="zh-CN" sz="2000" dirty="0">
              <a:latin typeface="+mn-ea"/>
            </a:endParaRPr>
          </a:p>
          <a:p>
            <a:pPr algn="just"/>
            <a:endParaRPr lang="zh-CN" altLang="zh-CN" sz="2000" dirty="0"/>
          </a:p>
          <a:p>
            <a:pPr algn="just"/>
            <a:endParaRPr lang="zh-CN" altLang="zh-CN" sz="2000" b="1" kern="100" dirty="0">
              <a:latin typeface="+mn-ea"/>
              <a:cs typeface="黑体" panose="02010609060101010101" pitchFamily="49" charset="-122"/>
            </a:endParaRPr>
          </a:p>
        </p:txBody>
      </p:sp>
      <p:pic>
        <p:nvPicPr>
          <p:cNvPr id="58371" name="图片 78">
            <a:extLst>
              <a:ext uri="{FF2B5EF4-FFF2-40B4-BE49-F238E27FC236}">
                <a16:creationId xmlns:a16="http://schemas.microsoft.com/office/drawing/2014/main" id="{093B994D-8412-47BB-85FD-A6F1590B81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5690" y="2717252"/>
            <a:ext cx="7915275" cy="698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5E961561-1E96-4F12-B6E4-343E629EE44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8" name="图片 7">
            <a:extLst>
              <a:ext uri="{FF2B5EF4-FFF2-40B4-BE49-F238E27FC236}">
                <a16:creationId xmlns:a16="http://schemas.microsoft.com/office/drawing/2014/main" id="{3A453209-CD5F-403D-ADC8-AAEF55A7388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9" name="文本框 8">
            <a:extLst>
              <a:ext uri="{FF2B5EF4-FFF2-40B4-BE49-F238E27FC236}">
                <a16:creationId xmlns:a16="http://schemas.microsoft.com/office/drawing/2014/main" id="{A494A51F-1498-4F47-85E6-46E1C6D0502E}"/>
              </a:ext>
            </a:extLst>
          </p:cNvPr>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云智天枢平台运维</a:t>
            </a:r>
            <a:endParaRPr lang="en-US" altLang="zh-CN" sz="3200" b="1" dirty="0">
              <a:latin typeface="Microsoft YaHei Light" charset="-122"/>
              <a:ea typeface="Microsoft YaHei Light" charset="-122"/>
              <a:cs typeface="Microsoft YaHei Light" charset="-122"/>
              <a:sym typeface="+mn-lt"/>
            </a:endParaRPr>
          </a:p>
        </p:txBody>
      </p:sp>
      <p:sp>
        <p:nvSpPr>
          <p:cNvPr id="10" name="文本框 9">
            <a:extLst>
              <a:ext uri="{FF2B5EF4-FFF2-40B4-BE49-F238E27FC236}">
                <a16:creationId xmlns:a16="http://schemas.microsoft.com/office/drawing/2014/main" id="{42115D3E-DC86-4FF3-940C-C71AD9F64B1F}"/>
              </a:ext>
            </a:extLst>
          </p:cNvPr>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Tree>
    <p:extLst>
      <p:ext uri="{BB962C8B-B14F-4D97-AF65-F5344CB8AC3E}">
        <p14:creationId xmlns:p14="http://schemas.microsoft.com/office/powerpoint/2010/main" val="4149847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4986765-8A4F-4490-A153-21CB53216EEA}"/>
              </a:ext>
            </a:extLst>
          </p:cNvPr>
          <p:cNvSpPr/>
          <p:nvPr/>
        </p:nvSpPr>
        <p:spPr>
          <a:xfrm>
            <a:off x="1257300" y="1709737"/>
            <a:ext cx="17277735" cy="2308324"/>
          </a:xfrm>
          <a:prstGeom prst="rect">
            <a:avLst/>
          </a:prstGeom>
        </p:spPr>
        <p:txBody>
          <a:bodyPr wrap="square">
            <a:spAutoFit/>
          </a:bodyPr>
          <a:lstStyle/>
          <a:p>
            <a:r>
              <a:rPr lang="en-US" altLang="zh-CN" sz="2400" dirty="0">
                <a:latin typeface="+mn-ea"/>
              </a:rPr>
              <a:t>2.4  </a:t>
            </a:r>
            <a:r>
              <a:rPr lang="zh-CN" altLang="zh-CN" sz="2400" b="1" dirty="0">
                <a:latin typeface="+mn-ea"/>
              </a:rPr>
              <a:t>云智天枢平台业务层日常巡检</a:t>
            </a:r>
          </a:p>
          <a:p>
            <a:r>
              <a:rPr lang="zh-CN" altLang="zh-CN" sz="2400" dirty="0">
                <a:latin typeface="+mn-ea"/>
              </a:rPr>
              <a:t>运维可以通过监控平台来进行，如下所示：</a:t>
            </a:r>
          </a:p>
          <a:p>
            <a:endParaRPr lang="zh-CN" altLang="zh-CN" sz="2400" dirty="0">
              <a:latin typeface="+mn-ea"/>
            </a:endParaRPr>
          </a:p>
          <a:p>
            <a:endParaRPr lang="en-US" altLang="zh-CN" sz="2400" b="1" dirty="0">
              <a:latin typeface="+mn-ea"/>
            </a:endParaRPr>
          </a:p>
          <a:p>
            <a:endParaRPr lang="zh-CN" altLang="zh-CN" sz="2400" b="1" dirty="0">
              <a:latin typeface="+mn-ea"/>
            </a:endParaRPr>
          </a:p>
          <a:p>
            <a:endParaRPr lang="en-US" altLang="zh-CN" sz="2400" b="1" kern="100" dirty="0">
              <a:latin typeface="+mn-ea"/>
              <a:cs typeface="黑体" panose="02010609060101010101" pitchFamily="49" charset="-122"/>
            </a:endParaRPr>
          </a:p>
        </p:txBody>
      </p:sp>
      <p:pic>
        <p:nvPicPr>
          <p:cNvPr id="59396" name="图片 52" descr="图片包含 监视器, 电视&#10;&#10;描述已自动生成">
            <a:extLst>
              <a:ext uri="{FF2B5EF4-FFF2-40B4-BE49-F238E27FC236}">
                <a16:creationId xmlns:a16="http://schemas.microsoft.com/office/drawing/2014/main" id="{B474B38D-B354-41AA-9760-AB8D25C3D8F7}"/>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445112" y="2688738"/>
            <a:ext cx="10715553" cy="547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003E8397-3C72-4270-A597-FF20DB49486B}"/>
              </a:ext>
            </a:extLst>
          </p:cNvPr>
          <p:cNvSpPr/>
          <p:nvPr/>
        </p:nvSpPr>
        <p:spPr>
          <a:xfrm>
            <a:off x="1251284" y="8236117"/>
            <a:ext cx="9144000" cy="1015663"/>
          </a:xfrm>
          <a:prstGeom prst="rect">
            <a:avLst/>
          </a:prstGeom>
        </p:spPr>
        <p:txBody>
          <a:bodyPr>
            <a:spAutoFit/>
          </a:bodyPr>
          <a:lstStyle/>
          <a:p>
            <a:pPr algn="just"/>
            <a:r>
              <a:rPr lang="zh-CN" altLang="zh-CN" sz="2000" kern="100" dirty="0">
                <a:latin typeface="+mn-ea"/>
                <a:cs typeface="黑体" panose="02010609060101010101" pitchFamily="49" charset="-122"/>
              </a:rPr>
              <a:t>在监控平台</a:t>
            </a:r>
            <a:r>
              <a:rPr lang="en-US" altLang="zh-CN" sz="2000" kern="100" dirty="0">
                <a:latin typeface="+mn-ea"/>
                <a:cs typeface="黑体" panose="02010609060101010101" pitchFamily="49" charset="-122"/>
              </a:rPr>
              <a:t>“</a:t>
            </a:r>
            <a:r>
              <a:rPr lang="en-US" altLang="zh-CN" sz="2000" kern="100" dirty="0" err="1">
                <a:latin typeface="+mn-ea"/>
                <a:cs typeface="黑体" panose="02010609060101010101" pitchFamily="49" charset="-122"/>
              </a:rPr>
              <a:t>kubernetes</a:t>
            </a:r>
            <a:r>
              <a:rPr lang="en-US" altLang="zh-CN" sz="2000" kern="100" dirty="0">
                <a:latin typeface="+mn-ea"/>
                <a:cs typeface="黑体" panose="02010609060101010101" pitchFamily="49" charset="-122"/>
              </a:rPr>
              <a:t>”</a:t>
            </a:r>
            <a:r>
              <a:rPr lang="zh-CN" altLang="zh-CN" sz="2000" kern="100" dirty="0">
                <a:latin typeface="+mn-ea"/>
                <a:cs typeface="黑体" panose="02010609060101010101" pitchFamily="49" charset="-122"/>
              </a:rPr>
              <a:t>监控模块可以看到云智天枢平台各业务运行的副本数、</a:t>
            </a:r>
            <a:r>
              <a:rPr lang="en-US" altLang="zh-CN" sz="2000" kern="100" dirty="0">
                <a:latin typeface="+mn-ea"/>
                <a:cs typeface="黑体" panose="02010609060101010101" pitchFamily="49" charset="-122"/>
              </a:rPr>
              <a:t>CPU</a:t>
            </a:r>
            <a:r>
              <a:rPr lang="zh-CN" altLang="zh-CN" sz="2000" kern="100" dirty="0">
                <a:latin typeface="+mn-ea"/>
                <a:cs typeface="黑体" panose="02010609060101010101" pitchFamily="49" charset="-122"/>
              </a:rPr>
              <a:t>消耗以及内存消耗等各项指标，对于异常的服务可以通过查看日志平台，有关日志平台的使用可参考如下说明：</a:t>
            </a:r>
          </a:p>
        </p:txBody>
      </p:sp>
      <p:pic>
        <p:nvPicPr>
          <p:cNvPr id="6" name="图片 5">
            <a:extLst>
              <a:ext uri="{FF2B5EF4-FFF2-40B4-BE49-F238E27FC236}">
                <a16:creationId xmlns:a16="http://schemas.microsoft.com/office/drawing/2014/main" id="{805AA31D-408A-4A58-A0AF-AEA6A009D07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7" name="图片 6">
            <a:extLst>
              <a:ext uri="{FF2B5EF4-FFF2-40B4-BE49-F238E27FC236}">
                <a16:creationId xmlns:a16="http://schemas.microsoft.com/office/drawing/2014/main" id="{42810738-331A-4F4A-9F53-B8B77D071C9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9" name="文本框 8">
            <a:extLst>
              <a:ext uri="{FF2B5EF4-FFF2-40B4-BE49-F238E27FC236}">
                <a16:creationId xmlns:a16="http://schemas.microsoft.com/office/drawing/2014/main" id="{31C75346-177A-460F-A1A8-45CFEC78ADD6}"/>
              </a:ext>
            </a:extLst>
          </p:cNvPr>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云智天枢平台运维</a:t>
            </a:r>
            <a:endParaRPr lang="en-US" altLang="zh-CN" sz="3200" b="1" dirty="0">
              <a:latin typeface="Microsoft YaHei Light" charset="-122"/>
              <a:ea typeface="Microsoft YaHei Light" charset="-122"/>
              <a:cs typeface="Microsoft YaHei Light" charset="-122"/>
              <a:sym typeface="+mn-lt"/>
            </a:endParaRPr>
          </a:p>
        </p:txBody>
      </p:sp>
      <p:sp>
        <p:nvSpPr>
          <p:cNvPr id="10" name="文本框 9">
            <a:extLst>
              <a:ext uri="{FF2B5EF4-FFF2-40B4-BE49-F238E27FC236}">
                <a16:creationId xmlns:a16="http://schemas.microsoft.com/office/drawing/2014/main" id="{9FD998A7-C2EE-4C53-8F5D-1B5CC1B972E4}"/>
              </a:ext>
            </a:extLst>
          </p:cNvPr>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Tree>
    <p:extLst>
      <p:ext uri="{BB962C8B-B14F-4D97-AF65-F5344CB8AC3E}">
        <p14:creationId xmlns:p14="http://schemas.microsoft.com/office/powerpoint/2010/main" val="18981520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4986765-8A4F-4490-A153-21CB53216EEA}"/>
              </a:ext>
            </a:extLst>
          </p:cNvPr>
          <p:cNvSpPr/>
          <p:nvPr/>
        </p:nvSpPr>
        <p:spPr>
          <a:xfrm>
            <a:off x="1257300" y="1709738"/>
            <a:ext cx="17277735" cy="1631216"/>
          </a:xfrm>
          <a:prstGeom prst="rect">
            <a:avLst/>
          </a:prstGeom>
        </p:spPr>
        <p:txBody>
          <a:bodyPr wrap="square">
            <a:spAutoFit/>
          </a:bodyPr>
          <a:lstStyle/>
          <a:p>
            <a:r>
              <a:rPr lang="en-US" altLang="zh-CN" sz="2000" dirty="0">
                <a:latin typeface="+mn-ea"/>
              </a:rPr>
              <a:t>1). </a:t>
            </a:r>
            <a:r>
              <a:rPr lang="zh-CN" altLang="zh-CN" sz="2000" dirty="0">
                <a:latin typeface="+mn-ea"/>
              </a:rPr>
              <a:t>在</a:t>
            </a:r>
            <a:r>
              <a:rPr lang="en-US" altLang="zh-CN" sz="2000" dirty="0">
                <a:latin typeface="+mn-ea"/>
              </a:rPr>
              <a:t>TKE</a:t>
            </a:r>
            <a:r>
              <a:rPr lang="zh-CN" altLang="zh-CN" sz="2000" dirty="0">
                <a:latin typeface="+mn-ea"/>
              </a:rPr>
              <a:t>平台上查看容器服务</a:t>
            </a:r>
            <a:r>
              <a:rPr lang="en-US" altLang="zh-CN" sz="2000" dirty="0" err="1">
                <a:latin typeface="+mn-ea"/>
              </a:rPr>
              <a:t>kibana</a:t>
            </a:r>
            <a:r>
              <a:rPr lang="zh-CN" altLang="zh-CN" sz="2000" dirty="0">
                <a:latin typeface="+mn-ea"/>
              </a:rPr>
              <a:t>的负载</a:t>
            </a:r>
            <a:r>
              <a:rPr lang="en-US" altLang="zh-CN" sz="2000" dirty="0">
                <a:latin typeface="+mn-ea"/>
              </a:rPr>
              <a:t>IP</a:t>
            </a:r>
            <a:r>
              <a:rPr lang="zh-CN" altLang="zh-CN" sz="2000" dirty="0">
                <a:latin typeface="+mn-ea"/>
              </a:rPr>
              <a:t>和端口，如下所示：</a:t>
            </a:r>
          </a:p>
          <a:p>
            <a:endParaRPr lang="zh-CN" altLang="zh-CN" sz="2000" dirty="0">
              <a:latin typeface="+mn-ea"/>
            </a:endParaRPr>
          </a:p>
          <a:p>
            <a:endParaRPr lang="en-US" altLang="zh-CN" sz="2000" b="1" dirty="0">
              <a:latin typeface="+mn-ea"/>
            </a:endParaRPr>
          </a:p>
          <a:p>
            <a:endParaRPr lang="zh-CN" altLang="zh-CN" sz="2000" b="1" dirty="0">
              <a:latin typeface="+mn-ea"/>
            </a:endParaRPr>
          </a:p>
          <a:p>
            <a:endParaRPr lang="en-US" altLang="zh-CN" sz="2000" b="1" kern="100" dirty="0">
              <a:latin typeface="+mn-ea"/>
              <a:cs typeface="黑体" panose="02010609060101010101" pitchFamily="49" charset="-122"/>
            </a:endParaRPr>
          </a:p>
        </p:txBody>
      </p:sp>
      <p:pic>
        <p:nvPicPr>
          <p:cNvPr id="60418" name="图片 53" descr="图片包含 屏幕截图&#10;&#10;描述已自动生成">
            <a:extLst>
              <a:ext uri="{FF2B5EF4-FFF2-40B4-BE49-F238E27FC236}">
                <a16:creationId xmlns:a16="http://schemas.microsoft.com/office/drawing/2014/main" id="{E541DABC-C2E2-4DDC-B618-5A318B237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356" y="2379022"/>
            <a:ext cx="9397985" cy="539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1791DD68-E3F8-4448-BE95-C49B432E8CB6}"/>
              </a:ext>
            </a:extLst>
          </p:cNvPr>
          <p:cNvSpPr/>
          <p:nvPr/>
        </p:nvSpPr>
        <p:spPr>
          <a:xfrm>
            <a:off x="843440" y="7863885"/>
            <a:ext cx="8824129" cy="707886"/>
          </a:xfrm>
          <a:prstGeom prst="rect">
            <a:avLst/>
          </a:prstGeom>
        </p:spPr>
        <p:txBody>
          <a:bodyPr wrap="square">
            <a:spAutoFit/>
          </a:bodyPr>
          <a:lstStyle/>
          <a:p>
            <a:pPr indent="300038"/>
            <a:r>
              <a:rPr lang="en-US" altLang="zh-CN" sz="2000" dirty="0">
                <a:latin typeface="+mn-ea"/>
              </a:rPr>
              <a:t>2). </a:t>
            </a:r>
            <a:r>
              <a:rPr lang="zh-CN" altLang="zh-CN" sz="2000" dirty="0">
                <a:latin typeface="+mn-ea"/>
              </a:rPr>
              <a:t>登录</a:t>
            </a:r>
            <a:r>
              <a:rPr lang="en-US" altLang="zh-CN" sz="2000" dirty="0">
                <a:latin typeface="+mn-ea"/>
              </a:rPr>
              <a:t>http://193.112.254.229:5601(</a:t>
            </a:r>
            <a:r>
              <a:rPr lang="zh-CN" altLang="zh-CN" sz="2000" dirty="0">
                <a:latin typeface="+mn-ea"/>
              </a:rPr>
              <a:t>外网</a:t>
            </a:r>
            <a:r>
              <a:rPr lang="en-US" altLang="zh-CN" sz="2000" dirty="0">
                <a:latin typeface="+mn-ea"/>
              </a:rPr>
              <a:t>)http://10.123.255.186:5601(</a:t>
            </a:r>
            <a:r>
              <a:rPr lang="zh-CN" altLang="zh-CN" sz="2000" dirty="0">
                <a:latin typeface="+mn-ea"/>
              </a:rPr>
              <a:t>内网</a:t>
            </a:r>
            <a:r>
              <a:rPr lang="en-US" altLang="zh-CN" sz="2000" dirty="0">
                <a:latin typeface="+mn-ea"/>
              </a:rPr>
              <a:t>)</a:t>
            </a:r>
            <a:endParaRPr lang="zh-CN" altLang="zh-CN" sz="2000" dirty="0">
              <a:latin typeface="+mn-ea"/>
            </a:endParaRPr>
          </a:p>
          <a:p>
            <a:r>
              <a:rPr lang="en-US" altLang="zh-CN" sz="2000" dirty="0">
                <a:latin typeface="+mn-ea"/>
              </a:rPr>
              <a:t>    3). </a:t>
            </a:r>
            <a:r>
              <a:rPr lang="zh-CN" altLang="zh-CN" sz="2000" dirty="0">
                <a:latin typeface="+mn-ea"/>
              </a:rPr>
              <a:t>创建</a:t>
            </a:r>
            <a:r>
              <a:rPr lang="en-US" altLang="zh-CN" sz="2000" dirty="0">
                <a:latin typeface="+mn-ea"/>
              </a:rPr>
              <a:t>Index Patterns</a:t>
            </a:r>
            <a:r>
              <a:rPr lang="zh-CN" altLang="zh-CN" sz="2000" dirty="0">
                <a:latin typeface="+mn-ea"/>
              </a:rPr>
              <a:t>，操作如下</a:t>
            </a:r>
            <a:endParaRPr lang="zh-CN" altLang="en-US" sz="2000" dirty="0">
              <a:latin typeface="+mn-ea"/>
            </a:endParaRPr>
          </a:p>
        </p:txBody>
      </p:sp>
      <p:pic>
        <p:nvPicPr>
          <p:cNvPr id="6" name="图片 5">
            <a:extLst>
              <a:ext uri="{FF2B5EF4-FFF2-40B4-BE49-F238E27FC236}">
                <a16:creationId xmlns:a16="http://schemas.microsoft.com/office/drawing/2014/main" id="{37D7FEA7-6EF1-42DE-A495-40E7B47CAB5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7" name="图片 6">
            <a:extLst>
              <a:ext uri="{FF2B5EF4-FFF2-40B4-BE49-F238E27FC236}">
                <a16:creationId xmlns:a16="http://schemas.microsoft.com/office/drawing/2014/main" id="{7BEF8A30-7C61-4B6D-B3B6-F210C25E7AE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9" name="文本框 8">
            <a:extLst>
              <a:ext uri="{FF2B5EF4-FFF2-40B4-BE49-F238E27FC236}">
                <a16:creationId xmlns:a16="http://schemas.microsoft.com/office/drawing/2014/main" id="{EF20D0D0-F793-494E-8D6C-3B15E4CC6259}"/>
              </a:ext>
            </a:extLst>
          </p:cNvPr>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云智天枢平台运维</a:t>
            </a:r>
            <a:endParaRPr lang="en-US" altLang="zh-CN" sz="3200" b="1" dirty="0">
              <a:latin typeface="Microsoft YaHei Light" charset="-122"/>
              <a:ea typeface="Microsoft YaHei Light" charset="-122"/>
              <a:cs typeface="Microsoft YaHei Light" charset="-122"/>
              <a:sym typeface="+mn-lt"/>
            </a:endParaRPr>
          </a:p>
        </p:txBody>
      </p:sp>
      <p:sp>
        <p:nvSpPr>
          <p:cNvPr id="10" name="文本框 9">
            <a:extLst>
              <a:ext uri="{FF2B5EF4-FFF2-40B4-BE49-F238E27FC236}">
                <a16:creationId xmlns:a16="http://schemas.microsoft.com/office/drawing/2014/main" id="{C95EDCC2-9065-4C8C-8446-34A728A5C4B3}"/>
              </a:ext>
            </a:extLst>
          </p:cNvPr>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Tree>
    <p:extLst>
      <p:ext uri="{BB962C8B-B14F-4D97-AF65-F5344CB8AC3E}">
        <p14:creationId xmlns:p14="http://schemas.microsoft.com/office/powerpoint/2010/main" val="19469959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图片 54" descr="图片包含 屏幕截图&#10;&#10;描述已自动生成">
            <a:extLst>
              <a:ext uri="{FF2B5EF4-FFF2-40B4-BE49-F238E27FC236}">
                <a16:creationId xmlns:a16="http://schemas.microsoft.com/office/drawing/2014/main" id="{3F9426A1-B61E-49C4-8188-89015BBE4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2371" y="1709737"/>
            <a:ext cx="7543301" cy="3145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CBF3C21C-D49A-4CFA-A0D7-8913E888DE92}"/>
              </a:ext>
            </a:extLst>
          </p:cNvPr>
          <p:cNvSpPr/>
          <p:nvPr/>
        </p:nvSpPr>
        <p:spPr>
          <a:xfrm>
            <a:off x="1080396" y="5001268"/>
            <a:ext cx="5798382" cy="400110"/>
          </a:xfrm>
          <a:prstGeom prst="rect">
            <a:avLst/>
          </a:prstGeom>
        </p:spPr>
        <p:txBody>
          <a:bodyPr wrap="none">
            <a:spAutoFit/>
          </a:bodyPr>
          <a:lstStyle/>
          <a:p>
            <a:pPr marL="400050"/>
            <a:r>
              <a:rPr lang="en-US" altLang="zh-CN" sz="2000" kern="100" dirty="0">
                <a:latin typeface="+mn-ea"/>
                <a:cs typeface="黑体" panose="02010609060101010101" pitchFamily="49" charset="-122"/>
              </a:rPr>
              <a:t>4). </a:t>
            </a:r>
            <a:r>
              <a:rPr lang="zh-CN" altLang="zh-CN" sz="2000" kern="100" dirty="0">
                <a:latin typeface="+mn-ea"/>
                <a:cs typeface="黑体" panose="02010609060101010101" pitchFamily="49" charset="-122"/>
              </a:rPr>
              <a:t>按照搜索条件查询日志详情，</a:t>
            </a:r>
            <a:r>
              <a:rPr lang="zh-CN" altLang="en-US" sz="2000" kern="100" dirty="0">
                <a:latin typeface="+mn-ea"/>
                <a:cs typeface="黑体" panose="02010609060101010101" pitchFamily="49" charset="-122"/>
              </a:rPr>
              <a:t>如下图所示</a:t>
            </a:r>
            <a:r>
              <a:rPr lang="zh-CN" altLang="zh-CN" sz="2000" kern="100" dirty="0">
                <a:cs typeface="黑体" panose="02010609060101010101" pitchFamily="49" charset="-122"/>
              </a:rPr>
              <a:t>：</a:t>
            </a:r>
            <a:endParaRPr lang="zh-CN" altLang="zh-CN" sz="1000" kern="100" dirty="0">
              <a:ea typeface="微软雅黑" panose="020B0503020204020204" pitchFamily="34" charset="-122"/>
              <a:cs typeface="黑体" panose="02010609060101010101" pitchFamily="49" charset="-122"/>
            </a:endParaRPr>
          </a:p>
        </p:txBody>
      </p:sp>
      <p:pic>
        <p:nvPicPr>
          <p:cNvPr id="61444" name="图片 56" descr="图片包含 屏幕截图&#10;&#10;描述已自动生成">
            <a:extLst>
              <a:ext uri="{FF2B5EF4-FFF2-40B4-BE49-F238E27FC236}">
                <a16:creationId xmlns:a16="http://schemas.microsoft.com/office/drawing/2014/main" id="{203531B2-2105-4971-8F7A-13D5822131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2371" y="5701486"/>
            <a:ext cx="7915275"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2030AF2C-DBEB-4F4A-946E-3FAA0244AFE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7" name="图片 6">
            <a:extLst>
              <a:ext uri="{FF2B5EF4-FFF2-40B4-BE49-F238E27FC236}">
                <a16:creationId xmlns:a16="http://schemas.microsoft.com/office/drawing/2014/main" id="{7E59C6B0-1BA5-489A-ABF6-8B98CEB8EDE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8" name="文本框 7">
            <a:extLst>
              <a:ext uri="{FF2B5EF4-FFF2-40B4-BE49-F238E27FC236}">
                <a16:creationId xmlns:a16="http://schemas.microsoft.com/office/drawing/2014/main" id="{5162E2A5-B583-41AC-9E01-3ACE22A2FB36}"/>
              </a:ext>
            </a:extLst>
          </p:cNvPr>
          <p:cNvSpPr txBox="1"/>
          <p:nvPr/>
        </p:nvSpPr>
        <p:spPr>
          <a:xfrm>
            <a:off x="1521739" y="624418"/>
            <a:ext cx="8873545"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云智天枢平台运维</a:t>
            </a:r>
            <a:endParaRPr lang="en-US" altLang="zh-CN" sz="3200" b="1" dirty="0">
              <a:latin typeface="Microsoft YaHei Light" charset="-122"/>
              <a:ea typeface="Microsoft YaHei Light" charset="-122"/>
              <a:cs typeface="Microsoft YaHei Light" charset="-122"/>
              <a:sym typeface="+mn-lt"/>
            </a:endParaRPr>
          </a:p>
        </p:txBody>
      </p:sp>
      <p:sp>
        <p:nvSpPr>
          <p:cNvPr id="9" name="文本框 8">
            <a:extLst>
              <a:ext uri="{FF2B5EF4-FFF2-40B4-BE49-F238E27FC236}">
                <a16:creationId xmlns:a16="http://schemas.microsoft.com/office/drawing/2014/main" id="{66334B71-BAE0-430B-9F4D-DFA34DD58F7A}"/>
              </a:ext>
            </a:extLst>
          </p:cNvPr>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spTree>
    <p:extLst>
      <p:ext uri="{BB962C8B-B14F-4D97-AF65-F5344CB8AC3E}">
        <p14:creationId xmlns:p14="http://schemas.microsoft.com/office/powerpoint/2010/main" val="2683481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TextBox 2"/>
          <p:cNvSpPr txBox="1">
            <a:spLocks noChangeArrowheads="1"/>
          </p:cNvSpPr>
          <p:nvPr/>
        </p:nvSpPr>
        <p:spPr bwMode="auto">
          <a:xfrm>
            <a:off x="1223249" y="1312545"/>
            <a:ext cx="3920251" cy="1846659"/>
          </a:xfrm>
          <a:prstGeom prst="rect">
            <a:avLst/>
          </a:prstGeom>
          <a:noFill/>
          <a:ln>
            <a:noFill/>
          </a:ln>
        </p:spPr>
        <p:txBody>
          <a:bodyPr wrap="square" lIns="0" tIns="0" rIns="0" b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r>
              <a:rPr lang="en-US" altLang="zh-CN" sz="12000" b="1" dirty="0">
                <a:latin typeface="Microsoft YaHei" charset="-122"/>
                <a:ea typeface="Microsoft YaHei" charset="-122"/>
                <a:cs typeface="Microsoft YaHei" charset="-122"/>
              </a:rPr>
              <a:t>Q&amp;A</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3924"/>
            <a:ext cx="18288000" cy="4292600"/>
          </a:xfrm>
          <a:prstGeom prst="rect">
            <a:avLst/>
          </a:prstGeom>
        </p:spPr>
      </p:pic>
      <p:sp>
        <p:nvSpPr>
          <p:cNvPr id="6" name="文本框 5"/>
          <p:cNvSpPr txBox="1"/>
          <p:nvPr/>
        </p:nvSpPr>
        <p:spPr>
          <a:xfrm>
            <a:off x="1080504" y="9477794"/>
            <a:ext cx="4856266" cy="369332"/>
          </a:xfrm>
          <a:prstGeom prst="rect">
            <a:avLst/>
          </a:prstGeom>
          <a:noFill/>
        </p:spPr>
        <p:txBody>
          <a:bodyPr wrap="none" rtlCol="0">
            <a:spAutoFit/>
          </a:bodyPr>
          <a:lstStyle/>
          <a:p>
            <a:r>
              <a:rPr kumimoji="1" lang="en-US" altLang="zh-CN" sz="1800" dirty="0">
                <a:solidFill>
                  <a:srgbClr val="0023FF"/>
                </a:solidFill>
              </a:rPr>
              <a:t>CONFIDENCIAL MATERIAL FROM TENCENT CLOUD</a:t>
            </a:r>
            <a:endParaRPr kumimoji="1" lang="zh-CN" altLang="en-US" sz="1800" dirty="0">
              <a:solidFill>
                <a:srgbClr val="0023FF"/>
              </a:solidFill>
            </a:endParaRPr>
          </a:p>
        </p:txBody>
      </p:sp>
    </p:spTree>
    <p:extLst>
      <p:ext uri="{BB962C8B-B14F-4D97-AF65-F5344CB8AC3E}">
        <p14:creationId xmlns:p14="http://schemas.microsoft.com/office/powerpoint/2010/main" val="1329873133"/>
      </p:ext>
    </p:extLst>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TextBox 2"/>
          <p:cNvSpPr txBox="1">
            <a:spLocks noChangeArrowheads="1"/>
          </p:cNvSpPr>
          <p:nvPr/>
        </p:nvSpPr>
        <p:spPr bwMode="auto">
          <a:xfrm>
            <a:off x="1177158" y="1408326"/>
            <a:ext cx="12717302" cy="1846659"/>
          </a:xfrm>
          <a:prstGeom prst="rect">
            <a:avLst/>
          </a:prstGeom>
          <a:noFill/>
          <a:ln>
            <a:noFill/>
          </a:ln>
        </p:spPr>
        <p:txBody>
          <a:bodyPr wrap="square" lIns="0" tIns="0" rIns="0" b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eaLnBrk="1" hangingPunct="1"/>
            <a:r>
              <a:rPr lang="en-US" altLang="zh-CN" sz="12000" b="1" dirty="0">
                <a:latin typeface="Microsoft YaHei" charset="-122"/>
                <a:ea typeface="Microsoft YaHei" charset="-122"/>
                <a:cs typeface="Microsoft YaHei" charset="-122"/>
              </a:rPr>
              <a:t>THANK YOU! </a:t>
            </a:r>
          </a:p>
        </p:txBody>
      </p:sp>
      <p:sp>
        <p:nvSpPr>
          <p:cNvPr id="70660" name="TextBox 3"/>
          <p:cNvSpPr txBox="1">
            <a:spLocks noChangeArrowheads="1"/>
          </p:cNvSpPr>
          <p:nvPr/>
        </p:nvSpPr>
        <p:spPr bwMode="auto">
          <a:xfrm flipH="1">
            <a:off x="1336185" y="3304721"/>
            <a:ext cx="4687694" cy="125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nSpc>
                <a:spcPct val="125000"/>
              </a:lnSpc>
            </a:pPr>
            <a:r>
              <a:rPr lang="zh-CN" altLang="en-US" sz="7200" dirty="0">
                <a:latin typeface="Microsoft YaHei" charset="-122"/>
                <a:ea typeface="Microsoft YaHei" charset="-122"/>
                <a:cs typeface="Microsoft YaHei" charset="-122"/>
              </a:rPr>
              <a:t>感谢聆听！</a:t>
            </a:r>
            <a:endParaRPr lang="en-US" altLang="zh-CN" sz="7200" dirty="0">
              <a:latin typeface="Microsoft YaHei" charset="-122"/>
              <a:ea typeface="Microsoft YaHei" charset="-122"/>
              <a:cs typeface="Microsoft YaHei"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003924"/>
            <a:ext cx="18288000" cy="4292600"/>
          </a:xfrm>
          <a:prstGeom prst="rect">
            <a:avLst/>
          </a:prstGeom>
        </p:spPr>
      </p:pic>
      <p:sp>
        <p:nvSpPr>
          <p:cNvPr id="7" name="文本框 6"/>
          <p:cNvSpPr txBox="1"/>
          <p:nvPr/>
        </p:nvSpPr>
        <p:spPr>
          <a:xfrm>
            <a:off x="1080504" y="9477794"/>
            <a:ext cx="4856266" cy="369332"/>
          </a:xfrm>
          <a:prstGeom prst="rect">
            <a:avLst/>
          </a:prstGeom>
          <a:noFill/>
        </p:spPr>
        <p:txBody>
          <a:bodyPr wrap="none" rtlCol="0">
            <a:spAutoFit/>
          </a:bodyPr>
          <a:lstStyle/>
          <a:p>
            <a:r>
              <a:rPr kumimoji="1" lang="en-US" altLang="zh-CN" sz="1800" dirty="0">
                <a:solidFill>
                  <a:srgbClr val="0023FF"/>
                </a:solidFill>
              </a:rPr>
              <a:t>CONFIDENCIAL MATERIAL FROM TENCENT CLOUD</a:t>
            </a:r>
            <a:endParaRPr kumimoji="1" lang="zh-CN" altLang="en-US" sz="1800" dirty="0">
              <a:solidFill>
                <a:srgbClr val="0023FF"/>
              </a:solidFill>
            </a:endParaRPr>
          </a:p>
        </p:txBody>
      </p:sp>
    </p:spTree>
    <p:extLst>
      <p:ext uri="{BB962C8B-B14F-4D97-AF65-F5344CB8AC3E}">
        <p14:creationId xmlns:p14="http://schemas.microsoft.com/office/powerpoint/2010/main" val="1810785880"/>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10" name="图片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12" name="文本框 11"/>
          <p:cNvSpPr txBox="1"/>
          <p:nvPr/>
        </p:nvSpPr>
        <p:spPr>
          <a:xfrm>
            <a:off x="1521740" y="624418"/>
            <a:ext cx="4160920"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交付</a:t>
            </a:r>
            <a:r>
              <a:rPr lang="en-US" altLang="zh-CN" sz="3200" b="1" dirty="0">
                <a:latin typeface="Microsoft YaHei Light" charset="-122"/>
                <a:ea typeface="Microsoft YaHei Light" charset="-122"/>
                <a:cs typeface="Microsoft YaHei Light" charset="-122"/>
                <a:sym typeface="+mn-lt"/>
              </a:rPr>
              <a:t>SOW</a:t>
            </a:r>
          </a:p>
        </p:txBody>
      </p:sp>
      <p:sp>
        <p:nvSpPr>
          <p:cNvPr id="3" name="矩形 2">
            <a:extLst>
              <a:ext uri="{FF2B5EF4-FFF2-40B4-BE49-F238E27FC236}">
                <a16:creationId xmlns:a16="http://schemas.microsoft.com/office/drawing/2014/main" id="{E3B9715E-B1F1-4C33-8B4F-8BA98893868A}"/>
              </a:ext>
            </a:extLst>
          </p:cNvPr>
          <p:cNvSpPr/>
          <p:nvPr/>
        </p:nvSpPr>
        <p:spPr>
          <a:xfrm>
            <a:off x="563487" y="1946893"/>
            <a:ext cx="2436387"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测试与验收</a:t>
            </a:r>
          </a:p>
        </p:txBody>
      </p:sp>
      <p:sp>
        <p:nvSpPr>
          <p:cNvPr id="4" name="文本框 3">
            <a:extLst>
              <a:ext uri="{FF2B5EF4-FFF2-40B4-BE49-F238E27FC236}">
                <a16:creationId xmlns:a16="http://schemas.microsoft.com/office/drawing/2014/main" id="{3F6461B2-2323-49E1-9B16-336CB492E0CF}"/>
              </a:ext>
            </a:extLst>
          </p:cNvPr>
          <p:cNvSpPr txBox="1"/>
          <p:nvPr/>
        </p:nvSpPr>
        <p:spPr>
          <a:xfrm>
            <a:off x="563487" y="2856319"/>
            <a:ext cx="17144984" cy="6815788"/>
          </a:xfrm>
          <a:prstGeom prst="rect">
            <a:avLst/>
          </a:prstGeom>
          <a:noFill/>
          <a:ln>
            <a:solidFill>
              <a:schemeClr val="bg1">
                <a:lumMod val="85000"/>
              </a:schemeClr>
            </a:solidFill>
          </a:ln>
        </p:spPr>
        <p:txBody>
          <a:bodyPr wrap="square" rtlCol="0">
            <a:noAutofit/>
          </a:bodyPr>
          <a:lstStyle/>
          <a:p>
            <a:pPr>
              <a:lnSpc>
                <a:spcPts val="3000"/>
              </a:lnSpc>
            </a:pPr>
            <a:r>
              <a:rPr lang="zh-CN" altLang="en-US" sz="2000" dirty="0"/>
              <a:t>平台功能由实施工程师团队进行测试与验收。</a:t>
            </a:r>
            <a:endParaRPr lang="en-US" altLang="zh-CN" sz="2000" dirty="0"/>
          </a:p>
          <a:p>
            <a:pPr>
              <a:lnSpc>
                <a:spcPts val="3000"/>
              </a:lnSpc>
            </a:pPr>
            <a:r>
              <a:rPr lang="zh-CN" altLang="en-US" sz="2000" dirty="0"/>
              <a:t>该部分工作是为了确保在平台部署后所有平台本身的基本功能正常，实施工程师根据腾讯云提供的</a:t>
            </a:r>
            <a:r>
              <a:rPr lang="en-US" altLang="zh-CN" sz="2000" dirty="0"/>
              <a:t>《</a:t>
            </a:r>
            <a:r>
              <a:rPr lang="zh-CN" altLang="en-US" sz="2000" dirty="0"/>
              <a:t>腾讯云智天枢平台验收测试指南</a:t>
            </a:r>
            <a:r>
              <a:rPr lang="en-US" altLang="zh-CN" sz="2000" dirty="0"/>
              <a:t>》</a:t>
            </a:r>
            <a:r>
              <a:rPr lang="zh-CN" altLang="en-US" sz="2000" dirty="0"/>
              <a:t>，远程或现场完成功能检查及验收，最终输出</a:t>
            </a:r>
            <a:r>
              <a:rPr lang="en-US" altLang="zh-CN" sz="2000" dirty="0"/>
              <a:t>《XX</a:t>
            </a:r>
            <a:r>
              <a:rPr lang="zh-CN" altLang="en-US" sz="2000" dirty="0"/>
              <a:t>项目</a:t>
            </a:r>
            <a:r>
              <a:rPr lang="en-US" altLang="zh-CN" sz="2000" dirty="0"/>
              <a:t>-</a:t>
            </a:r>
            <a:r>
              <a:rPr lang="zh-CN" altLang="en-US" sz="2000" dirty="0"/>
              <a:t>腾讯云智天枢平台验收测试报告</a:t>
            </a:r>
            <a:r>
              <a:rPr lang="en-US" altLang="zh-CN" sz="2000" dirty="0"/>
              <a:t>》</a:t>
            </a:r>
            <a:r>
              <a:rPr lang="zh-CN" altLang="en-US" sz="2000" dirty="0"/>
              <a:t>。</a:t>
            </a:r>
          </a:p>
          <a:p>
            <a:pPr>
              <a:lnSpc>
                <a:spcPts val="3000"/>
              </a:lnSpc>
            </a:pPr>
            <a:r>
              <a:rPr lang="zh-CN" altLang="en-US" sz="2000" dirty="0"/>
              <a:t>注意：平台功能测试与验收指的是云智天枢产品平台本身的功能测试与验收，不包含算法引擎能力部分的功能测试与验收。</a:t>
            </a:r>
          </a:p>
        </p:txBody>
      </p:sp>
    </p:spTree>
    <p:extLst>
      <p:ext uri="{BB962C8B-B14F-4D97-AF65-F5344CB8AC3E}">
        <p14:creationId xmlns:p14="http://schemas.microsoft.com/office/powerpoint/2010/main" val="2934388422"/>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10" name="图片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12" name="文本框 11"/>
          <p:cNvSpPr txBox="1"/>
          <p:nvPr/>
        </p:nvSpPr>
        <p:spPr>
          <a:xfrm>
            <a:off x="1521740" y="624418"/>
            <a:ext cx="4160920"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交付流程</a:t>
            </a:r>
            <a:endParaRPr lang="en-US" altLang="zh-CN" sz="3200" b="1" dirty="0">
              <a:latin typeface="Microsoft YaHei Light" charset="-122"/>
              <a:ea typeface="Microsoft YaHei Light" charset="-122"/>
              <a:cs typeface="Microsoft YaHei Light" charset="-122"/>
              <a:sym typeface="+mn-lt"/>
            </a:endParaRPr>
          </a:p>
        </p:txBody>
      </p:sp>
      <p:sp>
        <p:nvSpPr>
          <p:cNvPr id="2" name="流程图: 过程 1">
            <a:extLst>
              <a:ext uri="{FF2B5EF4-FFF2-40B4-BE49-F238E27FC236}">
                <a16:creationId xmlns:a16="http://schemas.microsoft.com/office/drawing/2014/main" id="{3A6677BA-441B-4DA1-BC82-C737BC4B855A}"/>
              </a:ext>
            </a:extLst>
          </p:cNvPr>
          <p:cNvSpPr/>
          <p:nvPr/>
        </p:nvSpPr>
        <p:spPr>
          <a:xfrm>
            <a:off x="2239872" y="3013230"/>
            <a:ext cx="1684421" cy="584775"/>
          </a:xfrm>
          <a:prstGeom prst="flowChartProcess">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分析需求</a:t>
            </a:r>
          </a:p>
        </p:txBody>
      </p:sp>
      <p:sp>
        <p:nvSpPr>
          <p:cNvPr id="6" name="流程图: 过程 5">
            <a:extLst>
              <a:ext uri="{FF2B5EF4-FFF2-40B4-BE49-F238E27FC236}">
                <a16:creationId xmlns:a16="http://schemas.microsoft.com/office/drawing/2014/main" id="{3B092125-814B-4658-87CB-E4C084595B4B}"/>
              </a:ext>
            </a:extLst>
          </p:cNvPr>
          <p:cNvSpPr/>
          <p:nvPr/>
        </p:nvSpPr>
        <p:spPr>
          <a:xfrm>
            <a:off x="2068425" y="4371716"/>
            <a:ext cx="2027313" cy="584775"/>
          </a:xfrm>
          <a:prstGeom prst="flowChartProcess">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服务器选型</a:t>
            </a:r>
          </a:p>
        </p:txBody>
      </p:sp>
      <p:sp>
        <p:nvSpPr>
          <p:cNvPr id="7" name="流程图: 过程 6">
            <a:extLst>
              <a:ext uri="{FF2B5EF4-FFF2-40B4-BE49-F238E27FC236}">
                <a16:creationId xmlns:a16="http://schemas.microsoft.com/office/drawing/2014/main" id="{80D764A8-96B8-48B8-AAD1-C9096FE59CC0}"/>
              </a:ext>
            </a:extLst>
          </p:cNvPr>
          <p:cNvSpPr/>
          <p:nvPr/>
        </p:nvSpPr>
        <p:spPr>
          <a:xfrm>
            <a:off x="2239872" y="5730202"/>
            <a:ext cx="1684421" cy="584775"/>
          </a:xfrm>
          <a:prstGeom prst="flowChartProcess">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部署规划</a:t>
            </a:r>
          </a:p>
        </p:txBody>
      </p:sp>
      <p:sp>
        <p:nvSpPr>
          <p:cNvPr id="8" name="流程图: 过程 7">
            <a:extLst>
              <a:ext uri="{FF2B5EF4-FFF2-40B4-BE49-F238E27FC236}">
                <a16:creationId xmlns:a16="http://schemas.microsoft.com/office/drawing/2014/main" id="{7866108B-4803-4C8E-99A8-B6D5AC5C9B54}"/>
              </a:ext>
            </a:extLst>
          </p:cNvPr>
          <p:cNvSpPr/>
          <p:nvPr/>
        </p:nvSpPr>
        <p:spPr>
          <a:xfrm>
            <a:off x="2239870" y="7088688"/>
            <a:ext cx="1684421" cy="584775"/>
          </a:xfrm>
          <a:prstGeom prst="flowChartProcess">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实施要求</a:t>
            </a:r>
          </a:p>
        </p:txBody>
      </p:sp>
      <p:sp>
        <p:nvSpPr>
          <p:cNvPr id="9" name="流程图: 过程 8">
            <a:extLst>
              <a:ext uri="{FF2B5EF4-FFF2-40B4-BE49-F238E27FC236}">
                <a16:creationId xmlns:a16="http://schemas.microsoft.com/office/drawing/2014/main" id="{1C00EC3C-6ABF-41BA-95F6-589D78030B36}"/>
              </a:ext>
            </a:extLst>
          </p:cNvPr>
          <p:cNvSpPr/>
          <p:nvPr/>
        </p:nvSpPr>
        <p:spPr>
          <a:xfrm>
            <a:off x="6831289" y="4371716"/>
            <a:ext cx="1684421" cy="584775"/>
          </a:xfrm>
          <a:prstGeom prst="flowChartProcess">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环境检查</a:t>
            </a:r>
          </a:p>
        </p:txBody>
      </p:sp>
      <p:sp>
        <p:nvSpPr>
          <p:cNvPr id="11" name="流程图: 过程 10">
            <a:extLst>
              <a:ext uri="{FF2B5EF4-FFF2-40B4-BE49-F238E27FC236}">
                <a16:creationId xmlns:a16="http://schemas.microsoft.com/office/drawing/2014/main" id="{3AF95286-6809-4C57-9E0A-2C2D5493D46E}"/>
              </a:ext>
            </a:extLst>
          </p:cNvPr>
          <p:cNvSpPr/>
          <p:nvPr/>
        </p:nvSpPr>
        <p:spPr>
          <a:xfrm>
            <a:off x="10981043" y="5730202"/>
            <a:ext cx="1684421" cy="584775"/>
          </a:xfrm>
          <a:prstGeom prst="flowChartProcess">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交付验收</a:t>
            </a:r>
          </a:p>
        </p:txBody>
      </p:sp>
      <p:sp>
        <p:nvSpPr>
          <p:cNvPr id="13" name="流程图: 过程 12">
            <a:extLst>
              <a:ext uri="{FF2B5EF4-FFF2-40B4-BE49-F238E27FC236}">
                <a16:creationId xmlns:a16="http://schemas.microsoft.com/office/drawing/2014/main" id="{75CA6908-6AF6-4971-906C-FC565CBAF927}"/>
              </a:ext>
            </a:extLst>
          </p:cNvPr>
          <p:cNvSpPr/>
          <p:nvPr/>
        </p:nvSpPr>
        <p:spPr>
          <a:xfrm>
            <a:off x="10981043" y="4371716"/>
            <a:ext cx="1684421" cy="584775"/>
          </a:xfrm>
          <a:prstGeom prst="flowChartProcess">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功能测试</a:t>
            </a:r>
          </a:p>
        </p:txBody>
      </p:sp>
      <p:sp>
        <p:nvSpPr>
          <p:cNvPr id="14" name="流程图: 过程 13">
            <a:extLst>
              <a:ext uri="{FF2B5EF4-FFF2-40B4-BE49-F238E27FC236}">
                <a16:creationId xmlns:a16="http://schemas.microsoft.com/office/drawing/2014/main" id="{411CD770-78E9-4AB8-B6C9-3B4F5E7E6437}"/>
              </a:ext>
            </a:extLst>
          </p:cNvPr>
          <p:cNvSpPr/>
          <p:nvPr/>
        </p:nvSpPr>
        <p:spPr>
          <a:xfrm>
            <a:off x="15294090" y="5044228"/>
            <a:ext cx="1684421" cy="584775"/>
          </a:xfrm>
          <a:prstGeom prst="flowChartProcess">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运维</a:t>
            </a:r>
          </a:p>
        </p:txBody>
      </p:sp>
      <p:cxnSp>
        <p:nvCxnSpPr>
          <p:cNvPr id="4" name="直接箭头连接符 3">
            <a:extLst>
              <a:ext uri="{FF2B5EF4-FFF2-40B4-BE49-F238E27FC236}">
                <a16:creationId xmlns:a16="http://schemas.microsoft.com/office/drawing/2014/main" id="{035FF627-DDF9-4E14-87B6-9980C6F15EF8}"/>
              </a:ext>
            </a:extLst>
          </p:cNvPr>
          <p:cNvCxnSpPr>
            <a:stCxn id="2" idx="2"/>
            <a:endCxn id="6" idx="0"/>
          </p:cNvCxnSpPr>
          <p:nvPr/>
        </p:nvCxnSpPr>
        <p:spPr>
          <a:xfrm flipH="1">
            <a:off x="3082082" y="3598005"/>
            <a:ext cx="1" cy="773711"/>
          </a:xfrm>
          <a:prstGeom prst="straightConnector1">
            <a:avLst/>
          </a:prstGeom>
          <a:ln w="28575">
            <a:solidFill>
              <a:srgbClr val="006E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07FA1DAA-A17F-4EB5-A8EE-5639E2112510}"/>
              </a:ext>
            </a:extLst>
          </p:cNvPr>
          <p:cNvCxnSpPr>
            <a:stCxn id="6" idx="2"/>
            <a:endCxn id="7" idx="0"/>
          </p:cNvCxnSpPr>
          <p:nvPr/>
        </p:nvCxnSpPr>
        <p:spPr>
          <a:xfrm>
            <a:off x="3082082" y="4956491"/>
            <a:ext cx="1" cy="773711"/>
          </a:xfrm>
          <a:prstGeom prst="straightConnector1">
            <a:avLst/>
          </a:prstGeom>
          <a:ln w="28575">
            <a:solidFill>
              <a:srgbClr val="006E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614AACE-1761-4CC8-8384-27300E66BC0C}"/>
              </a:ext>
            </a:extLst>
          </p:cNvPr>
          <p:cNvCxnSpPr>
            <a:stCxn id="7" idx="2"/>
            <a:endCxn id="8" idx="0"/>
          </p:cNvCxnSpPr>
          <p:nvPr/>
        </p:nvCxnSpPr>
        <p:spPr>
          <a:xfrm flipH="1">
            <a:off x="3082081" y="6314977"/>
            <a:ext cx="2" cy="773711"/>
          </a:xfrm>
          <a:prstGeom prst="straightConnector1">
            <a:avLst/>
          </a:prstGeom>
          <a:ln w="28575">
            <a:solidFill>
              <a:srgbClr val="006E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C2B4AD19-F570-4584-AFD2-0D9D36DA3052}"/>
              </a:ext>
            </a:extLst>
          </p:cNvPr>
          <p:cNvCxnSpPr>
            <a:stCxn id="8" idx="3"/>
            <a:endCxn id="9" idx="1"/>
          </p:cNvCxnSpPr>
          <p:nvPr/>
        </p:nvCxnSpPr>
        <p:spPr>
          <a:xfrm flipV="1">
            <a:off x="3924291" y="4664104"/>
            <a:ext cx="2906998" cy="2716972"/>
          </a:xfrm>
          <a:prstGeom prst="bentConnector3">
            <a:avLst/>
          </a:prstGeom>
          <a:ln w="28575">
            <a:solidFill>
              <a:srgbClr val="006E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449701D1-6E1D-47B4-8D98-F63D2C789071}"/>
              </a:ext>
            </a:extLst>
          </p:cNvPr>
          <p:cNvCxnSpPr>
            <a:stCxn id="13" idx="2"/>
            <a:endCxn id="11" idx="0"/>
          </p:cNvCxnSpPr>
          <p:nvPr/>
        </p:nvCxnSpPr>
        <p:spPr>
          <a:xfrm>
            <a:off x="11823254" y="4956491"/>
            <a:ext cx="0" cy="773711"/>
          </a:xfrm>
          <a:prstGeom prst="straightConnector1">
            <a:avLst/>
          </a:prstGeom>
          <a:ln w="28575">
            <a:solidFill>
              <a:srgbClr val="006E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25">
            <a:extLst>
              <a:ext uri="{FF2B5EF4-FFF2-40B4-BE49-F238E27FC236}">
                <a16:creationId xmlns:a16="http://schemas.microsoft.com/office/drawing/2014/main" id="{0214BD97-B2C2-49DC-91DF-86BB1408A65A}"/>
              </a:ext>
            </a:extLst>
          </p:cNvPr>
          <p:cNvCxnSpPr>
            <a:stCxn id="11" idx="3"/>
            <a:endCxn id="14" idx="1"/>
          </p:cNvCxnSpPr>
          <p:nvPr/>
        </p:nvCxnSpPr>
        <p:spPr>
          <a:xfrm flipV="1">
            <a:off x="12665464" y="5336616"/>
            <a:ext cx="2628626" cy="685974"/>
          </a:xfrm>
          <a:prstGeom prst="bentConnector3">
            <a:avLst/>
          </a:prstGeom>
          <a:ln w="28575">
            <a:solidFill>
              <a:srgbClr val="006EFF"/>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D0E3B045-2769-49A3-A5A5-00A3C73ADF9D}"/>
              </a:ext>
            </a:extLst>
          </p:cNvPr>
          <p:cNvSpPr/>
          <p:nvPr/>
        </p:nvSpPr>
        <p:spPr>
          <a:xfrm>
            <a:off x="1618653" y="1891612"/>
            <a:ext cx="2926860" cy="707886"/>
          </a:xfrm>
          <a:prstGeom prst="rect">
            <a:avLst/>
          </a:prstGeom>
          <a:solidFill>
            <a:schemeClr val="bg1">
              <a:lumMod val="75000"/>
            </a:schemeClr>
          </a:solidFill>
        </p:spPr>
        <p:txBody>
          <a:bodyPr wrap="square">
            <a:spAutoFit/>
          </a:bodyPr>
          <a:lstStyle/>
          <a:p>
            <a:r>
              <a:rPr lang="en-US" altLang="zh-CN" sz="2000" b="1" dirty="0">
                <a:solidFill>
                  <a:schemeClr val="bg1"/>
                </a:solidFill>
              </a:rPr>
              <a:t>《</a:t>
            </a:r>
            <a:r>
              <a:rPr lang="zh-CN" altLang="en-US" sz="2000" b="1" dirty="0">
                <a:solidFill>
                  <a:schemeClr val="bg1"/>
                </a:solidFill>
              </a:rPr>
              <a:t>腾讯云智天枢平台-集群部署规划指引-v2.3.0</a:t>
            </a:r>
            <a:r>
              <a:rPr lang="en-US" altLang="zh-CN" sz="2000" b="1" dirty="0">
                <a:solidFill>
                  <a:schemeClr val="bg1"/>
                </a:solidFill>
              </a:rPr>
              <a:t>》</a:t>
            </a:r>
            <a:endParaRPr lang="zh-CN" altLang="en-US" sz="2000" b="1" dirty="0">
              <a:solidFill>
                <a:schemeClr val="bg1"/>
              </a:solidFill>
            </a:endParaRPr>
          </a:p>
        </p:txBody>
      </p:sp>
      <p:sp>
        <p:nvSpPr>
          <p:cNvPr id="29" name="矩形 28">
            <a:extLst>
              <a:ext uri="{FF2B5EF4-FFF2-40B4-BE49-F238E27FC236}">
                <a16:creationId xmlns:a16="http://schemas.microsoft.com/office/drawing/2014/main" id="{5627670B-34AD-46AF-B2A1-AD593BB7D40E}"/>
              </a:ext>
            </a:extLst>
          </p:cNvPr>
          <p:cNvSpPr/>
          <p:nvPr/>
        </p:nvSpPr>
        <p:spPr>
          <a:xfrm>
            <a:off x="1618653" y="8093231"/>
            <a:ext cx="2926860" cy="707886"/>
          </a:xfrm>
          <a:prstGeom prst="rect">
            <a:avLst/>
          </a:prstGeom>
          <a:solidFill>
            <a:schemeClr val="bg1">
              <a:lumMod val="75000"/>
            </a:schemeClr>
          </a:solidFill>
        </p:spPr>
        <p:txBody>
          <a:bodyPr wrap="square">
            <a:spAutoFit/>
          </a:bodyPr>
          <a:lstStyle/>
          <a:p>
            <a:r>
              <a:rPr lang="en-US" altLang="zh-CN" sz="2000" b="1" dirty="0">
                <a:solidFill>
                  <a:schemeClr val="bg1"/>
                </a:solidFill>
              </a:rPr>
              <a:t>《</a:t>
            </a:r>
            <a:r>
              <a:rPr lang="zh-CN" altLang="en-US" sz="2000" b="1" dirty="0">
                <a:solidFill>
                  <a:schemeClr val="bg1"/>
                </a:solidFill>
              </a:rPr>
              <a:t>腾讯云智天枢平台</a:t>
            </a:r>
            <a:r>
              <a:rPr lang="en-US" altLang="zh-CN" sz="2000" b="1" dirty="0">
                <a:solidFill>
                  <a:schemeClr val="bg1"/>
                </a:solidFill>
              </a:rPr>
              <a:t>-</a:t>
            </a:r>
            <a:r>
              <a:rPr lang="zh-CN" altLang="en-US" sz="2000" b="1" dirty="0">
                <a:solidFill>
                  <a:schemeClr val="bg1"/>
                </a:solidFill>
              </a:rPr>
              <a:t>实施要求-v2.3.0</a:t>
            </a:r>
            <a:r>
              <a:rPr lang="en-US" altLang="zh-CN" sz="2000" b="1" dirty="0">
                <a:solidFill>
                  <a:schemeClr val="bg1"/>
                </a:solidFill>
              </a:rPr>
              <a:t>》</a:t>
            </a:r>
            <a:endParaRPr lang="zh-CN" altLang="en-US" sz="2000" b="1" dirty="0">
              <a:solidFill>
                <a:schemeClr val="bg1"/>
              </a:solidFill>
            </a:endParaRPr>
          </a:p>
        </p:txBody>
      </p:sp>
      <p:sp>
        <p:nvSpPr>
          <p:cNvPr id="30" name="矩形 29">
            <a:extLst>
              <a:ext uri="{FF2B5EF4-FFF2-40B4-BE49-F238E27FC236}">
                <a16:creationId xmlns:a16="http://schemas.microsoft.com/office/drawing/2014/main" id="{019F1A02-157A-427F-9191-83CA9C20F50B}"/>
              </a:ext>
            </a:extLst>
          </p:cNvPr>
          <p:cNvSpPr/>
          <p:nvPr/>
        </p:nvSpPr>
        <p:spPr>
          <a:xfrm>
            <a:off x="14672870" y="8093231"/>
            <a:ext cx="2926860" cy="707886"/>
          </a:xfrm>
          <a:prstGeom prst="rect">
            <a:avLst/>
          </a:prstGeom>
          <a:solidFill>
            <a:schemeClr val="bg1">
              <a:lumMod val="75000"/>
            </a:schemeClr>
          </a:solidFill>
        </p:spPr>
        <p:txBody>
          <a:bodyPr wrap="square">
            <a:spAutoFit/>
          </a:bodyPr>
          <a:lstStyle/>
          <a:p>
            <a:r>
              <a:rPr lang="en-US" altLang="zh-CN" sz="2000" b="1" dirty="0">
                <a:solidFill>
                  <a:schemeClr val="bg1"/>
                </a:solidFill>
              </a:rPr>
              <a:t>《</a:t>
            </a:r>
            <a:r>
              <a:rPr lang="zh-CN" altLang="en-US" sz="2000" b="1" dirty="0">
                <a:solidFill>
                  <a:schemeClr val="bg1"/>
                </a:solidFill>
              </a:rPr>
              <a:t>腾讯云智天枢平台</a:t>
            </a:r>
            <a:r>
              <a:rPr lang="en-US" altLang="zh-CN" sz="2000" b="1" dirty="0">
                <a:solidFill>
                  <a:schemeClr val="bg1"/>
                </a:solidFill>
              </a:rPr>
              <a:t>-</a:t>
            </a:r>
            <a:r>
              <a:rPr lang="zh-CN" altLang="en-US" sz="2000" b="1" dirty="0">
                <a:solidFill>
                  <a:schemeClr val="bg1"/>
                </a:solidFill>
              </a:rPr>
              <a:t>运维文档-v2.3.0</a:t>
            </a:r>
            <a:r>
              <a:rPr lang="en-US" altLang="zh-CN" sz="2000" b="1" dirty="0">
                <a:solidFill>
                  <a:schemeClr val="bg1"/>
                </a:solidFill>
              </a:rPr>
              <a:t>》</a:t>
            </a:r>
            <a:endParaRPr lang="zh-CN" altLang="en-US" sz="2000" b="1" dirty="0">
              <a:solidFill>
                <a:schemeClr val="bg1"/>
              </a:solidFill>
            </a:endParaRPr>
          </a:p>
        </p:txBody>
      </p:sp>
      <p:sp>
        <p:nvSpPr>
          <p:cNvPr id="31" name="流程图: 过程 30">
            <a:extLst>
              <a:ext uri="{FF2B5EF4-FFF2-40B4-BE49-F238E27FC236}">
                <a16:creationId xmlns:a16="http://schemas.microsoft.com/office/drawing/2014/main" id="{9D204821-D8AB-4900-851B-0CDC2A8ADECA}"/>
              </a:ext>
            </a:extLst>
          </p:cNvPr>
          <p:cNvSpPr/>
          <p:nvPr/>
        </p:nvSpPr>
        <p:spPr>
          <a:xfrm>
            <a:off x="6831289" y="5730201"/>
            <a:ext cx="1684421" cy="584775"/>
          </a:xfrm>
          <a:prstGeom prst="flowChartProcess">
            <a:avLst/>
          </a:prstGeom>
          <a:solidFill>
            <a:srgbClr val="006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安装部署</a:t>
            </a:r>
          </a:p>
        </p:txBody>
      </p:sp>
      <p:cxnSp>
        <p:nvCxnSpPr>
          <p:cNvPr id="37" name="连接符: 肘形 36">
            <a:extLst>
              <a:ext uri="{FF2B5EF4-FFF2-40B4-BE49-F238E27FC236}">
                <a16:creationId xmlns:a16="http://schemas.microsoft.com/office/drawing/2014/main" id="{76FFDA84-24D8-4B41-9202-EA4073E9D6CE}"/>
              </a:ext>
            </a:extLst>
          </p:cNvPr>
          <p:cNvCxnSpPr>
            <a:stCxn id="31" idx="3"/>
            <a:endCxn id="13" idx="1"/>
          </p:cNvCxnSpPr>
          <p:nvPr/>
        </p:nvCxnSpPr>
        <p:spPr>
          <a:xfrm flipV="1">
            <a:off x="8515710" y="4664104"/>
            <a:ext cx="2465333" cy="1358485"/>
          </a:xfrm>
          <a:prstGeom prst="bentConnector3">
            <a:avLst/>
          </a:prstGeom>
          <a:ln w="28575">
            <a:solidFill>
              <a:srgbClr val="006E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2A1DCEB0-1A40-435E-9D87-3EB4DD732110}"/>
              </a:ext>
            </a:extLst>
          </p:cNvPr>
          <p:cNvCxnSpPr>
            <a:stCxn id="9" idx="2"/>
            <a:endCxn id="31" idx="0"/>
          </p:cNvCxnSpPr>
          <p:nvPr/>
        </p:nvCxnSpPr>
        <p:spPr>
          <a:xfrm>
            <a:off x="7673500" y="4956491"/>
            <a:ext cx="0" cy="773710"/>
          </a:xfrm>
          <a:prstGeom prst="straightConnector1">
            <a:avLst/>
          </a:prstGeom>
          <a:ln w="28575">
            <a:solidFill>
              <a:srgbClr val="006EFF"/>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8F67A769-B606-4642-9411-D7D367A743CC}"/>
              </a:ext>
            </a:extLst>
          </p:cNvPr>
          <p:cNvSpPr/>
          <p:nvPr/>
        </p:nvSpPr>
        <p:spPr>
          <a:xfrm>
            <a:off x="10045191" y="1885575"/>
            <a:ext cx="3556125" cy="707886"/>
          </a:xfrm>
          <a:prstGeom prst="rect">
            <a:avLst/>
          </a:prstGeom>
          <a:solidFill>
            <a:schemeClr val="bg1">
              <a:lumMod val="75000"/>
            </a:schemeClr>
          </a:solidFill>
        </p:spPr>
        <p:txBody>
          <a:bodyPr wrap="square">
            <a:spAutoFit/>
          </a:bodyPr>
          <a:lstStyle/>
          <a:p>
            <a:r>
              <a:rPr lang="en-US" altLang="zh-CN" sz="2000" b="1" dirty="0">
                <a:solidFill>
                  <a:schemeClr val="bg1"/>
                </a:solidFill>
              </a:rPr>
              <a:t>《</a:t>
            </a:r>
            <a:r>
              <a:rPr lang="zh-CN" altLang="en-US" sz="2000" b="1" dirty="0">
                <a:solidFill>
                  <a:schemeClr val="bg1"/>
                </a:solidFill>
              </a:rPr>
              <a:t>腾讯云智天枢平台</a:t>
            </a:r>
            <a:r>
              <a:rPr lang="en-US" altLang="zh-CN" sz="2000" b="1" dirty="0">
                <a:solidFill>
                  <a:schemeClr val="bg1"/>
                </a:solidFill>
              </a:rPr>
              <a:t>-</a:t>
            </a:r>
            <a:r>
              <a:rPr lang="zh-CN" altLang="en-US" sz="2000" b="1" dirty="0">
                <a:solidFill>
                  <a:schemeClr val="bg1"/>
                </a:solidFill>
              </a:rPr>
              <a:t>平台验收测试指南与报告模板</a:t>
            </a:r>
            <a:r>
              <a:rPr lang="en-US" altLang="zh-CN" sz="2000" b="1" dirty="0">
                <a:solidFill>
                  <a:schemeClr val="bg1"/>
                </a:solidFill>
              </a:rPr>
              <a:t>-v2.3.0》</a:t>
            </a:r>
            <a:endParaRPr lang="zh-CN" altLang="en-US" sz="2000" b="1" dirty="0">
              <a:solidFill>
                <a:schemeClr val="bg1"/>
              </a:solidFill>
            </a:endParaRPr>
          </a:p>
        </p:txBody>
      </p:sp>
      <p:sp>
        <p:nvSpPr>
          <p:cNvPr id="42" name="矩形 41">
            <a:extLst>
              <a:ext uri="{FF2B5EF4-FFF2-40B4-BE49-F238E27FC236}">
                <a16:creationId xmlns:a16="http://schemas.microsoft.com/office/drawing/2014/main" id="{86E4F4F7-E28F-4C75-AC56-3FF68FD161A7}"/>
              </a:ext>
            </a:extLst>
          </p:cNvPr>
          <p:cNvSpPr/>
          <p:nvPr/>
        </p:nvSpPr>
        <p:spPr>
          <a:xfrm>
            <a:off x="6210069" y="1885575"/>
            <a:ext cx="2926860" cy="707886"/>
          </a:xfrm>
          <a:prstGeom prst="rect">
            <a:avLst/>
          </a:prstGeom>
          <a:solidFill>
            <a:schemeClr val="bg1">
              <a:lumMod val="75000"/>
            </a:schemeClr>
          </a:solidFill>
        </p:spPr>
        <p:txBody>
          <a:bodyPr wrap="square">
            <a:spAutoFit/>
          </a:bodyPr>
          <a:lstStyle/>
          <a:p>
            <a:r>
              <a:rPr lang="en-US" altLang="zh-CN" sz="2000" b="1" dirty="0">
                <a:solidFill>
                  <a:schemeClr val="bg1"/>
                </a:solidFill>
              </a:rPr>
              <a:t>《</a:t>
            </a:r>
            <a:r>
              <a:rPr lang="zh-CN" altLang="en-US" sz="2000" b="1" dirty="0">
                <a:solidFill>
                  <a:schemeClr val="bg1"/>
                </a:solidFill>
              </a:rPr>
              <a:t>腾讯云智天枢平台</a:t>
            </a:r>
            <a:r>
              <a:rPr lang="en-US" altLang="zh-CN" sz="2000" b="1" dirty="0">
                <a:solidFill>
                  <a:schemeClr val="bg1"/>
                </a:solidFill>
              </a:rPr>
              <a:t>-</a:t>
            </a:r>
            <a:r>
              <a:rPr lang="zh-CN" altLang="en-US" sz="2000" b="1" dirty="0">
                <a:solidFill>
                  <a:schemeClr val="bg1"/>
                </a:solidFill>
              </a:rPr>
              <a:t>环境检查工具使用手册</a:t>
            </a:r>
            <a:r>
              <a:rPr lang="en-US" altLang="zh-CN" sz="2000" b="1" dirty="0">
                <a:solidFill>
                  <a:schemeClr val="bg1"/>
                </a:solidFill>
              </a:rPr>
              <a:t>》</a:t>
            </a:r>
            <a:endParaRPr lang="zh-CN" altLang="en-US" sz="2000" b="1" dirty="0">
              <a:solidFill>
                <a:schemeClr val="bg1"/>
              </a:solidFill>
            </a:endParaRPr>
          </a:p>
        </p:txBody>
      </p:sp>
      <p:sp>
        <p:nvSpPr>
          <p:cNvPr id="43" name="矩形 42">
            <a:extLst>
              <a:ext uri="{FF2B5EF4-FFF2-40B4-BE49-F238E27FC236}">
                <a16:creationId xmlns:a16="http://schemas.microsoft.com/office/drawing/2014/main" id="{ED5AD453-F202-41FF-883D-0E9530BFC1B5}"/>
              </a:ext>
            </a:extLst>
          </p:cNvPr>
          <p:cNvSpPr/>
          <p:nvPr/>
        </p:nvSpPr>
        <p:spPr>
          <a:xfrm>
            <a:off x="10359824" y="9112863"/>
            <a:ext cx="2926860" cy="707886"/>
          </a:xfrm>
          <a:prstGeom prst="rect">
            <a:avLst/>
          </a:prstGeom>
          <a:solidFill>
            <a:schemeClr val="bg1">
              <a:lumMod val="75000"/>
            </a:schemeClr>
          </a:solidFill>
        </p:spPr>
        <p:txBody>
          <a:bodyPr wrap="square">
            <a:spAutoFit/>
          </a:bodyPr>
          <a:lstStyle/>
          <a:p>
            <a:r>
              <a:rPr lang="en-US" altLang="zh-CN" sz="2000" b="1" dirty="0">
                <a:solidFill>
                  <a:schemeClr val="bg1"/>
                </a:solidFill>
              </a:rPr>
              <a:t>《</a:t>
            </a:r>
            <a:r>
              <a:rPr lang="zh-CN" altLang="en-US" sz="2000" b="1" dirty="0">
                <a:solidFill>
                  <a:schemeClr val="bg1"/>
                </a:solidFill>
              </a:rPr>
              <a:t>腾讯云智天枢平台</a:t>
            </a:r>
            <a:r>
              <a:rPr lang="en-US" altLang="zh-CN" sz="2000" b="1" dirty="0">
                <a:solidFill>
                  <a:schemeClr val="bg1"/>
                </a:solidFill>
              </a:rPr>
              <a:t>-</a:t>
            </a:r>
            <a:r>
              <a:rPr lang="zh-CN" altLang="en-US" sz="2000" b="1" dirty="0">
                <a:solidFill>
                  <a:schemeClr val="bg1"/>
                </a:solidFill>
              </a:rPr>
              <a:t>产品配套工具使用手册</a:t>
            </a:r>
            <a:r>
              <a:rPr lang="en-US" altLang="zh-CN" sz="2000" b="1" dirty="0">
                <a:solidFill>
                  <a:schemeClr val="bg1"/>
                </a:solidFill>
              </a:rPr>
              <a:t>》</a:t>
            </a:r>
            <a:endParaRPr lang="zh-CN" altLang="en-US" sz="2000" b="1" dirty="0">
              <a:solidFill>
                <a:schemeClr val="bg1"/>
              </a:solidFill>
            </a:endParaRPr>
          </a:p>
        </p:txBody>
      </p:sp>
      <p:sp>
        <p:nvSpPr>
          <p:cNvPr id="44" name="矩形 43">
            <a:extLst>
              <a:ext uri="{FF2B5EF4-FFF2-40B4-BE49-F238E27FC236}">
                <a16:creationId xmlns:a16="http://schemas.microsoft.com/office/drawing/2014/main" id="{405B195B-EBB2-449F-9386-C2794EB1578E}"/>
              </a:ext>
            </a:extLst>
          </p:cNvPr>
          <p:cNvSpPr/>
          <p:nvPr/>
        </p:nvSpPr>
        <p:spPr>
          <a:xfrm>
            <a:off x="6210069" y="8093231"/>
            <a:ext cx="2926860" cy="707886"/>
          </a:xfrm>
          <a:prstGeom prst="rect">
            <a:avLst/>
          </a:prstGeom>
          <a:solidFill>
            <a:schemeClr val="bg1">
              <a:lumMod val="75000"/>
            </a:schemeClr>
          </a:solidFill>
        </p:spPr>
        <p:txBody>
          <a:bodyPr wrap="square">
            <a:spAutoFit/>
          </a:bodyPr>
          <a:lstStyle/>
          <a:p>
            <a:r>
              <a:rPr lang="en-US" altLang="zh-CN" sz="2000" b="1" dirty="0">
                <a:solidFill>
                  <a:schemeClr val="bg1"/>
                </a:solidFill>
              </a:rPr>
              <a:t>《</a:t>
            </a:r>
            <a:r>
              <a:rPr lang="zh-CN" altLang="en-US" sz="2000" b="1" dirty="0">
                <a:solidFill>
                  <a:schemeClr val="bg1"/>
                </a:solidFill>
              </a:rPr>
              <a:t>腾讯云智天枢平台</a:t>
            </a:r>
            <a:r>
              <a:rPr lang="en-US" altLang="zh-CN" sz="2000" b="1" dirty="0">
                <a:solidFill>
                  <a:schemeClr val="bg1"/>
                </a:solidFill>
              </a:rPr>
              <a:t>-</a:t>
            </a:r>
            <a:r>
              <a:rPr lang="zh-CN" altLang="en-US" sz="2000" b="1" dirty="0">
                <a:solidFill>
                  <a:schemeClr val="bg1"/>
                </a:solidFill>
              </a:rPr>
              <a:t>部署文档</a:t>
            </a:r>
            <a:r>
              <a:rPr lang="en-US" altLang="zh-CN" sz="2000" b="1" dirty="0">
                <a:solidFill>
                  <a:schemeClr val="bg1"/>
                </a:solidFill>
              </a:rPr>
              <a:t>-v2.3.0》</a:t>
            </a:r>
            <a:endParaRPr lang="zh-CN" altLang="en-US" sz="2000" b="1" dirty="0">
              <a:solidFill>
                <a:schemeClr val="bg1"/>
              </a:solidFill>
            </a:endParaRPr>
          </a:p>
        </p:txBody>
      </p:sp>
      <p:sp>
        <p:nvSpPr>
          <p:cNvPr id="45" name="矩形 44">
            <a:extLst>
              <a:ext uri="{FF2B5EF4-FFF2-40B4-BE49-F238E27FC236}">
                <a16:creationId xmlns:a16="http://schemas.microsoft.com/office/drawing/2014/main" id="{2911DB93-1F21-43E0-9EC4-090739812EF6}"/>
              </a:ext>
            </a:extLst>
          </p:cNvPr>
          <p:cNvSpPr/>
          <p:nvPr/>
        </p:nvSpPr>
        <p:spPr>
          <a:xfrm>
            <a:off x="10359824" y="8093231"/>
            <a:ext cx="2926860" cy="707886"/>
          </a:xfrm>
          <a:prstGeom prst="rect">
            <a:avLst/>
          </a:prstGeom>
          <a:solidFill>
            <a:schemeClr val="bg1">
              <a:lumMod val="75000"/>
            </a:schemeClr>
          </a:solidFill>
        </p:spPr>
        <p:txBody>
          <a:bodyPr wrap="square">
            <a:spAutoFit/>
          </a:bodyPr>
          <a:lstStyle/>
          <a:p>
            <a:r>
              <a:rPr lang="en-US" altLang="zh-CN" sz="2000" b="1" dirty="0">
                <a:solidFill>
                  <a:schemeClr val="bg1"/>
                </a:solidFill>
              </a:rPr>
              <a:t>《</a:t>
            </a:r>
            <a:r>
              <a:rPr lang="zh-CN" altLang="en-US" sz="2000" b="1" dirty="0">
                <a:solidFill>
                  <a:schemeClr val="bg1"/>
                </a:solidFill>
              </a:rPr>
              <a:t>腾讯云智天枢平台</a:t>
            </a:r>
            <a:r>
              <a:rPr lang="en-US" altLang="zh-CN" sz="2000" b="1" dirty="0">
                <a:solidFill>
                  <a:schemeClr val="bg1"/>
                </a:solidFill>
              </a:rPr>
              <a:t>-</a:t>
            </a:r>
            <a:r>
              <a:rPr lang="zh-CN" altLang="en-US" sz="2000" b="1" dirty="0">
                <a:solidFill>
                  <a:schemeClr val="bg1"/>
                </a:solidFill>
              </a:rPr>
              <a:t>操作手册</a:t>
            </a:r>
            <a:r>
              <a:rPr lang="en-US" altLang="zh-CN" sz="2000" b="1" dirty="0">
                <a:solidFill>
                  <a:schemeClr val="bg1"/>
                </a:solidFill>
              </a:rPr>
              <a:t>-v2.3.0》</a:t>
            </a:r>
            <a:endParaRPr lang="zh-CN" altLang="en-US" sz="2000" b="1" dirty="0">
              <a:solidFill>
                <a:schemeClr val="bg1"/>
              </a:solidFill>
            </a:endParaRPr>
          </a:p>
        </p:txBody>
      </p:sp>
      <p:cxnSp>
        <p:nvCxnSpPr>
          <p:cNvPr id="47" name="连接符: 肘形 46">
            <a:extLst>
              <a:ext uri="{FF2B5EF4-FFF2-40B4-BE49-F238E27FC236}">
                <a16:creationId xmlns:a16="http://schemas.microsoft.com/office/drawing/2014/main" id="{1F653A0E-5E0B-4CE2-B974-20840F7D5F7A}"/>
              </a:ext>
            </a:extLst>
          </p:cNvPr>
          <p:cNvCxnSpPr>
            <a:stCxn id="42" idx="3"/>
            <a:endCxn id="9" idx="3"/>
          </p:cNvCxnSpPr>
          <p:nvPr/>
        </p:nvCxnSpPr>
        <p:spPr>
          <a:xfrm flipH="1">
            <a:off x="8515710" y="2239518"/>
            <a:ext cx="621219" cy="2424586"/>
          </a:xfrm>
          <a:prstGeom prst="bentConnector3">
            <a:avLst>
              <a:gd name="adj1" fmla="val -36799"/>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连接符: 肘形 48">
            <a:extLst>
              <a:ext uri="{FF2B5EF4-FFF2-40B4-BE49-F238E27FC236}">
                <a16:creationId xmlns:a16="http://schemas.microsoft.com/office/drawing/2014/main" id="{158071EB-84A9-4BD0-8A89-3FF8EAA84316}"/>
              </a:ext>
            </a:extLst>
          </p:cNvPr>
          <p:cNvCxnSpPr>
            <a:stCxn id="28" idx="1"/>
            <a:endCxn id="7" idx="1"/>
          </p:cNvCxnSpPr>
          <p:nvPr/>
        </p:nvCxnSpPr>
        <p:spPr>
          <a:xfrm rot="10800000" flipH="1" flipV="1">
            <a:off x="1618652" y="2245554"/>
            <a:ext cx="621219" cy="3777035"/>
          </a:xfrm>
          <a:prstGeom prst="bentConnector3">
            <a:avLst>
              <a:gd name="adj1" fmla="val -36799"/>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a:extLst>
              <a:ext uri="{FF2B5EF4-FFF2-40B4-BE49-F238E27FC236}">
                <a16:creationId xmlns:a16="http://schemas.microsoft.com/office/drawing/2014/main" id="{E808A28F-BCFF-4426-96FC-61664BA4B1A9}"/>
              </a:ext>
            </a:extLst>
          </p:cNvPr>
          <p:cNvCxnSpPr>
            <a:stCxn id="29" idx="1"/>
            <a:endCxn id="8" idx="1"/>
          </p:cNvCxnSpPr>
          <p:nvPr/>
        </p:nvCxnSpPr>
        <p:spPr>
          <a:xfrm rot="10800000" flipH="1">
            <a:off x="1618652" y="7381076"/>
            <a:ext cx="621217" cy="1066098"/>
          </a:xfrm>
          <a:prstGeom prst="bentConnector3">
            <a:avLst>
              <a:gd name="adj1" fmla="val -36799"/>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1EDBD99A-CD1E-4077-A094-33A44C8246AE}"/>
              </a:ext>
            </a:extLst>
          </p:cNvPr>
          <p:cNvCxnSpPr>
            <a:stCxn id="44" idx="1"/>
            <a:endCxn id="31" idx="1"/>
          </p:cNvCxnSpPr>
          <p:nvPr/>
        </p:nvCxnSpPr>
        <p:spPr>
          <a:xfrm rot="10800000" flipH="1">
            <a:off x="6210069" y="6022590"/>
            <a:ext cx="621220" cy="2424585"/>
          </a:xfrm>
          <a:prstGeom prst="bentConnector3">
            <a:avLst>
              <a:gd name="adj1" fmla="val -36799"/>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连接符: 肘形 54">
            <a:extLst>
              <a:ext uri="{FF2B5EF4-FFF2-40B4-BE49-F238E27FC236}">
                <a16:creationId xmlns:a16="http://schemas.microsoft.com/office/drawing/2014/main" id="{E57C630C-B2E4-4A0C-BE9F-210EB1ADC2D9}"/>
              </a:ext>
            </a:extLst>
          </p:cNvPr>
          <p:cNvCxnSpPr>
            <a:stCxn id="45" idx="1"/>
            <a:endCxn id="11" idx="1"/>
          </p:cNvCxnSpPr>
          <p:nvPr/>
        </p:nvCxnSpPr>
        <p:spPr>
          <a:xfrm rot="10800000" flipH="1">
            <a:off x="10359823" y="6022590"/>
            <a:ext cx="621219" cy="2424584"/>
          </a:xfrm>
          <a:prstGeom prst="bentConnector3">
            <a:avLst>
              <a:gd name="adj1" fmla="val -36799"/>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951A6D25-7563-40BC-B5EF-6919767463B5}"/>
              </a:ext>
            </a:extLst>
          </p:cNvPr>
          <p:cNvCxnSpPr>
            <a:stCxn id="43" idx="3"/>
            <a:endCxn id="11" idx="2"/>
          </p:cNvCxnSpPr>
          <p:nvPr/>
        </p:nvCxnSpPr>
        <p:spPr>
          <a:xfrm flipH="1" flipV="1">
            <a:off x="11823254" y="6314977"/>
            <a:ext cx="1463430" cy="3151829"/>
          </a:xfrm>
          <a:prstGeom prst="bentConnector4">
            <a:avLst>
              <a:gd name="adj1" fmla="val -15621"/>
              <a:gd name="adj2" fmla="val 55615"/>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连接符: 肘形 58">
            <a:extLst>
              <a:ext uri="{FF2B5EF4-FFF2-40B4-BE49-F238E27FC236}">
                <a16:creationId xmlns:a16="http://schemas.microsoft.com/office/drawing/2014/main" id="{937DD08A-12FC-437B-B80B-C95C124806B6}"/>
              </a:ext>
            </a:extLst>
          </p:cNvPr>
          <p:cNvCxnSpPr>
            <a:stCxn id="30" idx="3"/>
            <a:endCxn id="14" idx="3"/>
          </p:cNvCxnSpPr>
          <p:nvPr/>
        </p:nvCxnSpPr>
        <p:spPr>
          <a:xfrm flipH="1" flipV="1">
            <a:off x="16978511" y="5336616"/>
            <a:ext cx="621219" cy="3110558"/>
          </a:xfrm>
          <a:prstGeom prst="bentConnector3">
            <a:avLst>
              <a:gd name="adj1" fmla="val -36799"/>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连接符: 肘形 60">
            <a:extLst>
              <a:ext uri="{FF2B5EF4-FFF2-40B4-BE49-F238E27FC236}">
                <a16:creationId xmlns:a16="http://schemas.microsoft.com/office/drawing/2014/main" id="{C8DE886B-2F6A-44FA-A5BC-CB9A19A1A026}"/>
              </a:ext>
            </a:extLst>
          </p:cNvPr>
          <p:cNvCxnSpPr>
            <a:stCxn id="40" idx="3"/>
            <a:endCxn id="13" idx="3"/>
          </p:cNvCxnSpPr>
          <p:nvPr/>
        </p:nvCxnSpPr>
        <p:spPr>
          <a:xfrm flipH="1">
            <a:off x="12665464" y="2239518"/>
            <a:ext cx="935852" cy="2424586"/>
          </a:xfrm>
          <a:prstGeom prst="bentConnector3">
            <a:avLst>
              <a:gd name="adj1" fmla="val -2442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430960"/>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13701" y="775248"/>
            <a:ext cx="4089400" cy="330200"/>
          </a:xfrm>
          <a:prstGeom prst="rect">
            <a:avLst/>
          </a:prstGeom>
        </p:spPr>
      </p:pic>
      <p:pic>
        <p:nvPicPr>
          <p:cNvPr id="37" name="图片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487" y="464999"/>
            <a:ext cx="956378" cy="1218798"/>
          </a:xfrm>
          <a:prstGeom prst="rect">
            <a:avLst/>
          </a:prstGeom>
        </p:spPr>
      </p:pic>
      <p:sp>
        <p:nvSpPr>
          <p:cNvPr id="38" name="文本框 37"/>
          <p:cNvSpPr txBox="1"/>
          <p:nvPr/>
        </p:nvSpPr>
        <p:spPr>
          <a:xfrm>
            <a:off x="1519865" y="624418"/>
            <a:ext cx="4555363" cy="584775"/>
          </a:xfrm>
          <a:prstGeom prst="rect">
            <a:avLst/>
          </a:prstGeom>
          <a:noFill/>
        </p:spPr>
        <p:txBody>
          <a:bodyPr wrap="square" rtlCol="0">
            <a:spAutoFit/>
          </a:bodyPr>
          <a:lstStyle/>
          <a:p>
            <a:pPr defTabSz="1371966"/>
            <a:r>
              <a:rPr lang="zh-CN" altLang="en-US" sz="3200" b="1" dirty="0">
                <a:latin typeface="Microsoft YaHei Light" charset="-122"/>
                <a:ea typeface="Microsoft YaHei Light" charset="-122"/>
                <a:cs typeface="Microsoft YaHei Light" charset="-122"/>
                <a:sym typeface="+mn-lt"/>
              </a:rPr>
              <a:t>交付工作概览</a:t>
            </a:r>
            <a:endParaRPr lang="en-US" altLang="zh-CN" sz="3200" b="1" dirty="0">
              <a:latin typeface="Microsoft YaHei Light" charset="-122"/>
              <a:ea typeface="Microsoft YaHei Light" charset="-122"/>
              <a:cs typeface="Microsoft YaHei Light" charset="-122"/>
              <a:sym typeface="+mn-lt"/>
            </a:endParaRPr>
          </a:p>
        </p:txBody>
      </p:sp>
      <p:sp>
        <p:nvSpPr>
          <p:cNvPr id="40" name="文本框 39"/>
          <p:cNvSpPr txBox="1"/>
          <p:nvPr/>
        </p:nvSpPr>
        <p:spPr>
          <a:xfrm>
            <a:off x="843440" y="9586282"/>
            <a:ext cx="4856266" cy="369332"/>
          </a:xfrm>
          <a:prstGeom prst="rect">
            <a:avLst/>
          </a:prstGeom>
          <a:noFill/>
        </p:spPr>
        <p:txBody>
          <a:bodyPr wrap="none" rtlCol="0">
            <a:spAutoFit/>
          </a:bodyPr>
          <a:lstStyle/>
          <a:p>
            <a:r>
              <a:rPr kumimoji="1" lang="en-US" altLang="zh-CN" sz="1800" dirty="0">
                <a:solidFill>
                  <a:schemeClr val="bg1">
                    <a:lumMod val="75000"/>
                  </a:schemeClr>
                </a:solidFill>
              </a:rPr>
              <a:t>CONFIDENCIAL MATERIAL FROM TENCENT CLOUD</a:t>
            </a:r>
            <a:endParaRPr kumimoji="1" lang="zh-CN" altLang="en-US" sz="1800" dirty="0">
              <a:solidFill>
                <a:schemeClr val="bg1">
                  <a:lumMod val="75000"/>
                </a:schemeClr>
              </a:solidFill>
            </a:endParaRPr>
          </a:p>
        </p:txBody>
      </p:sp>
      <p:graphicFrame>
        <p:nvGraphicFramePr>
          <p:cNvPr id="62" name="图示 61">
            <a:extLst>
              <a:ext uri="{FF2B5EF4-FFF2-40B4-BE49-F238E27FC236}">
                <a16:creationId xmlns:a16="http://schemas.microsoft.com/office/drawing/2014/main" id="{B6A2358B-A52F-4023-880F-8EE10F2BDA48}"/>
              </a:ext>
            </a:extLst>
          </p:cNvPr>
          <p:cNvGraphicFramePr/>
          <p:nvPr>
            <p:extLst>
              <p:ext uri="{D42A27DB-BD31-4B8C-83A1-F6EECF244321}">
                <p14:modId xmlns:p14="http://schemas.microsoft.com/office/powerpoint/2010/main" val="264720299"/>
              </p:ext>
            </p:extLst>
          </p:nvPr>
        </p:nvGraphicFramePr>
        <p:xfrm>
          <a:off x="838200" y="1889211"/>
          <a:ext cx="16364901" cy="43721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3" name="Text Box 5">
            <a:extLst>
              <a:ext uri="{FF2B5EF4-FFF2-40B4-BE49-F238E27FC236}">
                <a16:creationId xmlns:a16="http://schemas.microsoft.com/office/drawing/2014/main" id="{9DA1B397-9115-4479-AB82-B961B53DB214}"/>
              </a:ext>
            </a:extLst>
          </p:cNvPr>
          <p:cNvSpPr txBox="1">
            <a:spLocks noChangeArrowheads="1"/>
          </p:cNvSpPr>
          <p:nvPr/>
        </p:nvSpPr>
        <p:spPr bwMode="auto">
          <a:xfrm>
            <a:off x="843440" y="6723468"/>
            <a:ext cx="1592263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rgbClr val="FF0000"/>
                </a:solidFill>
                <a:latin typeface="微软雅黑" panose="020B0503020204020204" pitchFamily="34" charset="-122"/>
                <a:ea typeface="微软雅黑" panose="020B0503020204020204" pitchFamily="34" charset="-122"/>
              </a:rPr>
              <a:t>交付过程需按项目编写交付方案，参考《腾讯云智天枢平台</a:t>
            </a:r>
            <a:r>
              <a:rPr lang="en-US" altLang="zh-CN" dirty="0">
                <a:solidFill>
                  <a:srgbClr val="FF0000"/>
                </a:solidFill>
                <a:latin typeface="微软雅黑" panose="020B0503020204020204" pitchFamily="34" charset="-122"/>
                <a:ea typeface="微软雅黑" panose="020B0503020204020204" pitchFamily="34" charset="-122"/>
              </a:rPr>
              <a:t>-xxx</a:t>
            </a:r>
            <a:r>
              <a:rPr lang="zh-CN" altLang="en-US" dirty="0">
                <a:solidFill>
                  <a:srgbClr val="FF0000"/>
                </a:solidFill>
                <a:latin typeface="微软雅黑" panose="020B0503020204020204" pitchFamily="34" charset="-122"/>
                <a:ea typeface="微软雅黑" panose="020B0503020204020204" pitchFamily="34" charset="-122"/>
              </a:rPr>
              <a:t>项目产品交付部署方案</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模板》</a:t>
            </a:r>
          </a:p>
        </p:txBody>
      </p:sp>
    </p:spTree>
    <p:extLst>
      <p:ext uri="{BB962C8B-B14F-4D97-AF65-F5344CB8AC3E}">
        <p14:creationId xmlns:p14="http://schemas.microsoft.com/office/powerpoint/2010/main" val="364587716"/>
      </p:ext>
    </p:extLst>
  </p:cSld>
  <p:clrMapOvr>
    <a:masterClrMapping/>
  </p:clrMapOvr>
  <p:transition spd="slow">
    <p:fade/>
  </p:transition>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28633</TotalTime>
  <Words>8981</Words>
  <Application>Microsoft Office PowerPoint</Application>
  <PresentationFormat>自定义</PresentationFormat>
  <Paragraphs>1301</Paragraphs>
  <Slides>68</Slides>
  <Notes>47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68</vt:i4>
      </vt:variant>
    </vt:vector>
  </HeadingPairs>
  <TitlesOfParts>
    <vt:vector size="80" baseType="lpstr">
      <vt:lpstr>Microsoft YaHei Light</vt:lpstr>
      <vt:lpstr>TTTGB Medium</vt:lpstr>
      <vt:lpstr>等线</vt:lpstr>
      <vt:lpstr>等线 Light</vt:lpstr>
      <vt:lpstr>微软雅黑</vt:lpstr>
      <vt:lpstr>微软雅黑</vt:lpstr>
      <vt:lpstr>Arial</vt:lpstr>
      <vt:lpstr>Calibri</vt:lpstr>
      <vt:lpstr>Calibri Light</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杨 康</dc:creator>
  <cp:keywords/>
  <dc:description/>
  <cp:lastModifiedBy>ryanslma(ryanslma)</cp:lastModifiedBy>
  <cp:revision>781</cp:revision>
  <cp:lastPrinted>2019-04-08T13:27:40Z</cp:lastPrinted>
  <dcterms:created xsi:type="dcterms:W3CDTF">2018-04-09T12:23:54Z</dcterms:created>
  <dcterms:modified xsi:type="dcterms:W3CDTF">2020-03-20T09:29:49Z</dcterms:modified>
  <cp:category/>
</cp:coreProperties>
</file>